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9"/>
  </p:notesMasterIdLst>
  <p:sldIdLst>
    <p:sldId id="2715" r:id="rId5"/>
    <p:sldId id="2747" r:id="rId6"/>
    <p:sldId id="2749" r:id="rId7"/>
    <p:sldId id="2750" r:id="rId8"/>
    <p:sldId id="2716" r:id="rId9"/>
    <p:sldId id="3238" r:id="rId10"/>
    <p:sldId id="3239" r:id="rId11"/>
    <p:sldId id="3172" r:id="rId12"/>
    <p:sldId id="3175" r:id="rId13"/>
    <p:sldId id="2817" r:id="rId14"/>
    <p:sldId id="3179" r:id="rId15"/>
    <p:sldId id="3181" r:id="rId16"/>
    <p:sldId id="3178" r:id="rId17"/>
    <p:sldId id="3183" r:id="rId18"/>
    <p:sldId id="3187" r:id="rId19"/>
    <p:sldId id="3182" r:id="rId20"/>
    <p:sldId id="3188" r:id="rId21"/>
    <p:sldId id="3189" r:id="rId22"/>
    <p:sldId id="3191" r:id="rId23"/>
    <p:sldId id="3192" r:id="rId24"/>
    <p:sldId id="3193" r:id="rId25"/>
    <p:sldId id="3194" r:id="rId26"/>
    <p:sldId id="3196" r:id="rId27"/>
    <p:sldId id="3198" r:id="rId28"/>
    <p:sldId id="3199" r:id="rId29"/>
    <p:sldId id="3200" r:id="rId30"/>
    <p:sldId id="3201" r:id="rId31"/>
    <p:sldId id="3202" r:id="rId32"/>
    <p:sldId id="3203" r:id="rId33"/>
    <p:sldId id="3204" r:id="rId34"/>
    <p:sldId id="3205" r:id="rId35"/>
    <p:sldId id="3206" r:id="rId36"/>
    <p:sldId id="3207" r:id="rId37"/>
    <p:sldId id="3208" r:id="rId38"/>
    <p:sldId id="3209" r:id="rId39"/>
    <p:sldId id="3210" r:id="rId40"/>
    <p:sldId id="3211" r:id="rId41"/>
    <p:sldId id="3212" r:id="rId42"/>
    <p:sldId id="3213" r:id="rId43"/>
    <p:sldId id="3215" r:id="rId44"/>
    <p:sldId id="3216" r:id="rId45"/>
    <p:sldId id="3217" r:id="rId46"/>
    <p:sldId id="3218" r:id="rId47"/>
    <p:sldId id="3219" r:id="rId48"/>
    <p:sldId id="3220" r:id="rId49"/>
    <p:sldId id="3221" r:id="rId50"/>
    <p:sldId id="3222" r:id="rId51"/>
    <p:sldId id="3223" r:id="rId52"/>
    <p:sldId id="3224" r:id="rId53"/>
    <p:sldId id="3225" r:id="rId54"/>
    <p:sldId id="3226" r:id="rId55"/>
    <p:sldId id="3227" r:id="rId56"/>
    <p:sldId id="3228" r:id="rId57"/>
    <p:sldId id="3229" r:id="rId58"/>
    <p:sldId id="3230" r:id="rId59"/>
    <p:sldId id="3231" r:id="rId60"/>
    <p:sldId id="3232" r:id="rId61"/>
    <p:sldId id="3233" r:id="rId62"/>
    <p:sldId id="3234" r:id="rId63"/>
    <p:sldId id="3235" r:id="rId64"/>
    <p:sldId id="3236" r:id="rId65"/>
    <p:sldId id="3240" r:id="rId66"/>
    <p:sldId id="3180" r:id="rId67"/>
    <p:sldId id="2754" r:id="rId68"/>
    <p:sldId id="2755" r:id="rId69"/>
    <p:sldId id="2756" r:id="rId70"/>
    <p:sldId id="2757" r:id="rId71"/>
    <p:sldId id="2758" r:id="rId72"/>
    <p:sldId id="2759" r:id="rId73"/>
    <p:sldId id="2760" r:id="rId74"/>
    <p:sldId id="2762" r:id="rId75"/>
    <p:sldId id="2761" r:id="rId76"/>
    <p:sldId id="2763" r:id="rId77"/>
    <p:sldId id="2764" r:id="rId78"/>
    <p:sldId id="2765" r:id="rId79"/>
    <p:sldId id="2770" r:id="rId80"/>
    <p:sldId id="2767" r:id="rId81"/>
    <p:sldId id="2768" r:id="rId82"/>
    <p:sldId id="2769" r:id="rId83"/>
    <p:sldId id="2771" r:id="rId84"/>
    <p:sldId id="2772" r:id="rId85"/>
    <p:sldId id="2774" r:id="rId86"/>
    <p:sldId id="2775" r:id="rId87"/>
    <p:sldId id="2777" r:id="rId88"/>
    <p:sldId id="2773" r:id="rId89"/>
    <p:sldId id="2766" r:id="rId90"/>
    <p:sldId id="2322" r:id="rId91"/>
    <p:sldId id="3116" r:id="rId92"/>
    <p:sldId id="3117" r:id="rId93"/>
    <p:sldId id="995" r:id="rId94"/>
    <p:sldId id="1055" r:id="rId95"/>
    <p:sldId id="993" r:id="rId96"/>
    <p:sldId id="998" r:id="rId97"/>
    <p:sldId id="1000" r:id="rId98"/>
    <p:sldId id="1001" r:id="rId99"/>
    <p:sldId id="996" r:id="rId100"/>
    <p:sldId id="2781" r:id="rId101"/>
    <p:sldId id="2752" r:id="rId102"/>
    <p:sldId id="2784" r:id="rId103"/>
    <p:sldId id="2785" r:id="rId104"/>
    <p:sldId id="3014" r:id="rId105"/>
    <p:sldId id="1032" r:id="rId106"/>
    <p:sldId id="1059" r:id="rId107"/>
    <p:sldId id="1060" r:id="rId108"/>
    <p:sldId id="1009" r:id="rId109"/>
    <p:sldId id="3111" r:id="rId110"/>
    <p:sldId id="1457" r:id="rId111"/>
    <p:sldId id="1056" r:id="rId112"/>
    <p:sldId id="3112" r:id="rId113"/>
    <p:sldId id="2786" r:id="rId114"/>
    <p:sldId id="2787" r:id="rId115"/>
    <p:sldId id="1035" r:id="rId116"/>
    <p:sldId id="1016" r:id="rId117"/>
    <p:sldId id="1036" r:id="rId118"/>
    <p:sldId id="3113" r:id="rId119"/>
    <p:sldId id="3015" r:id="rId120"/>
    <p:sldId id="1021" r:id="rId121"/>
    <p:sldId id="2791" r:id="rId122"/>
    <p:sldId id="3114" r:id="rId123"/>
    <p:sldId id="3016" r:id="rId124"/>
    <p:sldId id="2792" r:id="rId125"/>
    <p:sldId id="2793" r:id="rId126"/>
    <p:sldId id="1069" r:id="rId127"/>
    <p:sldId id="1070" r:id="rId128"/>
    <p:sldId id="1071" r:id="rId129"/>
    <p:sldId id="1235" r:id="rId130"/>
    <p:sldId id="3017" r:id="rId131"/>
    <p:sldId id="3018" r:id="rId132"/>
    <p:sldId id="3019" r:id="rId133"/>
    <p:sldId id="3022" r:id="rId134"/>
    <p:sldId id="3020" r:id="rId135"/>
    <p:sldId id="3023" r:id="rId136"/>
    <p:sldId id="3021" r:id="rId137"/>
    <p:sldId id="3024" r:id="rId138"/>
    <p:sldId id="3025" r:id="rId139"/>
    <p:sldId id="2845" r:id="rId140"/>
    <p:sldId id="3115" r:id="rId141"/>
    <p:sldId id="2846" r:id="rId142"/>
    <p:sldId id="2847" r:id="rId143"/>
    <p:sldId id="2851" r:id="rId144"/>
    <p:sldId id="2848" r:id="rId145"/>
    <p:sldId id="2853" r:id="rId146"/>
    <p:sldId id="2542" r:id="rId147"/>
    <p:sldId id="2852" r:id="rId148"/>
    <p:sldId id="2855" r:id="rId149"/>
    <p:sldId id="2856" r:id="rId150"/>
    <p:sldId id="2864" r:id="rId151"/>
    <p:sldId id="1089" r:id="rId152"/>
    <p:sldId id="2865" r:id="rId153"/>
    <p:sldId id="2866" r:id="rId154"/>
    <p:sldId id="2863" r:id="rId155"/>
    <p:sldId id="2867" r:id="rId156"/>
    <p:sldId id="2868" r:id="rId157"/>
    <p:sldId id="2778" r:id="rId158"/>
    <p:sldId id="2870" r:id="rId159"/>
    <p:sldId id="2872" r:id="rId160"/>
    <p:sldId id="2363" r:id="rId161"/>
    <p:sldId id="1075" r:id="rId162"/>
    <p:sldId id="1072" r:id="rId163"/>
    <p:sldId id="2365" r:id="rId164"/>
    <p:sldId id="2794" r:id="rId165"/>
    <p:sldId id="2799" r:id="rId166"/>
    <p:sldId id="2803" r:id="rId167"/>
    <p:sldId id="2804" r:id="rId168"/>
    <p:sldId id="2800" r:id="rId169"/>
    <p:sldId id="2362" r:id="rId170"/>
    <p:sldId id="2801" r:id="rId171"/>
    <p:sldId id="2805" r:id="rId172"/>
    <p:sldId id="2797" r:id="rId173"/>
    <p:sldId id="2802" r:id="rId174"/>
    <p:sldId id="2806" r:id="rId175"/>
    <p:sldId id="2807" r:id="rId176"/>
    <p:sldId id="2798" r:id="rId177"/>
    <p:sldId id="2913" r:id="rId178"/>
    <p:sldId id="2808" r:id="rId179"/>
    <p:sldId id="2811" r:id="rId180"/>
    <p:sldId id="2809" r:id="rId181"/>
    <p:sldId id="2812" r:id="rId182"/>
    <p:sldId id="2813" r:id="rId183"/>
    <p:sldId id="2914" r:id="rId184"/>
    <p:sldId id="2810" r:id="rId185"/>
    <p:sldId id="2814" r:id="rId186"/>
    <p:sldId id="2815" r:id="rId187"/>
    <p:sldId id="2915" r:id="rId188"/>
    <p:sldId id="2821" r:id="rId189"/>
    <p:sldId id="2822" r:id="rId190"/>
    <p:sldId id="2823" r:id="rId191"/>
    <p:sldId id="2824" r:id="rId192"/>
    <p:sldId id="2818" r:id="rId193"/>
    <p:sldId id="2820" r:id="rId194"/>
    <p:sldId id="2816" r:id="rId195"/>
    <p:sldId id="2916" r:id="rId196"/>
    <p:sldId id="2827" r:id="rId197"/>
    <p:sldId id="2828" r:id="rId198"/>
    <p:sldId id="2825" r:id="rId199"/>
    <p:sldId id="2826" r:id="rId200"/>
    <p:sldId id="2949" r:id="rId201"/>
    <p:sldId id="2953" r:id="rId202"/>
    <p:sldId id="2951" r:id="rId203"/>
    <p:sldId id="2950" r:id="rId204"/>
    <p:sldId id="2829" r:id="rId205"/>
    <p:sldId id="2833" r:id="rId206"/>
    <p:sldId id="2834" r:id="rId207"/>
    <p:sldId id="2861" r:id="rId208"/>
    <p:sldId id="2862" r:id="rId209"/>
    <p:sldId id="2849" r:id="rId210"/>
    <p:sldId id="2842" r:id="rId211"/>
    <p:sldId id="2841" r:id="rId212"/>
    <p:sldId id="2843" r:id="rId213"/>
    <p:sldId id="2850" r:id="rId214"/>
    <p:sldId id="2857" r:id="rId215"/>
    <p:sldId id="2860" r:id="rId216"/>
    <p:sldId id="2859" r:id="rId217"/>
    <p:sldId id="2858" r:id="rId218"/>
    <p:sldId id="2869" r:id="rId219"/>
    <p:sldId id="2871" r:id="rId220"/>
    <p:sldId id="2954" r:id="rId221"/>
    <p:sldId id="2873" r:id="rId222"/>
    <p:sldId id="2874" r:id="rId223"/>
    <p:sldId id="2955" r:id="rId224"/>
    <p:sldId id="2877" r:id="rId225"/>
    <p:sldId id="2878" r:id="rId226"/>
    <p:sldId id="2876" r:id="rId227"/>
    <p:sldId id="2879" r:id="rId228"/>
    <p:sldId id="2959" r:id="rId229"/>
    <p:sldId id="2881" r:id="rId230"/>
    <p:sldId id="2958" r:id="rId231"/>
    <p:sldId id="2880" r:id="rId232"/>
    <p:sldId id="2882" r:id="rId233"/>
    <p:sldId id="2884" r:id="rId234"/>
    <p:sldId id="2956" r:id="rId235"/>
    <p:sldId id="2885" r:id="rId236"/>
    <p:sldId id="2883" r:id="rId237"/>
    <p:sldId id="2963" r:id="rId238"/>
    <p:sldId id="2964" r:id="rId239"/>
    <p:sldId id="2965" r:id="rId240"/>
    <p:sldId id="2886" r:id="rId241"/>
    <p:sldId id="2960" r:id="rId242"/>
    <p:sldId id="2961" r:id="rId243"/>
    <p:sldId id="2487" r:id="rId244"/>
    <p:sldId id="2895" r:id="rId245"/>
    <p:sldId id="2962" r:id="rId246"/>
    <p:sldId id="2896" r:id="rId247"/>
    <p:sldId id="2894" r:id="rId248"/>
    <p:sldId id="2966" r:id="rId249"/>
    <p:sldId id="2897" r:id="rId250"/>
    <p:sldId id="2969" r:id="rId251"/>
    <p:sldId id="2967" r:id="rId252"/>
    <p:sldId id="2970" r:id="rId253"/>
    <p:sldId id="2968" r:id="rId254"/>
    <p:sldId id="2899" r:id="rId255"/>
    <p:sldId id="2900" r:id="rId256"/>
    <p:sldId id="2902" r:id="rId257"/>
    <p:sldId id="2971" r:id="rId258"/>
    <p:sldId id="2908" r:id="rId259"/>
    <p:sldId id="2905" r:id="rId260"/>
    <p:sldId id="2974" r:id="rId261"/>
    <p:sldId id="2975" r:id="rId262"/>
    <p:sldId id="2972" r:id="rId263"/>
    <p:sldId id="2909" r:id="rId264"/>
    <p:sldId id="2907" r:id="rId265"/>
    <p:sldId id="2978" r:id="rId266"/>
    <p:sldId id="2977" r:id="rId267"/>
    <p:sldId id="2976" r:id="rId268"/>
    <p:sldId id="2910" r:id="rId269"/>
    <p:sldId id="2922" r:id="rId270"/>
    <p:sldId id="2920" r:id="rId271"/>
    <p:sldId id="2979" r:id="rId272"/>
    <p:sldId id="2912" r:id="rId273"/>
    <p:sldId id="2499" r:id="rId274"/>
    <p:sldId id="2924" r:id="rId275"/>
    <p:sldId id="2925" r:id="rId276"/>
    <p:sldId id="2926" r:id="rId277"/>
    <p:sldId id="2980" r:id="rId278"/>
    <p:sldId id="2927" r:id="rId279"/>
    <p:sldId id="2928" r:id="rId280"/>
    <p:sldId id="2981" r:id="rId281"/>
    <p:sldId id="2929" r:id="rId282"/>
    <p:sldId id="2930" r:id="rId283"/>
    <p:sldId id="2984" r:id="rId284"/>
    <p:sldId id="2982" r:id="rId285"/>
    <p:sldId id="2931" r:id="rId286"/>
    <p:sldId id="2992" r:id="rId287"/>
    <p:sldId id="2993" r:id="rId288"/>
    <p:sldId id="2932" r:id="rId289"/>
    <p:sldId id="2983" r:id="rId290"/>
    <p:sldId id="2933" r:id="rId291"/>
    <p:sldId id="2936" r:id="rId292"/>
    <p:sldId id="2935" r:id="rId293"/>
    <p:sldId id="2934" r:id="rId294"/>
    <p:sldId id="2986" r:id="rId295"/>
    <p:sldId id="2987" r:id="rId296"/>
    <p:sldId id="2985" r:id="rId297"/>
    <p:sldId id="2994" r:id="rId298"/>
    <p:sldId id="2937" r:id="rId299"/>
    <p:sldId id="2938" r:id="rId300"/>
    <p:sldId id="2988" r:id="rId301"/>
    <p:sldId id="2939" r:id="rId302"/>
    <p:sldId id="2940" r:id="rId303"/>
    <p:sldId id="2989" r:id="rId304"/>
    <p:sldId id="2941" r:id="rId305"/>
    <p:sldId id="2995" r:id="rId306"/>
    <p:sldId id="2942" r:id="rId307"/>
    <p:sldId id="2991" r:id="rId308"/>
    <p:sldId id="2990" r:id="rId309"/>
    <p:sldId id="2943" r:id="rId310"/>
    <p:sldId id="2944" r:id="rId311"/>
    <p:sldId id="2997" r:id="rId312"/>
    <p:sldId id="2996" r:id="rId313"/>
    <p:sldId id="2945" r:id="rId314"/>
    <p:sldId id="2946" r:id="rId315"/>
    <p:sldId id="2999" r:id="rId316"/>
    <p:sldId id="2998" r:id="rId317"/>
    <p:sldId id="2947" r:id="rId318"/>
    <p:sldId id="3001" r:id="rId319"/>
    <p:sldId id="3002" r:id="rId320"/>
    <p:sldId id="3003" r:id="rId321"/>
    <p:sldId id="2948" r:id="rId322"/>
    <p:sldId id="3000" r:id="rId323"/>
    <p:sldId id="3004" r:id="rId324"/>
    <p:sldId id="3005" r:id="rId325"/>
    <p:sldId id="3006" r:id="rId326"/>
    <p:sldId id="3007" r:id="rId327"/>
    <p:sldId id="3011" r:id="rId328"/>
    <p:sldId id="3008" r:id="rId329"/>
    <p:sldId id="3010" r:id="rId330"/>
    <p:sldId id="3009" r:id="rId331"/>
    <p:sldId id="3012" r:id="rId332"/>
    <p:sldId id="3026" r:id="rId333"/>
    <p:sldId id="3013" r:id="rId334"/>
    <p:sldId id="3027" r:id="rId335"/>
    <p:sldId id="3028" r:id="rId336"/>
    <p:sldId id="3029" r:id="rId337"/>
    <p:sldId id="3036" r:id="rId338"/>
    <p:sldId id="3035" r:id="rId339"/>
    <p:sldId id="3030" r:id="rId340"/>
    <p:sldId id="3031" r:id="rId341"/>
    <p:sldId id="3032" r:id="rId342"/>
    <p:sldId id="3033" r:id="rId343"/>
    <p:sldId id="3038" r:id="rId344"/>
    <p:sldId id="3037" r:id="rId345"/>
    <p:sldId id="3039" r:id="rId346"/>
    <p:sldId id="3042" r:id="rId347"/>
    <p:sldId id="3043" r:id="rId348"/>
    <p:sldId id="3045" r:id="rId349"/>
    <p:sldId id="3044" r:id="rId350"/>
    <p:sldId id="3079" r:id="rId351"/>
    <p:sldId id="3080" r:id="rId352"/>
    <p:sldId id="3087" r:id="rId353"/>
    <p:sldId id="3101" r:id="rId354"/>
    <p:sldId id="3091" r:id="rId355"/>
    <p:sldId id="3095" r:id="rId356"/>
    <p:sldId id="3096" r:id="rId357"/>
    <p:sldId id="3098" r:id="rId358"/>
    <p:sldId id="3092" r:id="rId359"/>
    <p:sldId id="3093" r:id="rId360"/>
    <p:sldId id="3099" r:id="rId361"/>
    <p:sldId id="3103" r:id="rId362"/>
    <p:sldId id="3102" r:id="rId363"/>
    <p:sldId id="3104" r:id="rId364"/>
    <p:sldId id="3105" r:id="rId365"/>
    <p:sldId id="3106" r:id="rId366"/>
    <p:sldId id="3107" r:id="rId367"/>
    <p:sldId id="3108" r:id="rId368"/>
    <p:sldId id="3120" r:id="rId369"/>
    <p:sldId id="3122" r:id="rId370"/>
    <p:sldId id="3124" r:id="rId371"/>
    <p:sldId id="3127" r:id="rId372"/>
    <p:sldId id="3126" r:id="rId373"/>
    <p:sldId id="3128" r:id="rId374"/>
    <p:sldId id="3139" r:id="rId375"/>
    <p:sldId id="3140" r:id="rId376"/>
    <p:sldId id="3131" r:id="rId377"/>
    <p:sldId id="3132" r:id="rId378"/>
    <p:sldId id="3133" r:id="rId379"/>
    <p:sldId id="3134" r:id="rId380"/>
    <p:sldId id="3135" r:id="rId381"/>
    <p:sldId id="3141" r:id="rId382"/>
    <p:sldId id="3142" r:id="rId383"/>
    <p:sldId id="3143" r:id="rId384"/>
    <p:sldId id="3144" r:id="rId385"/>
    <p:sldId id="3151" r:id="rId386"/>
    <p:sldId id="3149" r:id="rId387"/>
    <p:sldId id="3150" r:id="rId388"/>
    <p:sldId id="3152" r:id="rId389"/>
    <p:sldId id="3155" r:id="rId390"/>
    <p:sldId id="3153" r:id="rId391"/>
    <p:sldId id="3156" r:id="rId392"/>
    <p:sldId id="3158" r:id="rId393"/>
    <p:sldId id="3157" r:id="rId394"/>
    <p:sldId id="3159" r:id="rId395"/>
    <p:sldId id="3160" r:id="rId396"/>
    <p:sldId id="3154" r:id="rId397"/>
    <p:sldId id="3162" r:id="rId398"/>
    <p:sldId id="3166" r:id="rId399"/>
    <p:sldId id="3165" r:id="rId400"/>
    <p:sldId id="3163" r:id="rId401"/>
    <p:sldId id="3161" r:id="rId402"/>
    <p:sldId id="3167" r:id="rId403"/>
    <p:sldId id="2695" r:id="rId404"/>
    <p:sldId id="2696" r:id="rId405"/>
    <p:sldId id="3170" r:id="rId406"/>
    <p:sldId id="2694" r:id="rId407"/>
    <p:sldId id="1206" r:id="rId408"/>
    <p:sldId id="2693" r:id="rId409"/>
    <p:sldId id="3168" r:id="rId410"/>
    <p:sldId id="3046" r:id="rId411"/>
    <p:sldId id="3047" r:id="rId412"/>
    <p:sldId id="3049" r:id="rId413"/>
    <p:sldId id="3053" r:id="rId414"/>
    <p:sldId id="3052" r:id="rId415"/>
    <p:sldId id="3050" r:id="rId416"/>
    <p:sldId id="3051" r:id="rId417"/>
    <p:sldId id="2796" r:id="rId41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0306"/>
    <a:srgbClr val="B90003"/>
    <a:srgbClr val="389954"/>
    <a:srgbClr val="F5853A"/>
    <a:srgbClr val="138CC4"/>
    <a:srgbClr val="F5748B"/>
    <a:srgbClr val="FEEEC4"/>
    <a:srgbClr val="1A40C0"/>
    <a:srgbClr val="9B072B"/>
    <a:srgbClr val="FFA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239892-DF86-ED4A-BC3C-881574393E1E}" v="820" dt="2023-02-26T09:26:20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7"/>
    <p:restoredTop sz="94645"/>
  </p:normalViewPr>
  <p:slideViewPr>
    <p:cSldViewPr snapToGrid="0">
      <p:cViewPr varScale="1">
        <p:scale>
          <a:sx n="119" d="100"/>
          <a:sy n="119" d="100"/>
        </p:scale>
        <p:origin x="200" y="40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tableStyles" Target="tableStyles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microsoft.com/office/2015/10/relationships/revisionInfo" Target="revisionInfo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slide" Target="slides/slide327.xml"/><Relationship Id="rId352" Type="http://schemas.openxmlformats.org/officeDocument/2006/relationships/slide" Target="slides/slide348.xml"/><Relationship Id="rId373" Type="http://schemas.openxmlformats.org/officeDocument/2006/relationships/slide" Target="slides/slide369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slide" Target="slides/slide338.xml"/><Relationship Id="rId363" Type="http://schemas.openxmlformats.org/officeDocument/2006/relationships/slide" Target="slides/slide359.xml"/><Relationship Id="rId384" Type="http://schemas.openxmlformats.org/officeDocument/2006/relationships/slide" Target="slides/slide380.xml"/><Relationship Id="rId419" Type="http://schemas.openxmlformats.org/officeDocument/2006/relationships/notesMaster" Target="notesMasters/notesMaster1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presProps" Target="presProps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viewProps" Target="viewProps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theme" Target="theme/theme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microsoft.com/office/2016/11/relationships/changesInfo" Target="changesInfos/changesInfo1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simplify Team" userId="30f9c473cae68561" providerId="LiveId" clId="{E2239892-DF86-ED4A-BC3C-881574393E1E}"/>
    <pc:docChg chg="undo custSel addSld delSld modSld sldOrd modMainMaster">
      <pc:chgData name="stacksimplify Team" userId="30f9c473cae68561" providerId="LiveId" clId="{E2239892-DF86-ED4A-BC3C-881574393E1E}" dt="2023-02-26T09:26:20.220" v="2298"/>
      <pc:docMkLst>
        <pc:docMk/>
      </pc:docMkLst>
      <pc:sldChg chg="add del">
        <pc:chgData name="stacksimplify Team" userId="30f9c473cae68561" providerId="LiveId" clId="{E2239892-DF86-ED4A-BC3C-881574393E1E}" dt="2023-02-26T08:51:02.368" v="2132" actId="2696"/>
        <pc:sldMkLst>
          <pc:docMk/>
          <pc:sldMk cId="696508709" sldId="1458"/>
        </pc:sldMkLst>
      </pc:sldChg>
      <pc:sldChg chg="add del modAnim">
        <pc:chgData name="stacksimplify Team" userId="30f9c473cae68561" providerId="LiveId" clId="{E2239892-DF86-ED4A-BC3C-881574393E1E}" dt="2023-02-26T08:51:05.721" v="2133" actId="2696"/>
        <pc:sldMkLst>
          <pc:docMk/>
          <pc:sldMk cId="3113830685" sldId="1459"/>
        </pc:sldMkLst>
      </pc:sldChg>
      <pc:sldChg chg="addSp delSp modSp mod setBg">
        <pc:chgData name="stacksimplify Team" userId="30f9c473cae68561" providerId="LiveId" clId="{E2239892-DF86-ED4A-BC3C-881574393E1E}" dt="2023-02-26T06:09:45.845" v="20" actId="113"/>
        <pc:sldMkLst>
          <pc:docMk/>
          <pc:sldMk cId="2349127011" sldId="2716"/>
        </pc:sldMkLst>
        <pc:spChg chg="mod">
          <ac:chgData name="stacksimplify Team" userId="30f9c473cae68561" providerId="LiveId" clId="{E2239892-DF86-ED4A-BC3C-881574393E1E}" dt="2023-02-26T06:09:45.845" v="20" actId="113"/>
          <ac:spMkLst>
            <pc:docMk/>
            <pc:sldMk cId="2349127011" sldId="2716"/>
            <ac:spMk id="2" creationId="{00000000-0000-0000-0000-000000000000}"/>
          </ac:spMkLst>
        </pc:spChg>
        <pc:spChg chg="add del mod">
          <ac:chgData name="stacksimplify Team" userId="30f9c473cae68561" providerId="LiveId" clId="{E2239892-DF86-ED4A-BC3C-881574393E1E}" dt="2023-02-26T06:09:38.514" v="17"/>
          <ac:spMkLst>
            <pc:docMk/>
            <pc:sldMk cId="2349127011" sldId="2716"/>
            <ac:spMk id="4" creationId="{033BC60E-95AF-031C-E631-2D4C981CD15D}"/>
          </ac:spMkLst>
        </pc:spChg>
      </pc:sldChg>
      <pc:sldChg chg="del">
        <pc:chgData name="stacksimplify Team" userId="30f9c473cae68561" providerId="LiveId" clId="{E2239892-DF86-ED4A-BC3C-881574393E1E}" dt="2023-02-26T09:22:59.326" v="2296" actId="2696"/>
        <pc:sldMkLst>
          <pc:docMk/>
          <pc:sldMk cId="1425104176" sldId="2753"/>
        </pc:sldMkLst>
      </pc:sldChg>
      <pc:sldChg chg="addSp delSp modSp add mod delAnim modAnim">
        <pc:chgData name="stacksimplify Team" userId="30f9c473cae68561" providerId="LiveId" clId="{E2239892-DF86-ED4A-BC3C-881574393E1E}" dt="2023-02-26T09:13:47.264" v="2289"/>
        <pc:sldMkLst>
          <pc:docMk/>
          <pc:sldMk cId="2499409262" sldId="2817"/>
        </pc:sldMkLst>
        <pc:spChg chg="mod">
          <ac:chgData name="stacksimplify Team" userId="30f9c473cae68561" providerId="LiveId" clId="{E2239892-DF86-ED4A-BC3C-881574393E1E}" dt="2023-02-26T06:33:14.668" v="817" actId="20577"/>
          <ac:spMkLst>
            <pc:docMk/>
            <pc:sldMk cId="2499409262" sldId="2817"/>
            <ac:spMk id="4" creationId="{473FD338-C217-2175-725F-7062483C4173}"/>
          </ac:spMkLst>
        </pc:spChg>
        <pc:spChg chg="add mod">
          <ac:chgData name="stacksimplify Team" userId="30f9c473cae68561" providerId="LiveId" clId="{E2239892-DF86-ED4A-BC3C-881574393E1E}" dt="2023-02-26T09:12:58.611" v="2282" actId="20577"/>
          <ac:spMkLst>
            <pc:docMk/>
            <pc:sldMk cId="2499409262" sldId="2817"/>
            <ac:spMk id="7" creationId="{D2B26512-6740-5BC5-8163-95F7461FDCC2}"/>
          </ac:spMkLst>
        </pc:spChg>
        <pc:spChg chg="del">
          <ac:chgData name="stacksimplify Team" userId="30f9c473cae68561" providerId="LiveId" clId="{E2239892-DF86-ED4A-BC3C-881574393E1E}" dt="2023-02-26T06:33:05.729" v="792" actId="478"/>
          <ac:spMkLst>
            <pc:docMk/>
            <pc:sldMk cId="2499409262" sldId="2817"/>
            <ac:spMk id="11" creationId="{7DBB8469-CB96-ED77-8A74-B91260A897DE}"/>
          </ac:spMkLst>
        </pc:spChg>
        <pc:spChg chg="del">
          <ac:chgData name="stacksimplify Team" userId="30f9c473cae68561" providerId="LiveId" clId="{E2239892-DF86-ED4A-BC3C-881574393E1E}" dt="2023-02-26T06:33:05.729" v="792" actId="478"/>
          <ac:spMkLst>
            <pc:docMk/>
            <pc:sldMk cId="2499409262" sldId="2817"/>
            <ac:spMk id="12" creationId="{8B2EFA9A-909C-FB0D-7776-6F61E7D12692}"/>
          </ac:spMkLst>
        </pc:spChg>
        <pc:picChg chg="add mod">
          <ac:chgData name="stacksimplify Team" userId="30f9c473cae68561" providerId="LiveId" clId="{E2239892-DF86-ED4A-BC3C-881574393E1E}" dt="2023-02-26T06:33:49.902" v="820" actId="14100"/>
          <ac:picMkLst>
            <pc:docMk/>
            <pc:sldMk cId="2499409262" sldId="2817"/>
            <ac:picMk id="3" creationId="{E0997D8D-C28B-3823-5896-1ACC7E223212}"/>
          </ac:picMkLst>
        </pc:picChg>
        <pc:picChg chg="del">
          <ac:chgData name="stacksimplify Team" userId="30f9c473cae68561" providerId="LiveId" clId="{E2239892-DF86-ED4A-BC3C-881574393E1E}" dt="2023-02-26T06:33:05.729" v="792" actId="478"/>
          <ac:picMkLst>
            <pc:docMk/>
            <pc:sldMk cId="2499409262" sldId="2817"/>
            <ac:picMk id="5" creationId="{483E27C9-04AF-60E2-156D-925908CAA339}"/>
          </ac:picMkLst>
        </pc:picChg>
        <pc:picChg chg="add mod">
          <ac:chgData name="stacksimplify Team" userId="30f9c473cae68561" providerId="LiveId" clId="{E2239892-DF86-ED4A-BC3C-881574393E1E}" dt="2023-02-26T06:34:57.242" v="823" actId="1076"/>
          <ac:picMkLst>
            <pc:docMk/>
            <pc:sldMk cId="2499409262" sldId="2817"/>
            <ac:picMk id="6" creationId="{2EADF5CC-2F92-5EB4-C9AC-C74CBB36BF90}"/>
          </ac:picMkLst>
        </pc:picChg>
        <pc:picChg chg="del">
          <ac:chgData name="stacksimplify Team" userId="30f9c473cae68561" providerId="LiveId" clId="{E2239892-DF86-ED4A-BC3C-881574393E1E}" dt="2023-02-26T06:33:05.729" v="792" actId="478"/>
          <ac:picMkLst>
            <pc:docMk/>
            <pc:sldMk cId="2499409262" sldId="2817"/>
            <ac:picMk id="9" creationId="{FB42A688-C8A8-DF0D-8E42-80BF139D1ADB}"/>
          </ac:picMkLst>
        </pc:picChg>
        <pc:picChg chg="del">
          <ac:chgData name="stacksimplify Team" userId="30f9c473cae68561" providerId="LiveId" clId="{E2239892-DF86-ED4A-BC3C-881574393E1E}" dt="2023-02-26T06:33:05.729" v="792" actId="478"/>
          <ac:picMkLst>
            <pc:docMk/>
            <pc:sldMk cId="2499409262" sldId="2817"/>
            <ac:picMk id="10" creationId="{1372554E-5469-51F2-9296-31F4FED9F679}"/>
          </ac:picMkLst>
        </pc:picChg>
      </pc:sldChg>
      <pc:sldChg chg="add del">
        <pc:chgData name="stacksimplify Team" userId="30f9c473cae68561" providerId="LiveId" clId="{E2239892-DF86-ED4A-BC3C-881574393E1E}" dt="2023-02-26T06:37:08.938" v="1008" actId="2696"/>
        <pc:sldMkLst>
          <pc:docMk/>
          <pc:sldMk cId="567692414" sldId="2819"/>
        </pc:sldMkLst>
      </pc:sldChg>
      <pc:sldChg chg="addSp delSp modSp add del mod modAnim">
        <pc:chgData name="stacksimplify Team" userId="30f9c473cae68561" providerId="LiveId" clId="{E2239892-DF86-ED4A-BC3C-881574393E1E}" dt="2023-02-26T06:28:45" v="742" actId="2696"/>
        <pc:sldMkLst>
          <pc:docMk/>
          <pc:sldMk cId="4089933118" sldId="3171"/>
        </pc:sldMkLst>
        <pc:spChg chg="mod">
          <ac:chgData name="stacksimplify Team" userId="30f9c473cae68561" providerId="LiveId" clId="{E2239892-DF86-ED4A-BC3C-881574393E1E}" dt="2023-02-26T06:23:21.461" v="525" actId="14100"/>
          <ac:spMkLst>
            <pc:docMk/>
            <pc:sldMk cId="4089933118" sldId="3171"/>
            <ac:spMk id="3" creationId="{A9BF1C0E-4F4E-55CA-9110-8CC2947F2F69}"/>
          </ac:spMkLst>
        </pc:spChg>
        <pc:spChg chg="mod">
          <ac:chgData name="stacksimplify Team" userId="30f9c473cae68561" providerId="LiveId" clId="{E2239892-DF86-ED4A-BC3C-881574393E1E}" dt="2023-02-26T06:15:49.849" v="212" actId="207"/>
          <ac:spMkLst>
            <pc:docMk/>
            <pc:sldMk cId="4089933118" sldId="3171"/>
            <ac:spMk id="4" creationId="{96614381-FCD5-8758-EEEA-D87B7DAF399F}"/>
          </ac:spMkLst>
        </pc:spChg>
        <pc:spChg chg="mod">
          <ac:chgData name="stacksimplify Team" userId="30f9c473cae68561" providerId="LiveId" clId="{E2239892-DF86-ED4A-BC3C-881574393E1E}" dt="2023-02-26T06:19:05.501" v="240" actId="20577"/>
          <ac:spMkLst>
            <pc:docMk/>
            <pc:sldMk cId="4089933118" sldId="3171"/>
            <ac:spMk id="5" creationId="{CB7F08B8-2BE7-9343-9DA9-AAE425B3298D}"/>
          </ac:spMkLst>
        </pc:spChg>
        <pc:spChg chg="mod">
          <ac:chgData name="stacksimplify Team" userId="30f9c473cae68561" providerId="LiveId" clId="{E2239892-DF86-ED4A-BC3C-881574393E1E}" dt="2023-02-26T06:19:10.316" v="243" actId="20577"/>
          <ac:spMkLst>
            <pc:docMk/>
            <pc:sldMk cId="4089933118" sldId="3171"/>
            <ac:spMk id="6" creationId="{D9D2D416-0233-7544-B8FF-20C0CCF7CD92}"/>
          </ac:spMkLst>
        </pc:spChg>
        <pc:spChg chg="mod">
          <ac:chgData name="stacksimplify Team" userId="30f9c473cae68561" providerId="LiveId" clId="{E2239892-DF86-ED4A-BC3C-881574393E1E}" dt="2023-02-26T06:19:38.586" v="251" actId="207"/>
          <ac:spMkLst>
            <pc:docMk/>
            <pc:sldMk cId="4089933118" sldId="3171"/>
            <ac:spMk id="7" creationId="{E8C85E72-874E-9244-879E-8884D4AD1F1A}"/>
          </ac:spMkLst>
        </pc:spChg>
        <pc:spChg chg="mod">
          <ac:chgData name="stacksimplify Team" userId="30f9c473cae68561" providerId="LiveId" clId="{E2239892-DF86-ED4A-BC3C-881574393E1E}" dt="2023-02-26T06:22:50.721" v="522" actId="207"/>
          <ac:spMkLst>
            <pc:docMk/>
            <pc:sldMk cId="4089933118" sldId="3171"/>
            <ac:spMk id="8" creationId="{79BF0510-5A18-C843-B5F6-53FD5557C22E}"/>
          </ac:spMkLst>
        </pc:spChg>
        <pc:spChg chg="add del mod">
          <ac:chgData name="stacksimplify Team" userId="30f9c473cae68561" providerId="LiveId" clId="{E2239892-DF86-ED4A-BC3C-881574393E1E}" dt="2023-02-26T06:22:10.309" v="506" actId="207"/>
          <ac:spMkLst>
            <pc:docMk/>
            <pc:sldMk cId="4089933118" sldId="3171"/>
            <ac:spMk id="9" creationId="{F10270D6-80E5-A34B-B011-B1D9E982623E}"/>
          </ac:spMkLst>
        </pc:spChg>
        <pc:spChg chg="add del mod">
          <ac:chgData name="stacksimplify Team" userId="30f9c473cae68561" providerId="LiveId" clId="{E2239892-DF86-ED4A-BC3C-881574393E1E}" dt="2023-02-26T06:22:42.666" v="521" actId="20577"/>
          <ac:spMkLst>
            <pc:docMk/>
            <pc:sldMk cId="4089933118" sldId="3171"/>
            <ac:spMk id="10" creationId="{DF843DBA-B616-1E40-822F-CCF5630FA6E2}"/>
          </ac:spMkLst>
        </pc:spChg>
        <pc:spChg chg="add del mod">
          <ac:chgData name="stacksimplify Team" userId="30f9c473cae68561" providerId="LiveId" clId="{E2239892-DF86-ED4A-BC3C-881574393E1E}" dt="2023-02-26T06:23:58.173" v="582" actId="207"/>
          <ac:spMkLst>
            <pc:docMk/>
            <pc:sldMk cId="4089933118" sldId="3171"/>
            <ac:spMk id="11" creationId="{1EFDC8C9-0AC0-8142-B487-67699A6466BD}"/>
          </ac:spMkLst>
        </pc:spChg>
        <pc:spChg chg="add mod">
          <ac:chgData name="stacksimplify Team" userId="30f9c473cae68561" providerId="LiveId" clId="{E2239892-DF86-ED4A-BC3C-881574393E1E}" dt="2023-02-26T06:23:26.627" v="526" actId="14100"/>
          <ac:spMkLst>
            <pc:docMk/>
            <pc:sldMk cId="4089933118" sldId="3171"/>
            <ac:spMk id="13" creationId="{C5379D30-32F1-2EF8-0EB7-1EFEC6EA0995}"/>
          </ac:spMkLst>
        </pc:spChg>
        <pc:spChg chg="del">
          <ac:chgData name="stacksimplify Team" userId="30f9c473cae68561" providerId="LiveId" clId="{E2239892-DF86-ED4A-BC3C-881574393E1E}" dt="2023-02-26T06:11:54.511" v="23" actId="478"/>
          <ac:spMkLst>
            <pc:docMk/>
            <pc:sldMk cId="4089933118" sldId="3171"/>
            <ac:spMk id="41" creationId="{97E9CBD3-037B-EFA8-847C-DCA06408FC19}"/>
          </ac:spMkLst>
        </pc:spChg>
        <pc:spChg chg="del mod">
          <ac:chgData name="stacksimplify Team" userId="30f9c473cae68561" providerId="LiveId" clId="{E2239892-DF86-ED4A-BC3C-881574393E1E}" dt="2023-02-26T06:23:16.811" v="524" actId="478"/>
          <ac:spMkLst>
            <pc:docMk/>
            <pc:sldMk cId="4089933118" sldId="3171"/>
            <ac:spMk id="44" creationId="{063DB683-EA0B-1840-15E0-31B1450EC5CF}"/>
          </ac:spMkLst>
        </pc:spChg>
        <pc:spChg chg="del mod">
          <ac:chgData name="stacksimplify Team" userId="30f9c473cae68561" providerId="LiveId" clId="{E2239892-DF86-ED4A-BC3C-881574393E1E}" dt="2023-02-26T06:23:16.811" v="524" actId="478"/>
          <ac:spMkLst>
            <pc:docMk/>
            <pc:sldMk cId="4089933118" sldId="3171"/>
            <ac:spMk id="45" creationId="{29EEC7DE-F60D-A6F1-9F60-F34CB58D7AF8}"/>
          </ac:spMkLst>
        </pc:spChg>
        <pc:spChg chg="del mod">
          <ac:chgData name="stacksimplify Team" userId="30f9c473cae68561" providerId="LiveId" clId="{E2239892-DF86-ED4A-BC3C-881574393E1E}" dt="2023-02-26T06:23:16.811" v="524" actId="478"/>
          <ac:spMkLst>
            <pc:docMk/>
            <pc:sldMk cId="4089933118" sldId="3171"/>
            <ac:spMk id="46" creationId="{256BC51A-D45E-CBEE-BD81-42C93A8899FC}"/>
          </ac:spMkLst>
        </pc:spChg>
        <pc:spChg chg="del mod">
          <ac:chgData name="stacksimplify Team" userId="30f9c473cae68561" providerId="LiveId" clId="{E2239892-DF86-ED4A-BC3C-881574393E1E}" dt="2023-02-26T06:23:16.811" v="524" actId="478"/>
          <ac:spMkLst>
            <pc:docMk/>
            <pc:sldMk cId="4089933118" sldId="3171"/>
            <ac:spMk id="47" creationId="{DEAC5717-0D34-DC01-73BF-EBCB36A7C400}"/>
          </ac:spMkLst>
        </pc:spChg>
        <pc:spChg chg="del mod">
          <ac:chgData name="stacksimplify Team" userId="30f9c473cae68561" providerId="LiveId" clId="{E2239892-DF86-ED4A-BC3C-881574393E1E}" dt="2023-02-26T06:23:16.811" v="524" actId="478"/>
          <ac:spMkLst>
            <pc:docMk/>
            <pc:sldMk cId="4089933118" sldId="3171"/>
            <ac:spMk id="48" creationId="{69C83570-4F22-48A5-A25E-CB3C472398D5}"/>
          </ac:spMkLst>
        </pc:spChg>
        <pc:spChg chg="del mod">
          <ac:chgData name="stacksimplify Team" userId="30f9c473cae68561" providerId="LiveId" clId="{E2239892-DF86-ED4A-BC3C-881574393E1E}" dt="2023-02-26T06:23:16.811" v="524" actId="478"/>
          <ac:spMkLst>
            <pc:docMk/>
            <pc:sldMk cId="4089933118" sldId="3171"/>
            <ac:spMk id="49" creationId="{F6ACD58C-D7C7-185F-6748-7A4511918BD4}"/>
          </ac:spMkLst>
        </pc:spChg>
        <pc:spChg chg="del mod">
          <ac:chgData name="stacksimplify Team" userId="30f9c473cae68561" providerId="LiveId" clId="{E2239892-DF86-ED4A-BC3C-881574393E1E}" dt="2023-02-26T06:23:16.811" v="524" actId="478"/>
          <ac:spMkLst>
            <pc:docMk/>
            <pc:sldMk cId="4089933118" sldId="3171"/>
            <ac:spMk id="50" creationId="{DC0B6B80-175F-FF50-5774-36220E59F967}"/>
          </ac:spMkLst>
        </pc:spChg>
        <pc:spChg chg="del mod">
          <ac:chgData name="stacksimplify Team" userId="30f9c473cae68561" providerId="LiveId" clId="{E2239892-DF86-ED4A-BC3C-881574393E1E}" dt="2023-02-26T06:23:16.811" v="524" actId="478"/>
          <ac:spMkLst>
            <pc:docMk/>
            <pc:sldMk cId="4089933118" sldId="3171"/>
            <ac:spMk id="52" creationId="{9DF62551-BFE8-53D5-AAD2-0C561B021968}"/>
          </ac:spMkLst>
        </pc:spChg>
        <pc:picChg chg="add mod">
          <ac:chgData name="stacksimplify Team" userId="30f9c473cae68561" providerId="LiveId" clId="{E2239892-DF86-ED4A-BC3C-881574393E1E}" dt="2023-02-26T06:15:41.470" v="209" actId="1076"/>
          <ac:picMkLst>
            <pc:docMk/>
            <pc:sldMk cId="4089933118" sldId="3171"/>
            <ac:picMk id="12" creationId="{FA24AC06-ABCD-5360-8B7E-D6891477D6D5}"/>
          </ac:picMkLst>
        </pc:picChg>
        <pc:picChg chg="del">
          <ac:chgData name="stacksimplify Team" userId="30f9c473cae68561" providerId="LiveId" clId="{E2239892-DF86-ED4A-BC3C-881574393E1E}" dt="2023-02-26T06:11:56.586" v="24" actId="478"/>
          <ac:picMkLst>
            <pc:docMk/>
            <pc:sldMk cId="4089933118" sldId="3171"/>
            <ac:picMk id="36" creationId="{4881E4B4-BD9B-7603-8C27-3C8FB67A4EEF}"/>
          </ac:picMkLst>
        </pc:picChg>
        <pc:picChg chg="del">
          <ac:chgData name="stacksimplify Team" userId="30f9c473cae68561" providerId="LiveId" clId="{E2239892-DF86-ED4A-BC3C-881574393E1E}" dt="2023-02-26T06:11:54.511" v="23" actId="478"/>
          <ac:picMkLst>
            <pc:docMk/>
            <pc:sldMk cId="4089933118" sldId="3171"/>
            <ac:picMk id="40" creationId="{92D37ACF-3C7F-861F-779A-5497A21B55A6}"/>
          </ac:picMkLst>
        </pc:picChg>
        <pc:picChg chg="mod">
          <ac:chgData name="stacksimplify Team" userId="30f9c473cae68561" providerId="LiveId" clId="{E2239892-DF86-ED4A-BC3C-881574393E1E}" dt="2023-02-26T06:15:42.920" v="210" actId="1076"/>
          <ac:picMkLst>
            <pc:docMk/>
            <pc:sldMk cId="4089933118" sldId="3171"/>
            <ac:picMk id="54" creationId="{B8D758D7-DB3D-6418-7D9A-ACDF88C4763E}"/>
          </ac:picMkLst>
        </pc:picChg>
      </pc:sldChg>
      <pc:sldChg chg="addSp delSp modSp add mod modAnim">
        <pc:chgData name="stacksimplify Team" userId="30f9c473cae68561" providerId="LiveId" clId="{E2239892-DF86-ED4A-BC3C-881574393E1E}" dt="2023-02-26T09:13:23.667" v="2284"/>
        <pc:sldMkLst>
          <pc:docMk/>
          <pc:sldMk cId="3580281579" sldId="3172"/>
        </pc:sldMkLst>
        <pc:picChg chg="add mod">
          <ac:chgData name="stacksimplify Team" userId="30f9c473cae68561" providerId="LiveId" clId="{E2239892-DF86-ED4A-BC3C-881574393E1E}" dt="2023-02-26T06:30:50.178" v="777" actId="1076"/>
          <ac:picMkLst>
            <pc:docMk/>
            <pc:sldMk cId="3580281579" sldId="3172"/>
            <ac:picMk id="3" creationId="{7AE808E5-46C4-F3E8-EC61-463AEE3BC547}"/>
          </ac:picMkLst>
        </pc:picChg>
        <pc:picChg chg="del">
          <ac:chgData name="stacksimplify Team" userId="30f9c473cae68561" providerId="LiveId" clId="{E2239892-DF86-ED4A-BC3C-881574393E1E}" dt="2023-02-26T06:28:55.407" v="743" actId="478"/>
          <ac:picMkLst>
            <pc:docMk/>
            <pc:sldMk cId="3580281579" sldId="3172"/>
            <ac:picMk id="5" creationId="{415C45DF-6651-6F6F-A749-5EF07EFAF59F}"/>
          </ac:picMkLst>
        </pc:picChg>
        <pc:picChg chg="del">
          <ac:chgData name="stacksimplify Team" userId="30f9c473cae68561" providerId="LiveId" clId="{E2239892-DF86-ED4A-BC3C-881574393E1E}" dt="2023-02-26T06:28:55.407" v="743" actId="478"/>
          <ac:picMkLst>
            <pc:docMk/>
            <pc:sldMk cId="3580281579" sldId="3172"/>
            <ac:picMk id="6" creationId="{FD173F14-2472-8C6C-F05F-FDEF1950ABA6}"/>
          </ac:picMkLst>
        </pc:picChg>
        <pc:picChg chg="del">
          <ac:chgData name="stacksimplify Team" userId="30f9c473cae68561" providerId="LiveId" clId="{E2239892-DF86-ED4A-BC3C-881574393E1E}" dt="2023-02-26T06:28:55.407" v="743" actId="478"/>
          <ac:picMkLst>
            <pc:docMk/>
            <pc:sldMk cId="3580281579" sldId="3172"/>
            <ac:picMk id="7" creationId="{A8ACACE7-0888-E684-8908-15D90208DE93}"/>
          </ac:picMkLst>
        </pc:picChg>
        <pc:picChg chg="add mod">
          <ac:chgData name="stacksimplify Team" userId="30f9c473cae68561" providerId="LiveId" clId="{E2239892-DF86-ED4A-BC3C-881574393E1E}" dt="2023-02-26T06:30:51.695" v="778" actId="1076"/>
          <ac:picMkLst>
            <pc:docMk/>
            <pc:sldMk cId="3580281579" sldId="3172"/>
            <ac:picMk id="8" creationId="{84EF11F9-6FE8-97D2-AF60-2FC5DAC62027}"/>
          </ac:picMkLst>
        </pc:picChg>
      </pc:sldChg>
      <pc:sldChg chg="add del">
        <pc:chgData name="stacksimplify Team" userId="30f9c473cae68561" providerId="LiveId" clId="{E2239892-DF86-ED4A-BC3C-881574393E1E}" dt="2023-02-26T06:37:05.143" v="1007" actId="2696"/>
        <pc:sldMkLst>
          <pc:docMk/>
          <pc:sldMk cId="1760821598" sldId="3173"/>
        </pc:sldMkLst>
      </pc:sldChg>
      <pc:sldChg chg="addSp delSp modSp add del mod">
        <pc:chgData name="stacksimplify Team" userId="30f9c473cae68561" providerId="LiveId" clId="{E2239892-DF86-ED4A-BC3C-881574393E1E}" dt="2023-02-26T08:46:59.917" v="2063" actId="2696"/>
        <pc:sldMkLst>
          <pc:docMk/>
          <pc:sldMk cId="3570836394" sldId="3174"/>
        </pc:sldMkLst>
        <pc:spChg chg="mod">
          <ac:chgData name="stacksimplify Team" userId="30f9c473cae68561" providerId="LiveId" clId="{E2239892-DF86-ED4A-BC3C-881574393E1E}" dt="2023-02-26T06:27:53.124" v="735" actId="692"/>
          <ac:spMkLst>
            <pc:docMk/>
            <pc:sldMk cId="3570836394" sldId="3174"/>
            <ac:spMk id="3" creationId="{A9BF1C0E-4F4E-55CA-9110-8CC2947F2F69}"/>
          </ac:spMkLst>
        </pc:spChg>
        <pc:spChg chg="del mod">
          <ac:chgData name="stacksimplify Team" userId="30f9c473cae68561" providerId="LiveId" clId="{E2239892-DF86-ED4A-BC3C-881574393E1E}" dt="2023-02-26T06:26:30.109" v="705" actId="478"/>
          <ac:spMkLst>
            <pc:docMk/>
            <pc:sldMk cId="3570836394" sldId="3174"/>
            <ac:spMk id="4" creationId="{96614381-FCD5-8758-EEEA-D87B7DAF399F}"/>
          </ac:spMkLst>
        </pc:spChg>
        <pc:spChg chg="mod">
          <ac:chgData name="stacksimplify Team" userId="30f9c473cae68561" providerId="LiveId" clId="{E2239892-DF86-ED4A-BC3C-881574393E1E}" dt="2023-02-26T06:27:21.665" v="734" actId="207"/>
          <ac:spMkLst>
            <pc:docMk/>
            <pc:sldMk cId="3570836394" sldId="3174"/>
            <ac:spMk id="5" creationId="{CB7F08B8-2BE7-9343-9DA9-AAE425B3298D}"/>
          </ac:spMkLst>
        </pc:spChg>
        <pc:spChg chg="mod">
          <ac:chgData name="stacksimplify Team" userId="30f9c473cae68561" providerId="LiveId" clId="{E2239892-DF86-ED4A-BC3C-881574393E1E}" dt="2023-02-26T06:24:20.970" v="584" actId="1076"/>
          <ac:spMkLst>
            <pc:docMk/>
            <pc:sldMk cId="3570836394" sldId="3174"/>
            <ac:spMk id="6" creationId="{D9D2D416-0233-7544-B8FF-20C0CCF7CD92}"/>
          </ac:spMkLst>
        </pc:spChg>
        <pc:spChg chg="mod">
          <ac:chgData name="stacksimplify Team" userId="30f9c473cae68561" providerId="LiveId" clId="{E2239892-DF86-ED4A-BC3C-881574393E1E}" dt="2023-02-26T06:24:20.970" v="584" actId="1076"/>
          <ac:spMkLst>
            <pc:docMk/>
            <pc:sldMk cId="3570836394" sldId="3174"/>
            <ac:spMk id="7" creationId="{E8C85E72-874E-9244-879E-8884D4AD1F1A}"/>
          </ac:spMkLst>
        </pc:spChg>
        <pc:spChg chg="mod">
          <ac:chgData name="stacksimplify Team" userId="30f9c473cae68561" providerId="LiveId" clId="{E2239892-DF86-ED4A-BC3C-881574393E1E}" dt="2023-02-26T06:24:20.970" v="584" actId="1076"/>
          <ac:spMkLst>
            <pc:docMk/>
            <pc:sldMk cId="3570836394" sldId="3174"/>
            <ac:spMk id="8" creationId="{79BF0510-5A18-C843-B5F6-53FD5557C22E}"/>
          </ac:spMkLst>
        </pc:spChg>
        <pc:spChg chg="mod">
          <ac:chgData name="stacksimplify Team" userId="30f9c473cae68561" providerId="LiveId" clId="{E2239892-DF86-ED4A-BC3C-881574393E1E}" dt="2023-02-26T06:24:20.970" v="584" actId="1076"/>
          <ac:spMkLst>
            <pc:docMk/>
            <pc:sldMk cId="3570836394" sldId="3174"/>
            <ac:spMk id="9" creationId="{F10270D6-80E5-A34B-B011-B1D9E982623E}"/>
          </ac:spMkLst>
        </pc:spChg>
        <pc:spChg chg="mod">
          <ac:chgData name="stacksimplify Team" userId="30f9c473cae68561" providerId="LiveId" clId="{E2239892-DF86-ED4A-BC3C-881574393E1E}" dt="2023-02-26T06:24:20.970" v="584" actId="1076"/>
          <ac:spMkLst>
            <pc:docMk/>
            <pc:sldMk cId="3570836394" sldId="3174"/>
            <ac:spMk id="10" creationId="{DF843DBA-B616-1E40-822F-CCF5630FA6E2}"/>
          </ac:spMkLst>
        </pc:spChg>
        <pc:spChg chg="mod">
          <ac:chgData name="stacksimplify Team" userId="30f9c473cae68561" providerId="LiveId" clId="{E2239892-DF86-ED4A-BC3C-881574393E1E}" dt="2023-02-26T06:24:20.970" v="584" actId="1076"/>
          <ac:spMkLst>
            <pc:docMk/>
            <pc:sldMk cId="3570836394" sldId="3174"/>
            <ac:spMk id="11" creationId="{1EFDC8C9-0AC0-8142-B487-67699A6466BD}"/>
          </ac:spMkLst>
        </pc:spChg>
        <pc:spChg chg="mod">
          <ac:chgData name="stacksimplify Team" userId="30f9c473cae68561" providerId="LiveId" clId="{E2239892-DF86-ED4A-BC3C-881574393E1E}" dt="2023-02-26T06:24:37.600" v="586" actId="1076"/>
          <ac:spMkLst>
            <pc:docMk/>
            <pc:sldMk cId="3570836394" sldId="3174"/>
            <ac:spMk id="13" creationId="{C5379D30-32F1-2EF8-0EB7-1EFEC6EA0995}"/>
          </ac:spMkLst>
        </pc:spChg>
        <pc:spChg chg="add del mod">
          <ac:chgData name="stacksimplify Team" userId="30f9c473cae68561" providerId="LiveId" clId="{E2239892-DF86-ED4A-BC3C-881574393E1E}" dt="2023-02-26T06:26:22.528" v="701" actId="478"/>
          <ac:spMkLst>
            <pc:docMk/>
            <pc:sldMk cId="3570836394" sldId="3174"/>
            <ac:spMk id="14" creationId="{C63559E3-9D44-9E68-7D15-30308D9C9626}"/>
          </ac:spMkLst>
        </pc:spChg>
        <pc:spChg chg="add mod">
          <ac:chgData name="stacksimplify Team" userId="30f9c473cae68561" providerId="LiveId" clId="{E2239892-DF86-ED4A-BC3C-881574393E1E}" dt="2023-02-26T06:26:50.733" v="730" actId="207"/>
          <ac:spMkLst>
            <pc:docMk/>
            <pc:sldMk cId="3570836394" sldId="3174"/>
            <ac:spMk id="15" creationId="{CD68D7DB-DF46-DAE4-F498-BE9536784FE1}"/>
          </ac:spMkLst>
        </pc:spChg>
        <pc:spChg chg="add del mod">
          <ac:chgData name="stacksimplify Team" userId="30f9c473cae68561" providerId="LiveId" clId="{E2239892-DF86-ED4A-BC3C-881574393E1E}" dt="2023-02-26T06:25:42.430" v="671"/>
          <ac:spMkLst>
            <pc:docMk/>
            <pc:sldMk cId="3570836394" sldId="3174"/>
            <ac:spMk id="16" creationId="{E2BA566C-8B15-D62D-35F3-437C0CB304B4}"/>
          </ac:spMkLst>
        </pc:spChg>
        <pc:spChg chg="add mod">
          <ac:chgData name="stacksimplify Team" userId="30f9c473cae68561" providerId="LiveId" clId="{E2239892-DF86-ED4A-BC3C-881574393E1E}" dt="2023-02-26T08:29:50.736" v="1707" actId="20577"/>
          <ac:spMkLst>
            <pc:docMk/>
            <pc:sldMk cId="3570836394" sldId="3174"/>
            <ac:spMk id="17" creationId="{A4A9CD19-278D-FFBE-AED1-505F8BDD492C}"/>
          </ac:spMkLst>
        </pc:spChg>
        <pc:spChg chg="add mod">
          <ac:chgData name="stacksimplify Team" userId="30f9c473cae68561" providerId="LiveId" clId="{E2239892-DF86-ED4A-BC3C-881574393E1E}" dt="2023-02-26T06:27:04.715" v="733" actId="207"/>
          <ac:spMkLst>
            <pc:docMk/>
            <pc:sldMk cId="3570836394" sldId="3174"/>
            <ac:spMk id="18" creationId="{F5E4C85D-CBBF-C7D6-0A42-9A5BE8003EDD}"/>
          </ac:spMkLst>
        </pc:spChg>
        <pc:picChg chg="mod">
          <ac:chgData name="stacksimplify Team" userId="30f9c473cae68561" providerId="LiveId" clId="{E2239892-DF86-ED4A-BC3C-881574393E1E}" dt="2023-02-26T06:24:31.421" v="585" actId="1076"/>
          <ac:picMkLst>
            <pc:docMk/>
            <pc:sldMk cId="3570836394" sldId="3174"/>
            <ac:picMk id="12" creationId="{FA24AC06-ABCD-5360-8B7E-D6891477D6D5}"/>
          </ac:picMkLst>
        </pc:picChg>
        <pc:picChg chg="add mod">
          <ac:chgData name="stacksimplify Team" userId="30f9c473cae68561" providerId="LiveId" clId="{E2239892-DF86-ED4A-BC3C-881574393E1E}" dt="2023-02-26T06:28:34.565" v="741" actId="1076"/>
          <ac:picMkLst>
            <pc:docMk/>
            <pc:sldMk cId="3570836394" sldId="3174"/>
            <ac:picMk id="19" creationId="{FD3B3AA1-070B-E8AA-3EBB-82E06DD2C667}"/>
          </ac:picMkLst>
        </pc:picChg>
        <pc:picChg chg="mod">
          <ac:chgData name="stacksimplify Team" userId="30f9c473cae68561" providerId="LiveId" clId="{E2239892-DF86-ED4A-BC3C-881574393E1E}" dt="2023-02-26T06:24:37.600" v="586" actId="1076"/>
          <ac:picMkLst>
            <pc:docMk/>
            <pc:sldMk cId="3570836394" sldId="3174"/>
            <ac:picMk id="54" creationId="{B8D758D7-DB3D-6418-7D9A-ACDF88C4763E}"/>
          </ac:picMkLst>
        </pc:picChg>
      </pc:sldChg>
      <pc:sldChg chg="addSp delSp modSp add mod modAnim">
        <pc:chgData name="stacksimplify Team" userId="30f9c473cae68561" providerId="LiveId" clId="{E2239892-DF86-ED4A-BC3C-881574393E1E}" dt="2023-02-26T09:13:29.564" v="2286"/>
        <pc:sldMkLst>
          <pc:docMk/>
          <pc:sldMk cId="2644870238" sldId="3175"/>
        </pc:sldMkLst>
        <pc:picChg chg="del">
          <ac:chgData name="stacksimplify Team" userId="30f9c473cae68561" providerId="LiveId" clId="{E2239892-DF86-ED4A-BC3C-881574393E1E}" dt="2023-02-26T06:31:10.821" v="780" actId="478"/>
          <ac:picMkLst>
            <pc:docMk/>
            <pc:sldMk cId="2644870238" sldId="3175"/>
            <ac:picMk id="3" creationId="{7AE808E5-46C4-F3E8-EC61-463AEE3BC547}"/>
          </ac:picMkLst>
        </pc:picChg>
        <pc:picChg chg="add del mod">
          <ac:chgData name="stacksimplify Team" userId="30f9c473cae68561" providerId="LiveId" clId="{E2239892-DF86-ED4A-BC3C-881574393E1E}" dt="2023-02-26T06:32:04.297" v="785" actId="478"/>
          <ac:picMkLst>
            <pc:docMk/>
            <pc:sldMk cId="2644870238" sldId="3175"/>
            <ac:picMk id="5" creationId="{7B8FF511-362A-B1A4-EE80-8A708C883C8C}"/>
          </ac:picMkLst>
        </pc:picChg>
        <pc:picChg chg="add mod">
          <ac:chgData name="stacksimplify Team" userId="30f9c473cae68561" providerId="LiveId" clId="{E2239892-DF86-ED4A-BC3C-881574393E1E}" dt="2023-02-26T06:32:21.731" v="789" actId="14100"/>
          <ac:picMkLst>
            <pc:docMk/>
            <pc:sldMk cId="2644870238" sldId="3175"/>
            <ac:picMk id="6" creationId="{3115ECD3-7041-6360-19E2-23E0B36768D9}"/>
          </ac:picMkLst>
        </pc:picChg>
        <pc:picChg chg="add mod">
          <ac:chgData name="stacksimplify Team" userId="30f9c473cae68561" providerId="LiveId" clId="{E2239892-DF86-ED4A-BC3C-881574393E1E}" dt="2023-02-26T06:32:44.045" v="791" actId="1076"/>
          <ac:picMkLst>
            <pc:docMk/>
            <pc:sldMk cId="2644870238" sldId="3175"/>
            <ac:picMk id="7" creationId="{D65FB4EE-6612-76F6-61E7-42C4C9E1304C}"/>
          </ac:picMkLst>
        </pc:picChg>
        <pc:picChg chg="del">
          <ac:chgData name="stacksimplify Team" userId="30f9c473cae68561" providerId="LiveId" clId="{E2239892-DF86-ED4A-BC3C-881574393E1E}" dt="2023-02-26T06:31:10.821" v="780" actId="478"/>
          <ac:picMkLst>
            <pc:docMk/>
            <pc:sldMk cId="2644870238" sldId="3175"/>
            <ac:picMk id="8" creationId="{84EF11F9-6FE8-97D2-AF60-2FC5DAC62027}"/>
          </ac:picMkLst>
        </pc:picChg>
      </pc:sldChg>
      <pc:sldChg chg="delSp modSp add del mod modAnim">
        <pc:chgData name="stacksimplify Team" userId="30f9c473cae68561" providerId="LiveId" clId="{E2239892-DF86-ED4A-BC3C-881574393E1E}" dt="2023-02-26T06:53:32.220" v="1046" actId="2696"/>
        <pc:sldMkLst>
          <pc:docMk/>
          <pc:sldMk cId="4088011973" sldId="3176"/>
        </pc:sldMkLst>
        <pc:spChg chg="mod">
          <ac:chgData name="stacksimplify Team" userId="30f9c473cae68561" providerId="LiveId" clId="{E2239892-DF86-ED4A-BC3C-881574393E1E}" dt="2023-02-26T06:38:46.069" v="1042" actId="20577"/>
          <ac:spMkLst>
            <pc:docMk/>
            <pc:sldMk cId="4088011973" sldId="3176"/>
            <ac:spMk id="4" creationId="{81C32A02-858A-CA0A-D369-DB10B5960989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5" creationId="{ED531A00-D5EE-5AE6-66B1-C06464970F2E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6" creationId="{A34765DF-8FDD-17B1-BB7D-9B28024F320B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7" creationId="{E9906149-FA8D-E514-6FE6-94E3A7B8CBD9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8" creationId="{1E9E9E39-C03B-2DE2-99DC-E0338638276B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9" creationId="{27FE5A4C-222F-893D-37C6-9CB94494F40E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10" creationId="{E0449242-7CF6-894A-8750-824B784AC797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11" creationId="{36C6DF57-A5DC-74CD-9EAA-0F1F19C75484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12" creationId="{63833DE1-FBBC-BB0B-BC45-612A1F5144D5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13" creationId="{ACD33C11-9929-1EC4-06FB-F329F40E74F5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14" creationId="{F85989A0-E2C7-CB82-BE0E-A79937966677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15" creationId="{3FA474C0-05A6-2BE4-C267-DF1797523504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16" creationId="{F50DFF5B-0893-3D43-89E7-581F5624ADDA}"/>
          </ac:spMkLst>
        </pc:spChg>
        <pc:spChg chg="del">
          <ac:chgData name="stacksimplify Team" userId="30f9c473cae68561" providerId="LiveId" clId="{E2239892-DF86-ED4A-BC3C-881574393E1E}" dt="2023-02-26T06:39:00.887" v="1044" actId="478"/>
          <ac:spMkLst>
            <pc:docMk/>
            <pc:sldMk cId="4088011973" sldId="3176"/>
            <ac:spMk id="17" creationId="{7893B4DA-83B1-93F3-AB7A-0F860F44BAB7}"/>
          </ac:spMkLst>
        </pc:spChg>
      </pc:sldChg>
      <pc:sldChg chg="add del modAnim">
        <pc:chgData name="stacksimplify Team" userId="30f9c473cae68561" providerId="LiveId" clId="{E2239892-DF86-ED4A-BC3C-881574393E1E}" dt="2023-02-26T06:38:52.345" v="1043" actId="2696"/>
        <pc:sldMkLst>
          <pc:docMk/>
          <pc:sldMk cId="1288333828" sldId="3177"/>
        </pc:sldMkLst>
      </pc:sldChg>
      <pc:sldChg chg="add modAnim">
        <pc:chgData name="stacksimplify Team" userId="30f9c473cae68561" providerId="LiveId" clId="{E2239892-DF86-ED4A-BC3C-881574393E1E}" dt="2023-02-26T07:56:47.317" v="1113"/>
        <pc:sldMkLst>
          <pc:docMk/>
          <pc:sldMk cId="1895589113" sldId="3178"/>
        </pc:sldMkLst>
      </pc:sldChg>
      <pc:sldChg chg="addSp modSp add mod modAnim">
        <pc:chgData name="stacksimplify Team" userId="30f9c473cae68561" providerId="LiveId" clId="{E2239892-DF86-ED4A-BC3C-881574393E1E}" dt="2023-02-26T09:13:58.508" v="2291"/>
        <pc:sldMkLst>
          <pc:docMk/>
          <pc:sldMk cId="1156841610" sldId="3179"/>
        </pc:sldMkLst>
        <pc:spChg chg="add mod">
          <ac:chgData name="stacksimplify Team" userId="30f9c473cae68561" providerId="LiveId" clId="{E2239892-DF86-ED4A-BC3C-881574393E1E}" dt="2023-02-26T09:08:11.621" v="2252" actId="14100"/>
          <ac:spMkLst>
            <pc:docMk/>
            <pc:sldMk cId="1156841610" sldId="3179"/>
            <ac:spMk id="3" creationId="{0714F085-9C50-D8BB-140F-AAA68267BE29}"/>
          </ac:spMkLst>
        </pc:spChg>
        <pc:graphicFrameChg chg="mod modGraphic">
          <ac:chgData name="stacksimplify Team" userId="30f9c473cae68561" providerId="LiveId" clId="{E2239892-DF86-ED4A-BC3C-881574393E1E}" dt="2023-02-26T08:51:38.774" v="2137" actId="1076"/>
          <ac:graphicFrameMkLst>
            <pc:docMk/>
            <pc:sldMk cId="1156841610" sldId="3179"/>
            <ac:graphicFrameMk id="6" creationId="{50ABBA9D-D8C0-9B24-8791-F94AE532A4E3}"/>
          </ac:graphicFrameMkLst>
        </pc:graphicFrameChg>
        <pc:picChg chg="add mod">
          <ac:chgData name="stacksimplify Team" userId="30f9c473cae68561" providerId="LiveId" clId="{E2239892-DF86-ED4A-BC3C-881574393E1E}" dt="2023-02-26T09:08:12.688" v="2253" actId="1076"/>
          <ac:picMkLst>
            <pc:docMk/>
            <pc:sldMk cId="1156841610" sldId="3179"/>
            <ac:picMk id="7" creationId="{A0B91D67-656F-6185-96EA-DBBB7C03A5E1}"/>
          </ac:picMkLst>
        </pc:picChg>
      </pc:sldChg>
      <pc:sldChg chg="modSp add del mod">
        <pc:chgData name="stacksimplify Team" userId="30f9c473cae68561" providerId="LiveId" clId="{E2239892-DF86-ED4A-BC3C-881574393E1E}" dt="2023-02-26T08:03:26.908" v="1245" actId="2696"/>
        <pc:sldMkLst>
          <pc:docMk/>
          <pc:sldMk cId="3045941344" sldId="3179"/>
        </pc:sldMkLst>
        <pc:graphicFrameChg chg="mod modGraphic">
          <ac:chgData name="stacksimplify Team" userId="30f9c473cae68561" providerId="LiveId" clId="{E2239892-DF86-ED4A-BC3C-881574393E1E}" dt="2023-02-26T08:03:19.443" v="1244"/>
          <ac:graphicFrameMkLst>
            <pc:docMk/>
            <pc:sldMk cId="3045941344" sldId="3179"/>
            <ac:graphicFrameMk id="6" creationId="{50ABBA9D-D8C0-9B24-8791-F94AE532A4E3}"/>
          </ac:graphicFrameMkLst>
        </pc:graphicFrameChg>
      </pc:sldChg>
      <pc:sldChg chg="add">
        <pc:chgData name="stacksimplify Team" userId="30f9c473cae68561" providerId="LiveId" clId="{E2239892-DF86-ED4A-BC3C-881574393E1E}" dt="2023-02-26T06:52:41.037" v="1045"/>
        <pc:sldMkLst>
          <pc:docMk/>
          <pc:sldMk cId="3256805148" sldId="3180"/>
        </pc:sldMkLst>
      </pc:sldChg>
      <pc:sldChg chg="add ord">
        <pc:chgData name="stacksimplify Team" userId="30f9c473cae68561" providerId="LiveId" clId="{E2239892-DF86-ED4A-BC3C-881574393E1E}" dt="2023-02-26T06:54:09.951" v="1051" actId="20578"/>
        <pc:sldMkLst>
          <pc:docMk/>
          <pc:sldMk cId="4127188097" sldId="3181"/>
        </pc:sldMkLst>
      </pc:sldChg>
      <pc:sldChg chg="add modAnim">
        <pc:chgData name="stacksimplify Team" userId="30f9c473cae68561" providerId="LiveId" clId="{E2239892-DF86-ED4A-BC3C-881574393E1E}" dt="2023-02-26T07:56:59.794" v="1116"/>
        <pc:sldMkLst>
          <pc:docMk/>
          <pc:sldMk cId="1542514667" sldId="3182"/>
        </pc:sldMkLst>
      </pc:sldChg>
      <pc:sldChg chg="add del">
        <pc:chgData name="stacksimplify Team" userId="30f9c473cae68561" providerId="LiveId" clId="{E2239892-DF86-ED4A-BC3C-881574393E1E}" dt="2023-02-26T06:55:56.964" v="1057" actId="2696"/>
        <pc:sldMkLst>
          <pc:docMk/>
          <pc:sldMk cId="2132721609" sldId="3183"/>
        </pc:sldMkLst>
      </pc:sldChg>
      <pc:sldChg chg="add modAnim">
        <pc:chgData name="stacksimplify Team" userId="30f9c473cae68561" providerId="LiveId" clId="{E2239892-DF86-ED4A-BC3C-881574393E1E}" dt="2023-02-26T07:56:52.486" v="1114"/>
        <pc:sldMkLst>
          <pc:docMk/>
          <pc:sldMk cId="3681920749" sldId="3183"/>
        </pc:sldMkLst>
      </pc:sldChg>
      <pc:sldChg chg="add del">
        <pc:chgData name="stacksimplify Team" userId="30f9c473cae68561" providerId="LiveId" clId="{E2239892-DF86-ED4A-BC3C-881574393E1E}" dt="2023-02-26T06:55:56.964" v="1057" actId="2696"/>
        <pc:sldMkLst>
          <pc:docMk/>
          <pc:sldMk cId="1053336802" sldId="3184"/>
        </pc:sldMkLst>
      </pc:sldChg>
      <pc:sldChg chg="add del">
        <pc:chgData name="stacksimplify Team" userId="30f9c473cae68561" providerId="LiveId" clId="{E2239892-DF86-ED4A-BC3C-881574393E1E}" dt="2023-02-26T06:56:40.572" v="1059" actId="2696"/>
        <pc:sldMkLst>
          <pc:docMk/>
          <pc:sldMk cId="1610526041" sldId="3184"/>
        </pc:sldMkLst>
      </pc:sldChg>
      <pc:sldChg chg="add del">
        <pc:chgData name="stacksimplify Team" userId="30f9c473cae68561" providerId="LiveId" clId="{E2239892-DF86-ED4A-BC3C-881574393E1E}" dt="2023-02-26T06:55:56.964" v="1057" actId="2696"/>
        <pc:sldMkLst>
          <pc:docMk/>
          <pc:sldMk cId="3316340119" sldId="3185"/>
        </pc:sldMkLst>
      </pc:sldChg>
      <pc:sldChg chg="add del">
        <pc:chgData name="stacksimplify Team" userId="30f9c473cae68561" providerId="LiveId" clId="{E2239892-DF86-ED4A-BC3C-881574393E1E}" dt="2023-02-26T06:56:41.146" v="1060" actId="2696"/>
        <pc:sldMkLst>
          <pc:docMk/>
          <pc:sldMk cId="3745860314" sldId="3185"/>
        </pc:sldMkLst>
      </pc:sldChg>
      <pc:sldChg chg="add del">
        <pc:chgData name="stacksimplify Team" userId="30f9c473cae68561" providerId="LiveId" clId="{E2239892-DF86-ED4A-BC3C-881574393E1E}" dt="2023-02-26T06:55:56.964" v="1057" actId="2696"/>
        <pc:sldMkLst>
          <pc:docMk/>
          <pc:sldMk cId="1520062072" sldId="3186"/>
        </pc:sldMkLst>
      </pc:sldChg>
      <pc:sldChg chg="add del">
        <pc:chgData name="stacksimplify Team" userId="30f9c473cae68561" providerId="LiveId" clId="{E2239892-DF86-ED4A-BC3C-881574393E1E}" dt="2023-02-26T06:56:45.225" v="1061" actId="2696"/>
        <pc:sldMkLst>
          <pc:docMk/>
          <pc:sldMk cId="2762776822" sldId="3186"/>
        </pc:sldMkLst>
      </pc:sldChg>
      <pc:sldChg chg="add modAnim">
        <pc:chgData name="stacksimplify Team" userId="30f9c473cae68561" providerId="LiveId" clId="{E2239892-DF86-ED4A-BC3C-881574393E1E}" dt="2023-02-26T07:56:56.578" v="1115"/>
        <pc:sldMkLst>
          <pc:docMk/>
          <pc:sldMk cId="3361479286" sldId="3187"/>
        </pc:sldMkLst>
      </pc:sldChg>
      <pc:sldChg chg="add modAnim">
        <pc:chgData name="stacksimplify Team" userId="30f9c473cae68561" providerId="LiveId" clId="{E2239892-DF86-ED4A-BC3C-881574393E1E}" dt="2023-02-26T07:57:04.409" v="1117"/>
        <pc:sldMkLst>
          <pc:docMk/>
          <pc:sldMk cId="4126131399" sldId="3188"/>
        </pc:sldMkLst>
      </pc:sldChg>
      <pc:sldChg chg="add modAnim">
        <pc:chgData name="stacksimplify Team" userId="30f9c473cae68561" providerId="LiveId" clId="{E2239892-DF86-ED4A-BC3C-881574393E1E}" dt="2023-02-26T07:57:09.007" v="1118"/>
        <pc:sldMkLst>
          <pc:docMk/>
          <pc:sldMk cId="3207046966" sldId="3189"/>
        </pc:sldMkLst>
      </pc:sldChg>
      <pc:sldChg chg="add del modAnim">
        <pc:chgData name="stacksimplify Team" userId="30f9c473cae68561" providerId="LiveId" clId="{E2239892-DF86-ED4A-BC3C-881574393E1E}" dt="2023-02-26T09:16:03.391" v="2292" actId="2696"/>
        <pc:sldMkLst>
          <pc:docMk/>
          <pc:sldMk cId="1054837522" sldId="3190"/>
        </pc:sldMkLst>
      </pc:sldChg>
      <pc:sldChg chg="add modAnim">
        <pc:chgData name="stacksimplify Team" userId="30f9c473cae68561" providerId="LiveId" clId="{E2239892-DF86-ED4A-BC3C-881574393E1E}" dt="2023-02-26T07:57:25.153" v="1120"/>
        <pc:sldMkLst>
          <pc:docMk/>
          <pc:sldMk cId="401583936" sldId="3191"/>
        </pc:sldMkLst>
      </pc:sldChg>
      <pc:sldChg chg="add modAnim">
        <pc:chgData name="stacksimplify Team" userId="30f9c473cae68561" providerId="LiveId" clId="{E2239892-DF86-ED4A-BC3C-881574393E1E}" dt="2023-02-26T07:57:29.641" v="1121"/>
        <pc:sldMkLst>
          <pc:docMk/>
          <pc:sldMk cId="1291277421" sldId="3192"/>
        </pc:sldMkLst>
      </pc:sldChg>
      <pc:sldChg chg="add modAnim">
        <pc:chgData name="stacksimplify Team" userId="30f9c473cae68561" providerId="LiveId" clId="{E2239892-DF86-ED4A-BC3C-881574393E1E}" dt="2023-02-26T07:57:33.512" v="1122"/>
        <pc:sldMkLst>
          <pc:docMk/>
          <pc:sldMk cId="1868128955" sldId="3193"/>
        </pc:sldMkLst>
      </pc:sldChg>
      <pc:sldChg chg="add modAnim">
        <pc:chgData name="stacksimplify Team" userId="30f9c473cae68561" providerId="LiveId" clId="{E2239892-DF86-ED4A-BC3C-881574393E1E}" dt="2023-02-26T07:57:38.240" v="1123"/>
        <pc:sldMkLst>
          <pc:docMk/>
          <pc:sldMk cId="4051853006" sldId="3194"/>
        </pc:sldMkLst>
      </pc:sldChg>
      <pc:sldChg chg="add del">
        <pc:chgData name="stacksimplify Team" userId="30f9c473cae68561" providerId="LiveId" clId="{E2239892-DF86-ED4A-BC3C-881574393E1E}" dt="2023-02-26T07:57:48.590" v="1124" actId="2696"/>
        <pc:sldMkLst>
          <pc:docMk/>
          <pc:sldMk cId="813284285" sldId="3195"/>
        </pc:sldMkLst>
      </pc:sldChg>
      <pc:sldChg chg="add modAnim">
        <pc:chgData name="stacksimplify Team" userId="30f9c473cae68561" providerId="LiveId" clId="{E2239892-DF86-ED4A-BC3C-881574393E1E}" dt="2023-02-26T07:57:53.297" v="1125"/>
        <pc:sldMkLst>
          <pc:docMk/>
          <pc:sldMk cId="1875484435" sldId="3196"/>
        </pc:sldMkLst>
      </pc:sldChg>
      <pc:sldChg chg="add del">
        <pc:chgData name="stacksimplify Team" userId="30f9c473cae68561" providerId="LiveId" clId="{E2239892-DF86-ED4A-BC3C-881574393E1E}" dt="2023-02-26T07:58:02.516" v="1128" actId="2696"/>
        <pc:sldMkLst>
          <pc:docMk/>
          <pc:sldMk cId="2250353121" sldId="3197"/>
        </pc:sldMkLst>
      </pc:sldChg>
      <pc:sldChg chg="add modAnim">
        <pc:chgData name="stacksimplify Team" userId="30f9c473cae68561" providerId="LiveId" clId="{E2239892-DF86-ED4A-BC3C-881574393E1E}" dt="2023-02-26T09:16:32.809" v="2293"/>
        <pc:sldMkLst>
          <pc:docMk/>
          <pc:sldMk cId="2471902610" sldId="3198"/>
        </pc:sldMkLst>
      </pc:sldChg>
      <pc:sldChg chg="add modAnim">
        <pc:chgData name="stacksimplify Team" userId="30f9c473cae68561" providerId="LiveId" clId="{E2239892-DF86-ED4A-BC3C-881574393E1E}" dt="2023-02-26T07:58:06.012" v="1129"/>
        <pc:sldMkLst>
          <pc:docMk/>
          <pc:sldMk cId="3135826110" sldId="3199"/>
        </pc:sldMkLst>
      </pc:sldChg>
      <pc:sldChg chg="add modAnim">
        <pc:chgData name="stacksimplify Team" userId="30f9c473cae68561" providerId="LiveId" clId="{E2239892-DF86-ED4A-BC3C-881574393E1E}" dt="2023-02-26T07:58:10.111" v="1130"/>
        <pc:sldMkLst>
          <pc:docMk/>
          <pc:sldMk cId="4151019995" sldId="3200"/>
        </pc:sldMkLst>
      </pc:sldChg>
      <pc:sldChg chg="add modAnim">
        <pc:chgData name="stacksimplify Team" userId="30f9c473cae68561" providerId="LiveId" clId="{E2239892-DF86-ED4A-BC3C-881574393E1E}" dt="2023-02-26T07:58:19.161" v="1131"/>
        <pc:sldMkLst>
          <pc:docMk/>
          <pc:sldMk cId="2384757018" sldId="3201"/>
        </pc:sldMkLst>
      </pc:sldChg>
      <pc:sldChg chg="add">
        <pc:chgData name="stacksimplify Team" userId="30f9c473cae68561" providerId="LiveId" clId="{E2239892-DF86-ED4A-BC3C-881574393E1E}" dt="2023-02-26T07:01:42.159" v="1071"/>
        <pc:sldMkLst>
          <pc:docMk/>
          <pc:sldMk cId="1784307039" sldId="3202"/>
        </pc:sldMkLst>
      </pc:sldChg>
      <pc:sldChg chg="add modAnim">
        <pc:chgData name="stacksimplify Team" userId="30f9c473cae68561" providerId="LiveId" clId="{E2239892-DF86-ED4A-BC3C-881574393E1E}" dt="2023-02-26T07:58:27.172" v="1132"/>
        <pc:sldMkLst>
          <pc:docMk/>
          <pc:sldMk cId="3609846919" sldId="3203"/>
        </pc:sldMkLst>
      </pc:sldChg>
      <pc:sldChg chg="add modAnim">
        <pc:chgData name="stacksimplify Team" userId="30f9c473cae68561" providerId="LiveId" clId="{E2239892-DF86-ED4A-BC3C-881574393E1E}" dt="2023-02-26T07:58:32.281" v="1133"/>
        <pc:sldMkLst>
          <pc:docMk/>
          <pc:sldMk cId="706056683" sldId="3204"/>
        </pc:sldMkLst>
      </pc:sldChg>
      <pc:sldChg chg="add modAnim">
        <pc:chgData name="stacksimplify Team" userId="30f9c473cae68561" providerId="LiveId" clId="{E2239892-DF86-ED4A-BC3C-881574393E1E}" dt="2023-02-26T07:58:36.552" v="1134"/>
        <pc:sldMkLst>
          <pc:docMk/>
          <pc:sldMk cId="1440995550" sldId="3205"/>
        </pc:sldMkLst>
      </pc:sldChg>
      <pc:sldChg chg="add modAnim">
        <pc:chgData name="stacksimplify Team" userId="30f9c473cae68561" providerId="LiveId" clId="{E2239892-DF86-ED4A-BC3C-881574393E1E}" dt="2023-02-26T07:58:44.464" v="1135"/>
        <pc:sldMkLst>
          <pc:docMk/>
          <pc:sldMk cId="3021385710" sldId="3206"/>
        </pc:sldMkLst>
      </pc:sldChg>
      <pc:sldChg chg="modSp add mod modAnim">
        <pc:chgData name="stacksimplify Team" userId="30f9c473cae68561" providerId="LiveId" clId="{E2239892-DF86-ED4A-BC3C-881574393E1E}" dt="2023-02-26T07:58:48.825" v="1136"/>
        <pc:sldMkLst>
          <pc:docMk/>
          <pc:sldMk cId="4057939197" sldId="3207"/>
        </pc:sldMkLst>
        <pc:spChg chg="mod">
          <ac:chgData name="stacksimplify Team" userId="30f9c473cae68561" providerId="LiveId" clId="{E2239892-DF86-ED4A-BC3C-881574393E1E}" dt="2023-02-26T07:03:06.279" v="1086" actId="20577"/>
          <ac:spMkLst>
            <pc:docMk/>
            <pc:sldMk cId="4057939197" sldId="3207"/>
            <ac:spMk id="97" creationId="{81998C40-0086-E522-059D-58345AE345F9}"/>
          </ac:spMkLst>
        </pc:spChg>
      </pc:sldChg>
      <pc:sldChg chg="add modAnim">
        <pc:chgData name="stacksimplify Team" userId="30f9c473cae68561" providerId="LiveId" clId="{E2239892-DF86-ED4A-BC3C-881574393E1E}" dt="2023-02-26T07:58:54.023" v="1137"/>
        <pc:sldMkLst>
          <pc:docMk/>
          <pc:sldMk cId="4233963988" sldId="3208"/>
        </pc:sldMkLst>
      </pc:sldChg>
      <pc:sldChg chg="add modAnim">
        <pc:chgData name="stacksimplify Team" userId="30f9c473cae68561" providerId="LiveId" clId="{E2239892-DF86-ED4A-BC3C-881574393E1E}" dt="2023-02-26T07:59:00.046" v="1138"/>
        <pc:sldMkLst>
          <pc:docMk/>
          <pc:sldMk cId="1698668614" sldId="3209"/>
        </pc:sldMkLst>
      </pc:sldChg>
      <pc:sldChg chg="add modAnim">
        <pc:chgData name="stacksimplify Team" userId="30f9c473cae68561" providerId="LiveId" clId="{E2239892-DF86-ED4A-BC3C-881574393E1E}" dt="2023-02-26T07:59:06.334" v="1139"/>
        <pc:sldMkLst>
          <pc:docMk/>
          <pc:sldMk cId="326569360" sldId="3210"/>
        </pc:sldMkLst>
      </pc:sldChg>
      <pc:sldChg chg="add modAnim">
        <pc:chgData name="stacksimplify Team" userId="30f9c473cae68561" providerId="LiveId" clId="{E2239892-DF86-ED4A-BC3C-881574393E1E}" dt="2023-02-26T07:59:10.066" v="1140"/>
        <pc:sldMkLst>
          <pc:docMk/>
          <pc:sldMk cId="30848292" sldId="3211"/>
        </pc:sldMkLst>
      </pc:sldChg>
      <pc:sldChg chg="add modAnim">
        <pc:chgData name="stacksimplify Team" userId="30f9c473cae68561" providerId="LiveId" clId="{E2239892-DF86-ED4A-BC3C-881574393E1E}" dt="2023-02-26T07:59:13.734" v="1141"/>
        <pc:sldMkLst>
          <pc:docMk/>
          <pc:sldMk cId="1840052039" sldId="3212"/>
        </pc:sldMkLst>
      </pc:sldChg>
      <pc:sldChg chg="add modAnim">
        <pc:chgData name="stacksimplify Team" userId="30f9c473cae68561" providerId="LiveId" clId="{E2239892-DF86-ED4A-BC3C-881574393E1E}" dt="2023-02-26T07:59:17.422" v="1142"/>
        <pc:sldMkLst>
          <pc:docMk/>
          <pc:sldMk cId="3739375199" sldId="3213"/>
        </pc:sldMkLst>
      </pc:sldChg>
      <pc:sldChg chg="add del modAnim">
        <pc:chgData name="stacksimplify Team" userId="30f9c473cae68561" providerId="LiveId" clId="{E2239892-DF86-ED4A-BC3C-881574393E1E}" dt="2023-02-26T09:18:26.362" v="2294" actId="2696"/>
        <pc:sldMkLst>
          <pc:docMk/>
          <pc:sldMk cId="1810607145" sldId="3214"/>
        </pc:sldMkLst>
      </pc:sldChg>
      <pc:sldChg chg="add modAnim">
        <pc:chgData name="stacksimplify Team" userId="30f9c473cae68561" providerId="LiveId" clId="{E2239892-DF86-ED4A-BC3C-881574393E1E}" dt="2023-02-26T07:59:27.739" v="1144"/>
        <pc:sldMkLst>
          <pc:docMk/>
          <pc:sldMk cId="2946739020" sldId="3215"/>
        </pc:sldMkLst>
      </pc:sldChg>
      <pc:sldChg chg="add modAnim">
        <pc:chgData name="stacksimplify Team" userId="30f9c473cae68561" providerId="LiveId" clId="{E2239892-DF86-ED4A-BC3C-881574393E1E}" dt="2023-02-26T07:59:32.593" v="1145"/>
        <pc:sldMkLst>
          <pc:docMk/>
          <pc:sldMk cId="2433935710" sldId="3216"/>
        </pc:sldMkLst>
      </pc:sldChg>
      <pc:sldChg chg="add modAnim">
        <pc:chgData name="stacksimplify Team" userId="30f9c473cae68561" providerId="LiveId" clId="{E2239892-DF86-ED4A-BC3C-881574393E1E}" dt="2023-02-26T07:59:36.255" v="1146"/>
        <pc:sldMkLst>
          <pc:docMk/>
          <pc:sldMk cId="2855450654" sldId="3217"/>
        </pc:sldMkLst>
      </pc:sldChg>
      <pc:sldChg chg="add modAnim">
        <pc:chgData name="stacksimplify Team" userId="30f9c473cae68561" providerId="LiveId" clId="{E2239892-DF86-ED4A-BC3C-881574393E1E}" dt="2023-02-26T07:59:39.698" v="1147"/>
        <pc:sldMkLst>
          <pc:docMk/>
          <pc:sldMk cId="779001216" sldId="3218"/>
        </pc:sldMkLst>
      </pc:sldChg>
      <pc:sldChg chg="add modAnim">
        <pc:chgData name="stacksimplify Team" userId="30f9c473cae68561" providerId="LiveId" clId="{E2239892-DF86-ED4A-BC3C-881574393E1E}" dt="2023-02-26T07:59:43.947" v="1148"/>
        <pc:sldMkLst>
          <pc:docMk/>
          <pc:sldMk cId="2048831843" sldId="3219"/>
        </pc:sldMkLst>
      </pc:sldChg>
      <pc:sldChg chg="add modAnim">
        <pc:chgData name="stacksimplify Team" userId="30f9c473cae68561" providerId="LiveId" clId="{E2239892-DF86-ED4A-BC3C-881574393E1E}" dt="2023-02-26T07:59:47.673" v="1149"/>
        <pc:sldMkLst>
          <pc:docMk/>
          <pc:sldMk cId="473396672" sldId="3220"/>
        </pc:sldMkLst>
      </pc:sldChg>
      <pc:sldChg chg="add modAnim">
        <pc:chgData name="stacksimplify Team" userId="30f9c473cae68561" providerId="LiveId" clId="{E2239892-DF86-ED4A-BC3C-881574393E1E}" dt="2023-02-26T07:59:50.980" v="1150"/>
        <pc:sldMkLst>
          <pc:docMk/>
          <pc:sldMk cId="2276459178" sldId="3221"/>
        </pc:sldMkLst>
      </pc:sldChg>
      <pc:sldChg chg="add modAnim">
        <pc:chgData name="stacksimplify Team" userId="30f9c473cae68561" providerId="LiveId" clId="{E2239892-DF86-ED4A-BC3C-881574393E1E}" dt="2023-02-26T08:00:13.029" v="1151"/>
        <pc:sldMkLst>
          <pc:docMk/>
          <pc:sldMk cId="220770541" sldId="3222"/>
        </pc:sldMkLst>
      </pc:sldChg>
      <pc:sldChg chg="add modAnim">
        <pc:chgData name="stacksimplify Team" userId="30f9c473cae68561" providerId="LiveId" clId="{E2239892-DF86-ED4A-BC3C-881574393E1E}" dt="2023-02-26T08:00:16.237" v="1152"/>
        <pc:sldMkLst>
          <pc:docMk/>
          <pc:sldMk cId="2687815958" sldId="3223"/>
        </pc:sldMkLst>
      </pc:sldChg>
      <pc:sldChg chg="add modAnim">
        <pc:chgData name="stacksimplify Team" userId="30f9c473cae68561" providerId="LiveId" clId="{E2239892-DF86-ED4A-BC3C-881574393E1E}" dt="2023-02-26T08:00:20.141" v="1153"/>
        <pc:sldMkLst>
          <pc:docMk/>
          <pc:sldMk cId="1834567531" sldId="3224"/>
        </pc:sldMkLst>
      </pc:sldChg>
      <pc:sldChg chg="add modAnim">
        <pc:chgData name="stacksimplify Team" userId="30f9c473cae68561" providerId="LiveId" clId="{E2239892-DF86-ED4A-BC3C-881574393E1E}" dt="2023-02-26T08:00:28.983" v="1154"/>
        <pc:sldMkLst>
          <pc:docMk/>
          <pc:sldMk cId="4031060545" sldId="3225"/>
        </pc:sldMkLst>
      </pc:sldChg>
      <pc:sldChg chg="add modAnim">
        <pc:chgData name="stacksimplify Team" userId="30f9c473cae68561" providerId="LiveId" clId="{E2239892-DF86-ED4A-BC3C-881574393E1E}" dt="2023-02-26T08:00:33.663" v="1155"/>
        <pc:sldMkLst>
          <pc:docMk/>
          <pc:sldMk cId="1138017161" sldId="3226"/>
        </pc:sldMkLst>
      </pc:sldChg>
      <pc:sldChg chg="add modAnim">
        <pc:chgData name="stacksimplify Team" userId="30f9c473cae68561" providerId="LiveId" clId="{E2239892-DF86-ED4A-BC3C-881574393E1E}" dt="2023-02-26T08:00:37.307" v="1156"/>
        <pc:sldMkLst>
          <pc:docMk/>
          <pc:sldMk cId="3384953038" sldId="3227"/>
        </pc:sldMkLst>
      </pc:sldChg>
      <pc:sldChg chg="add modAnim">
        <pc:chgData name="stacksimplify Team" userId="30f9c473cae68561" providerId="LiveId" clId="{E2239892-DF86-ED4A-BC3C-881574393E1E}" dt="2023-02-26T08:00:48.795" v="1158"/>
        <pc:sldMkLst>
          <pc:docMk/>
          <pc:sldMk cId="1329018081" sldId="3228"/>
        </pc:sldMkLst>
      </pc:sldChg>
      <pc:sldChg chg="add modAnim">
        <pc:chgData name="stacksimplify Team" userId="30f9c473cae68561" providerId="LiveId" clId="{E2239892-DF86-ED4A-BC3C-881574393E1E}" dt="2023-02-26T08:00:45.204" v="1157"/>
        <pc:sldMkLst>
          <pc:docMk/>
          <pc:sldMk cId="1515835037" sldId="3229"/>
        </pc:sldMkLst>
      </pc:sldChg>
      <pc:sldChg chg="add modAnim">
        <pc:chgData name="stacksimplify Team" userId="30f9c473cae68561" providerId="LiveId" clId="{E2239892-DF86-ED4A-BC3C-881574393E1E}" dt="2023-02-26T08:01:00.776" v="1159"/>
        <pc:sldMkLst>
          <pc:docMk/>
          <pc:sldMk cId="1404465966" sldId="3230"/>
        </pc:sldMkLst>
      </pc:sldChg>
      <pc:sldChg chg="add">
        <pc:chgData name="stacksimplify Team" userId="30f9c473cae68561" providerId="LiveId" clId="{E2239892-DF86-ED4A-BC3C-881574393E1E}" dt="2023-02-26T07:08:50.027" v="1108"/>
        <pc:sldMkLst>
          <pc:docMk/>
          <pc:sldMk cId="2748788461" sldId="3231"/>
        </pc:sldMkLst>
      </pc:sldChg>
      <pc:sldChg chg="add">
        <pc:chgData name="stacksimplify Team" userId="30f9c473cae68561" providerId="LiveId" clId="{E2239892-DF86-ED4A-BC3C-881574393E1E}" dt="2023-02-26T07:08:57.907" v="1109"/>
        <pc:sldMkLst>
          <pc:docMk/>
          <pc:sldMk cId="2843714025" sldId="3232"/>
        </pc:sldMkLst>
      </pc:sldChg>
      <pc:sldChg chg="add modAnim">
        <pc:chgData name="stacksimplify Team" userId="30f9c473cae68561" providerId="LiveId" clId="{E2239892-DF86-ED4A-BC3C-881574393E1E}" dt="2023-02-26T08:01:07.888" v="1160"/>
        <pc:sldMkLst>
          <pc:docMk/>
          <pc:sldMk cId="1606182616" sldId="3233"/>
        </pc:sldMkLst>
      </pc:sldChg>
      <pc:sldChg chg="add modAnim">
        <pc:chgData name="stacksimplify Team" userId="30f9c473cae68561" providerId="LiveId" clId="{E2239892-DF86-ED4A-BC3C-881574393E1E}" dt="2023-02-26T08:01:12.743" v="1161"/>
        <pc:sldMkLst>
          <pc:docMk/>
          <pc:sldMk cId="2272365751" sldId="3234"/>
        </pc:sldMkLst>
      </pc:sldChg>
      <pc:sldChg chg="add modAnim">
        <pc:chgData name="stacksimplify Team" userId="30f9c473cae68561" providerId="LiveId" clId="{E2239892-DF86-ED4A-BC3C-881574393E1E}" dt="2023-02-26T08:01:20.529" v="1162"/>
        <pc:sldMkLst>
          <pc:docMk/>
          <pc:sldMk cId="3185442274" sldId="3235"/>
        </pc:sldMkLst>
      </pc:sldChg>
      <pc:sldChg chg="add modAnim">
        <pc:chgData name="stacksimplify Team" userId="30f9c473cae68561" providerId="LiveId" clId="{E2239892-DF86-ED4A-BC3C-881574393E1E}" dt="2023-02-26T08:01:24.073" v="1163"/>
        <pc:sldMkLst>
          <pc:docMk/>
          <pc:sldMk cId="3065153346" sldId="3236"/>
        </pc:sldMkLst>
      </pc:sldChg>
      <pc:sldChg chg="delSp modSp add del mod">
        <pc:chgData name="stacksimplify Team" userId="30f9c473cae68561" providerId="LiveId" clId="{E2239892-DF86-ED4A-BC3C-881574393E1E}" dt="2023-02-26T08:51:14.662" v="2134" actId="2696"/>
        <pc:sldMkLst>
          <pc:docMk/>
          <pc:sldMk cId="132972998" sldId="3237"/>
        </pc:sldMkLst>
        <pc:spChg chg="del">
          <ac:chgData name="stacksimplify Team" userId="30f9c473cae68561" providerId="LiveId" clId="{E2239892-DF86-ED4A-BC3C-881574393E1E}" dt="2023-02-26T08:04:05.131" v="1248" actId="478"/>
          <ac:spMkLst>
            <pc:docMk/>
            <pc:sldMk cId="132972998" sldId="3237"/>
            <ac:spMk id="5" creationId="{CB7F08B8-2BE7-9343-9DA9-AAE425B3298D}"/>
          </ac:spMkLst>
        </pc:spChg>
        <pc:spChg chg="del">
          <ac:chgData name="stacksimplify Team" userId="30f9c473cae68561" providerId="LiveId" clId="{E2239892-DF86-ED4A-BC3C-881574393E1E}" dt="2023-02-26T08:04:05.131" v="1248" actId="478"/>
          <ac:spMkLst>
            <pc:docMk/>
            <pc:sldMk cId="132972998" sldId="3237"/>
            <ac:spMk id="6" creationId="{D9D2D416-0233-7544-B8FF-20C0CCF7CD92}"/>
          </ac:spMkLst>
        </pc:spChg>
        <pc:spChg chg="del">
          <ac:chgData name="stacksimplify Team" userId="30f9c473cae68561" providerId="LiveId" clId="{E2239892-DF86-ED4A-BC3C-881574393E1E}" dt="2023-02-26T08:04:05.131" v="1248" actId="478"/>
          <ac:spMkLst>
            <pc:docMk/>
            <pc:sldMk cId="132972998" sldId="3237"/>
            <ac:spMk id="7" creationId="{E8C85E72-874E-9244-879E-8884D4AD1F1A}"/>
          </ac:spMkLst>
        </pc:spChg>
        <pc:spChg chg="del">
          <ac:chgData name="stacksimplify Team" userId="30f9c473cae68561" providerId="LiveId" clId="{E2239892-DF86-ED4A-BC3C-881574393E1E}" dt="2023-02-26T08:04:05.131" v="1248" actId="478"/>
          <ac:spMkLst>
            <pc:docMk/>
            <pc:sldMk cId="132972998" sldId="3237"/>
            <ac:spMk id="8" creationId="{79BF0510-5A18-C843-B5F6-53FD5557C22E}"/>
          </ac:spMkLst>
        </pc:spChg>
        <pc:spChg chg="del">
          <ac:chgData name="stacksimplify Team" userId="30f9c473cae68561" providerId="LiveId" clId="{E2239892-DF86-ED4A-BC3C-881574393E1E}" dt="2023-02-26T08:04:05.131" v="1248" actId="478"/>
          <ac:spMkLst>
            <pc:docMk/>
            <pc:sldMk cId="132972998" sldId="3237"/>
            <ac:spMk id="9" creationId="{F10270D6-80E5-A34B-B011-B1D9E982623E}"/>
          </ac:spMkLst>
        </pc:spChg>
        <pc:spChg chg="del">
          <ac:chgData name="stacksimplify Team" userId="30f9c473cae68561" providerId="LiveId" clId="{E2239892-DF86-ED4A-BC3C-881574393E1E}" dt="2023-02-26T08:04:05.131" v="1248" actId="478"/>
          <ac:spMkLst>
            <pc:docMk/>
            <pc:sldMk cId="132972998" sldId="3237"/>
            <ac:spMk id="10" creationId="{DF843DBA-B616-1E40-822F-CCF5630FA6E2}"/>
          </ac:spMkLst>
        </pc:spChg>
        <pc:spChg chg="del">
          <ac:chgData name="stacksimplify Team" userId="30f9c473cae68561" providerId="LiveId" clId="{E2239892-DF86-ED4A-BC3C-881574393E1E}" dt="2023-02-26T08:04:05.131" v="1248" actId="478"/>
          <ac:spMkLst>
            <pc:docMk/>
            <pc:sldMk cId="132972998" sldId="3237"/>
            <ac:spMk id="11" creationId="{1EFDC8C9-0AC0-8142-B487-67699A6466BD}"/>
          </ac:spMkLst>
        </pc:spChg>
        <pc:spChg chg="del">
          <ac:chgData name="stacksimplify Team" userId="30f9c473cae68561" providerId="LiveId" clId="{E2239892-DF86-ED4A-BC3C-881574393E1E}" dt="2023-02-26T08:42:30.744" v="1994" actId="478"/>
          <ac:spMkLst>
            <pc:docMk/>
            <pc:sldMk cId="132972998" sldId="3237"/>
            <ac:spMk id="13" creationId="{C5379D30-32F1-2EF8-0EB7-1EFEC6EA0995}"/>
          </ac:spMkLst>
        </pc:spChg>
        <pc:spChg chg="mod">
          <ac:chgData name="stacksimplify Team" userId="30f9c473cae68561" providerId="LiveId" clId="{E2239892-DF86-ED4A-BC3C-881574393E1E}" dt="2023-02-26T08:35:27.504" v="1889" actId="20577"/>
          <ac:spMkLst>
            <pc:docMk/>
            <pc:sldMk cId="132972998" sldId="3237"/>
            <ac:spMk id="17" creationId="{A4A9CD19-278D-FFBE-AED1-505F8BDD492C}"/>
          </ac:spMkLst>
        </pc:spChg>
        <pc:picChg chg="del">
          <ac:chgData name="stacksimplify Team" userId="30f9c473cae68561" providerId="LiveId" clId="{E2239892-DF86-ED4A-BC3C-881574393E1E}" dt="2023-02-26T08:42:30.744" v="1994" actId="478"/>
          <ac:picMkLst>
            <pc:docMk/>
            <pc:sldMk cId="132972998" sldId="3237"/>
            <ac:picMk id="54" creationId="{B8D758D7-DB3D-6418-7D9A-ACDF88C4763E}"/>
          </ac:picMkLst>
        </pc:picChg>
      </pc:sldChg>
      <pc:sldChg chg="addSp delSp modSp new mod modAnim">
        <pc:chgData name="stacksimplify Team" userId="30f9c473cae68561" providerId="LiveId" clId="{E2239892-DF86-ED4A-BC3C-881574393E1E}" dt="2023-02-26T09:26:20.220" v="2298"/>
        <pc:sldMkLst>
          <pc:docMk/>
          <pc:sldMk cId="2362991715" sldId="3238"/>
        </pc:sldMkLst>
        <pc:spChg chg="del">
          <ac:chgData name="stacksimplify Team" userId="30f9c473cae68561" providerId="LiveId" clId="{E2239892-DF86-ED4A-BC3C-881574393E1E}" dt="2023-02-26T08:13:35.791" v="1261" actId="478"/>
          <ac:spMkLst>
            <pc:docMk/>
            <pc:sldMk cId="2362991715" sldId="3238"/>
            <ac:spMk id="3" creationId="{BB847E6E-4442-F036-2E11-DCB1058E7FBE}"/>
          </ac:spMkLst>
        </pc:spChg>
        <pc:spChg chg="del mod">
          <ac:chgData name="stacksimplify Team" userId="30f9c473cae68561" providerId="LiveId" clId="{E2239892-DF86-ED4A-BC3C-881574393E1E}" dt="2023-02-26T08:13:32.685" v="1260" actId="478"/>
          <ac:spMkLst>
            <pc:docMk/>
            <pc:sldMk cId="2362991715" sldId="3238"/>
            <ac:spMk id="4" creationId="{E6FB32A1-6851-2461-9602-E81EDC62367A}"/>
          </ac:spMkLst>
        </pc:spChg>
        <pc:spChg chg="add del mod">
          <ac:chgData name="stacksimplify Team" userId="30f9c473cae68561" providerId="LiveId" clId="{E2239892-DF86-ED4A-BC3C-881574393E1E}" dt="2023-02-26T08:13:19.336" v="1257"/>
          <ac:spMkLst>
            <pc:docMk/>
            <pc:sldMk cId="2362991715" sldId="3238"/>
            <ac:spMk id="5" creationId="{E1791747-86B3-0A71-54A0-D4D0E756F912}"/>
          </ac:spMkLst>
        </pc:spChg>
        <pc:spChg chg="add del mod">
          <ac:chgData name="stacksimplify Team" userId="30f9c473cae68561" providerId="LiveId" clId="{E2239892-DF86-ED4A-BC3C-881574393E1E}" dt="2023-02-26T08:13:19.336" v="1257"/>
          <ac:spMkLst>
            <pc:docMk/>
            <pc:sldMk cId="2362991715" sldId="3238"/>
            <ac:spMk id="6" creationId="{EC361CB0-AC15-8B7A-599D-18E3A03860D9}"/>
          </ac:spMkLst>
        </pc:spChg>
        <pc:spChg chg="add del mod">
          <ac:chgData name="stacksimplify Team" userId="30f9c473cae68561" providerId="LiveId" clId="{E2239892-DF86-ED4A-BC3C-881574393E1E}" dt="2023-02-26T08:13:48.113" v="1262" actId="478"/>
          <ac:spMkLst>
            <pc:docMk/>
            <pc:sldMk cId="2362991715" sldId="3238"/>
            <ac:spMk id="8" creationId="{6A828FA3-D09D-1572-39D6-3B8BF3D1FD89}"/>
          </ac:spMkLst>
        </pc:spChg>
        <pc:spChg chg="add del mod">
          <ac:chgData name="stacksimplify Team" userId="30f9c473cae68561" providerId="LiveId" clId="{E2239892-DF86-ED4A-BC3C-881574393E1E}" dt="2023-02-26T08:13:48.113" v="1262" actId="478"/>
          <ac:spMkLst>
            <pc:docMk/>
            <pc:sldMk cId="2362991715" sldId="3238"/>
            <ac:spMk id="9" creationId="{46433055-5D9F-1F2A-2BED-5D1F22CE6FB4}"/>
          </ac:spMkLst>
        </pc:spChg>
        <pc:spChg chg="add del mod">
          <ac:chgData name="stacksimplify Team" userId="30f9c473cae68561" providerId="LiveId" clId="{E2239892-DF86-ED4A-BC3C-881574393E1E}" dt="2023-02-26T08:15:02.703" v="1264" actId="478"/>
          <ac:spMkLst>
            <pc:docMk/>
            <pc:sldMk cId="2362991715" sldId="3238"/>
            <ac:spMk id="14" creationId="{CA4686B8-A4CC-5D8F-9201-B099835CA8EB}"/>
          </ac:spMkLst>
        </pc:spChg>
        <pc:spChg chg="add del mod">
          <ac:chgData name="stacksimplify Team" userId="30f9c473cae68561" providerId="LiveId" clId="{E2239892-DF86-ED4A-BC3C-881574393E1E}" dt="2023-02-26T08:15:02.703" v="1264" actId="478"/>
          <ac:spMkLst>
            <pc:docMk/>
            <pc:sldMk cId="2362991715" sldId="3238"/>
            <ac:spMk id="15" creationId="{6C0E1FD2-C1AA-9164-00B8-D51222333E6E}"/>
          </ac:spMkLst>
        </pc:spChg>
        <pc:spChg chg="add del mod">
          <ac:chgData name="stacksimplify Team" userId="30f9c473cae68561" providerId="LiveId" clId="{E2239892-DF86-ED4A-BC3C-881574393E1E}" dt="2023-02-26T08:15:02.703" v="1264" actId="478"/>
          <ac:spMkLst>
            <pc:docMk/>
            <pc:sldMk cId="2362991715" sldId="3238"/>
            <ac:spMk id="16" creationId="{F70111A8-75B0-A42D-8520-BB0946512108}"/>
          </ac:spMkLst>
        </pc:spChg>
        <pc:spChg chg="add del mod">
          <ac:chgData name="stacksimplify Team" userId="30f9c473cae68561" providerId="LiveId" clId="{E2239892-DF86-ED4A-BC3C-881574393E1E}" dt="2023-02-26T08:15:02.703" v="1264" actId="478"/>
          <ac:spMkLst>
            <pc:docMk/>
            <pc:sldMk cId="2362991715" sldId="3238"/>
            <ac:spMk id="17" creationId="{0F5CE272-B2AC-D28A-0047-252F4B2F64CF}"/>
          </ac:spMkLst>
        </pc:spChg>
        <pc:spChg chg="add mod">
          <ac:chgData name="stacksimplify Team" userId="30f9c473cae68561" providerId="LiveId" clId="{E2239892-DF86-ED4A-BC3C-881574393E1E}" dt="2023-02-26T08:41:31.826" v="1987" actId="1076"/>
          <ac:spMkLst>
            <pc:docMk/>
            <pc:sldMk cId="2362991715" sldId="3238"/>
            <ac:spMk id="18" creationId="{89798DA6-DB33-BE92-2265-6318E9D0DA48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19" creationId="{99B3EF47-E88A-C7ED-7605-64A43D64F0EB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20" creationId="{2EEAF1DA-6E51-0CCF-133D-70CCFDC8362F}"/>
          </ac:spMkLst>
        </pc:spChg>
        <pc:spChg chg="add del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21" creationId="{92EC5408-6B78-86AF-3F47-E8A80D6933B7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23" creationId="{92500DD1-9BB6-20B5-54B0-A307D01EE406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25" creationId="{F6838614-0BB6-2704-A3C7-88FB5AA3EBB7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27" creationId="{4BA67BD2-B2C9-6939-90C9-B67EB8D70A22}"/>
          </ac:spMkLst>
        </pc:spChg>
        <pc:spChg chg="add mod">
          <ac:chgData name="stacksimplify Team" userId="30f9c473cae68561" providerId="LiveId" clId="{E2239892-DF86-ED4A-BC3C-881574393E1E}" dt="2023-02-26T08:41:30.228" v="1986" actId="1076"/>
          <ac:spMkLst>
            <pc:docMk/>
            <pc:sldMk cId="2362991715" sldId="3238"/>
            <ac:spMk id="29" creationId="{359B5DB8-CB4B-22CD-6B6C-742B05BF8EA6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31" creationId="{1B834E42-8F09-8986-C569-2B8DC025C4D6}"/>
          </ac:spMkLst>
        </pc:spChg>
        <pc:spChg chg="add del mod">
          <ac:chgData name="stacksimplify Team" userId="30f9c473cae68561" providerId="LiveId" clId="{E2239892-DF86-ED4A-BC3C-881574393E1E}" dt="2023-02-26T08:20:47.628" v="1477" actId="21"/>
          <ac:spMkLst>
            <pc:docMk/>
            <pc:sldMk cId="2362991715" sldId="3238"/>
            <ac:spMk id="33" creationId="{DDC40C98-1F62-6699-2708-0933C109FCAD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35" creationId="{B35EC02D-C665-A6F1-2C78-10CB0036E050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40" creationId="{CCB618F6-1B35-9237-1621-775F1E0E2951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41" creationId="{2EAF7202-AF28-F1B2-94E6-1AAED5F1C97C}"/>
          </ac:spMkLst>
        </pc:spChg>
        <pc:spChg chg="add mod">
          <ac:chgData name="stacksimplify Team" userId="30f9c473cae68561" providerId="LiveId" clId="{E2239892-DF86-ED4A-BC3C-881574393E1E}" dt="2023-02-26T08:41:22.863" v="1980" actId="1076"/>
          <ac:spMkLst>
            <pc:docMk/>
            <pc:sldMk cId="2362991715" sldId="3238"/>
            <ac:spMk id="42" creationId="{7B6AEBBF-C909-BBED-77E6-2E89BBBADB45}"/>
          </ac:spMkLst>
        </pc:spChg>
        <pc:spChg chg="add mod">
          <ac:chgData name="stacksimplify Team" userId="30f9c473cae68561" providerId="LiveId" clId="{E2239892-DF86-ED4A-BC3C-881574393E1E}" dt="2023-02-26T08:41:24.779" v="1981" actId="1076"/>
          <ac:spMkLst>
            <pc:docMk/>
            <pc:sldMk cId="2362991715" sldId="3238"/>
            <ac:spMk id="43" creationId="{33D72EEA-C29F-FD45-A545-7FCA7E4951DB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45" creationId="{2554FF28-FE53-F87B-B566-40D63DAB3A65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47" creationId="{38518552-1B30-F498-8410-0DAF0D53F519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49" creationId="{A439E728-66BF-5E06-BDF0-3CE18EBB15E4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51" creationId="{DAE12F4A-6ECB-9BB0-D9F2-6F51FF1C0D24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53" creationId="{A30AC6B0-3009-C76B-D9DE-5AAE16F13776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55" creationId="{755A58CD-3DDD-B605-33B4-0B1ADBE46B3C}"/>
          </ac:spMkLst>
        </pc:spChg>
        <pc:spChg chg="add del mod">
          <ac:chgData name="stacksimplify Team" userId="30f9c473cae68561" providerId="LiveId" clId="{E2239892-DF86-ED4A-BC3C-881574393E1E}" dt="2023-02-26T08:38:47.208" v="1939" actId="478"/>
          <ac:spMkLst>
            <pc:docMk/>
            <pc:sldMk cId="2362991715" sldId="3238"/>
            <ac:spMk id="57" creationId="{102868F6-D4E5-62A3-ADBD-97762570BDAB}"/>
          </ac:spMkLst>
        </pc:spChg>
        <pc:spChg chg="add mod">
          <ac:chgData name="stacksimplify Team" userId="30f9c473cae68561" providerId="LiveId" clId="{E2239892-DF86-ED4A-BC3C-881574393E1E}" dt="2023-02-26T08:47:31.780" v="2072" actId="1076"/>
          <ac:spMkLst>
            <pc:docMk/>
            <pc:sldMk cId="2362991715" sldId="3238"/>
            <ac:spMk id="58" creationId="{CF3D67E0-A5CC-43D0-2CBC-63C3009A8701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60" creationId="{AE77B6E7-5ECB-BBF9-BBB8-BDD3A02719C4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64" creationId="{9F912A01-5ED3-26D1-51CB-F94C601CFCEB}"/>
          </ac:spMkLst>
        </pc:spChg>
        <pc:spChg chg="add mod">
          <ac:chgData name="stacksimplify Team" userId="30f9c473cae68561" providerId="LiveId" clId="{E2239892-DF86-ED4A-BC3C-881574393E1E}" dt="2023-02-26T08:40:08.217" v="1959" actId="1076"/>
          <ac:spMkLst>
            <pc:docMk/>
            <pc:sldMk cId="2362991715" sldId="3238"/>
            <ac:spMk id="66" creationId="{EA341213-AE1F-6C53-868C-F2117F2F5879}"/>
          </ac:spMkLst>
        </pc:spChg>
        <pc:spChg chg="add mod">
          <ac:chgData name="stacksimplify Team" userId="30f9c473cae68561" providerId="LiveId" clId="{E2239892-DF86-ED4A-BC3C-881574393E1E}" dt="2023-02-26T08:41:34.625" v="1988" actId="1076"/>
          <ac:spMkLst>
            <pc:docMk/>
            <pc:sldMk cId="2362991715" sldId="3238"/>
            <ac:spMk id="68" creationId="{52FF39AB-F775-8494-DC1C-9FF0383091A1}"/>
          </ac:spMkLst>
        </pc:spChg>
        <pc:picChg chg="add del mod">
          <ac:chgData name="stacksimplify Team" userId="30f9c473cae68561" providerId="LiveId" clId="{E2239892-DF86-ED4A-BC3C-881574393E1E}" dt="2023-02-26T08:13:48.113" v="1262" actId="478"/>
          <ac:picMkLst>
            <pc:docMk/>
            <pc:sldMk cId="2362991715" sldId="3238"/>
            <ac:picMk id="7" creationId="{6A93A2B6-B23D-BD96-4CA8-89D7F7A3AB79}"/>
          </ac:picMkLst>
        </pc:picChg>
        <pc:picChg chg="add mod">
          <ac:chgData name="stacksimplify Team" userId="30f9c473cae68561" providerId="LiveId" clId="{E2239892-DF86-ED4A-BC3C-881574393E1E}" dt="2023-02-26T08:41:31.826" v="1987" actId="1076"/>
          <ac:picMkLst>
            <pc:docMk/>
            <pc:sldMk cId="2362991715" sldId="3238"/>
            <ac:picMk id="10" creationId="{B63D82CF-88C0-98D1-E9CD-795196D75C77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11" creationId="{DDF7DD04-5C76-7748-1D25-DF056A0617E7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12" creationId="{3C9DA0F5-D98B-93BC-B2AB-32F58E116F57}"/>
          </ac:picMkLst>
        </pc:picChg>
        <pc:picChg chg="add del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13" creationId="{D1FFAB05-97F3-6F23-2160-69E49C45D4A3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22" creationId="{C7A10BC2-0DCE-B5D2-8720-7A214AA36A80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24" creationId="{1640D385-C998-D1ED-D4EB-440AAB663AAD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26" creationId="{A9190368-6593-9CAB-7C4C-5D75356EE876}"/>
          </ac:picMkLst>
        </pc:picChg>
        <pc:picChg chg="add mod">
          <ac:chgData name="stacksimplify Team" userId="30f9c473cae68561" providerId="LiveId" clId="{E2239892-DF86-ED4A-BC3C-881574393E1E}" dt="2023-02-26T08:41:30.228" v="1986" actId="1076"/>
          <ac:picMkLst>
            <pc:docMk/>
            <pc:sldMk cId="2362991715" sldId="3238"/>
            <ac:picMk id="28" creationId="{264FE6C8-0504-B56B-4038-16FEF35B6CCE}"/>
          </ac:picMkLst>
        </pc:picChg>
        <pc:picChg chg="add del mod">
          <ac:chgData name="stacksimplify Team" userId="30f9c473cae68561" providerId="LiveId" clId="{E2239892-DF86-ED4A-BC3C-881574393E1E}" dt="2023-02-26T08:32:17.644" v="1769" actId="478"/>
          <ac:picMkLst>
            <pc:docMk/>
            <pc:sldMk cId="2362991715" sldId="3238"/>
            <ac:picMk id="30" creationId="{48137B51-130A-D380-42B1-44531ABF6D92}"/>
          </ac:picMkLst>
        </pc:picChg>
        <pc:picChg chg="add del mod">
          <ac:chgData name="stacksimplify Team" userId="30f9c473cae68561" providerId="LiveId" clId="{E2239892-DF86-ED4A-BC3C-881574393E1E}" dt="2023-02-26T08:20:47.628" v="1477" actId="21"/>
          <ac:picMkLst>
            <pc:docMk/>
            <pc:sldMk cId="2362991715" sldId="3238"/>
            <ac:picMk id="32" creationId="{2E141711-7D96-AE18-5AC1-9FC3058CD466}"/>
          </ac:picMkLst>
        </pc:picChg>
        <pc:picChg chg="add del mod">
          <ac:chgData name="stacksimplify Team" userId="30f9c473cae68561" providerId="LiveId" clId="{E2239892-DF86-ED4A-BC3C-881574393E1E}" dt="2023-02-26T08:32:31.088" v="1774" actId="478"/>
          <ac:picMkLst>
            <pc:docMk/>
            <pc:sldMk cId="2362991715" sldId="3238"/>
            <ac:picMk id="34" creationId="{5264DA6A-AED6-C99F-2CF2-FB89EA2C7A72}"/>
          </ac:picMkLst>
        </pc:picChg>
        <pc:picChg chg="add mod">
          <ac:chgData name="stacksimplify Team" userId="30f9c473cae68561" providerId="LiveId" clId="{E2239892-DF86-ED4A-BC3C-881574393E1E}" dt="2023-02-26T08:41:24.779" v="1981" actId="1076"/>
          <ac:picMkLst>
            <pc:docMk/>
            <pc:sldMk cId="2362991715" sldId="3238"/>
            <ac:picMk id="36" creationId="{669F477B-EE4A-737D-876E-E1AE76C97E1B}"/>
          </ac:picMkLst>
        </pc:picChg>
        <pc:picChg chg="add mod">
          <ac:chgData name="stacksimplify Team" userId="30f9c473cae68561" providerId="LiveId" clId="{E2239892-DF86-ED4A-BC3C-881574393E1E}" dt="2023-02-26T08:41:22.863" v="1980" actId="1076"/>
          <ac:picMkLst>
            <pc:docMk/>
            <pc:sldMk cId="2362991715" sldId="3238"/>
            <ac:picMk id="37" creationId="{2CB8082A-9314-CF1A-BF85-A243DA17DCE7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38" creationId="{1DDE83EB-33BC-D195-94D8-53B70945B592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39" creationId="{C29E609B-1FBA-2BB7-C366-63DA604941A0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44" creationId="{5C07AB84-4DA2-9603-764D-C44BCA9FA083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46" creationId="{99D50D58-6BDB-050E-4E07-6E3D0D5D24AA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48" creationId="{350D67C7-677B-3B5F-DE88-09E06BA176F1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50" creationId="{E9C6DC28-282D-5AC4-C335-90C41C453080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52" creationId="{3496C4CE-D3C7-0EA1-DD14-FB3B197A0D81}"/>
          </ac:picMkLst>
        </pc:picChg>
        <pc:picChg chg="add mod">
          <ac:chgData name="stacksimplify Team" userId="30f9c473cae68561" providerId="LiveId" clId="{E2239892-DF86-ED4A-BC3C-881574393E1E}" dt="2023-02-26T08:41:34.625" v="1988" actId="1076"/>
          <ac:picMkLst>
            <pc:docMk/>
            <pc:sldMk cId="2362991715" sldId="3238"/>
            <ac:picMk id="54" creationId="{738E1FD4-2CBA-E7F7-38AA-B6594741D780}"/>
          </ac:picMkLst>
        </pc:picChg>
        <pc:picChg chg="add mod">
          <ac:chgData name="stacksimplify Team" userId="30f9c473cae68561" providerId="LiveId" clId="{E2239892-DF86-ED4A-BC3C-881574393E1E}" dt="2023-02-26T08:47:33.996" v="2073" actId="1076"/>
          <ac:picMkLst>
            <pc:docMk/>
            <pc:sldMk cId="2362991715" sldId="3238"/>
            <ac:picMk id="56" creationId="{2B23FA74-0827-57FB-163F-8BC0B42D544B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59" creationId="{25A4E779-CA19-7F0A-A78B-8FE83C50C822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61" creationId="{36D19AFA-B007-0534-E0DA-A519E0992D30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62" creationId="{69CB8FC4-FF36-3E54-C8D3-023A7AABA355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63" creationId="{A26D691E-3FBB-F312-186C-44202A205257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65" creationId="{FCDD7B35-185F-B8F2-4F16-D4B56F1843F6}"/>
          </ac:picMkLst>
        </pc:picChg>
        <pc:picChg chg="add mod">
          <ac:chgData name="stacksimplify Team" userId="30f9c473cae68561" providerId="LiveId" clId="{E2239892-DF86-ED4A-BC3C-881574393E1E}" dt="2023-02-26T08:40:08.217" v="1959" actId="1076"/>
          <ac:picMkLst>
            <pc:docMk/>
            <pc:sldMk cId="2362991715" sldId="3238"/>
            <ac:picMk id="67" creationId="{3B67321C-C08D-A9AA-64C0-D929F64E73E4}"/>
          </ac:picMkLst>
        </pc:picChg>
        <pc:picChg chg="add mod">
          <ac:chgData name="stacksimplify Team" userId="30f9c473cae68561" providerId="LiveId" clId="{E2239892-DF86-ED4A-BC3C-881574393E1E}" dt="2023-02-26T08:47:27.764" v="2071" actId="1076"/>
          <ac:picMkLst>
            <pc:docMk/>
            <pc:sldMk cId="2362991715" sldId="3238"/>
            <ac:picMk id="98" creationId="{1CA6F099-6A33-2A59-D258-E41C303F7F45}"/>
          </ac:picMkLst>
        </pc:picChg>
        <pc:cxnChg chg="add mod">
          <ac:chgData name="stacksimplify Team" userId="30f9c473cae68561" providerId="LiveId" clId="{E2239892-DF86-ED4A-BC3C-881574393E1E}" dt="2023-02-26T08:40:08.217" v="1959" actId="1076"/>
          <ac:cxnSpMkLst>
            <pc:docMk/>
            <pc:sldMk cId="2362991715" sldId="3238"/>
            <ac:cxnSpMk id="70" creationId="{506C22A7-8D22-8D98-0EBA-B1B22094C77C}"/>
          </ac:cxnSpMkLst>
        </pc:cxnChg>
        <pc:cxnChg chg="add mod">
          <ac:chgData name="stacksimplify Team" userId="30f9c473cae68561" providerId="LiveId" clId="{E2239892-DF86-ED4A-BC3C-881574393E1E}" dt="2023-02-26T08:40:08.217" v="1959" actId="1076"/>
          <ac:cxnSpMkLst>
            <pc:docMk/>
            <pc:sldMk cId="2362991715" sldId="3238"/>
            <ac:cxnSpMk id="72" creationId="{D7B15112-59CD-BB4C-0FD1-FDF0B319ADD6}"/>
          </ac:cxnSpMkLst>
        </pc:cxnChg>
        <pc:cxnChg chg="add mod">
          <ac:chgData name="stacksimplify Team" userId="30f9c473cae68561" providerId="LiveId" clId="{E2239892-DF86-ED4A-BC3C-881574393E1E}" dt="2023-02-26T08:40:08.217" v="1959" actId="1076"/>
          <ac:cxnSpMkLst>
            <pc:docMk/>
            <pc:sldMk cId="2362991715" sldId="3238"/>
            <ac:cxnSpMk id="73" creationId="{DE0A82E7-5457-FDB3-BF67-4216B8D5035B}"/>
          </ac:cxnSpMkLst>
        </pc:cxnChg>
        <pc:cxnChg chg="add mod">
          <ac:chgData name="stacksimplify Team" userId="30f9c473cae68561" providerId="LiveId" clId="{E2239892-DF86-ED4A-BC3C-881574393E1E}" dt="2023-02-26T08:42:01.551" v="1993" actId="14100"/>
          <ac:cxnSpMkLst>
            <pc:docMk/>
            <pc:sldMk cId="2362991715" sldId="3238"/>
            <ac:cxnSpMk id="74" creationId="{266AC872-E77B-FB62-8526-D3CECFF6F006}"/>
          </ac:cxnSpMkLst>
        </pc:cxnChg>
        <pc:cxnChg chg="add mod">
          <ac:chgData name="stacksimplify Team" userId="30f9c473cae68561" providerId="LiveId" clId="{E2239892-DF86-ED4A-BC3C-881574393E1E}" dt="2023-02-26T08:41:11.404" v="1977" actId="14100"/>
          <ac:cxnSpMkLst>
            <pc:docMk/>
            <pc:sldMk cId="2362991715" sldId="3238"/>
            <ac:cxnSpMk id="75" creationId="{D9E9E6F1-8B95-F5AA-83C6-B00E322C4E04}"/>
          </ac:cxnSpMkLst>
        </pc:cxnChg>
        <pc:cxnChg chg="add mod">
          <ac:chgData name="stacksimplify Team" userId="30f9c473cae68561" providerId="LiveId" clId="{E2239892-DF86-ED4A-BC3C-881574393E1E}" dt="2023-02-26T08:40:35.374" v="1965" actId="14100"/>
          <ac:cxnSpMkLst>
            <pc:docMk/>
            <pc:sldMk cId="2362991715" sldId="3238"/>
            <ac:cxnSpMk id="77" creationId="{F9117785-4852-7B99-1070-64B0252284E1}"/>
          </ac:cxnSpMkLst>
        </pc:cxnChg>
        <pc:cxnChg chg="add mod">
          <ac:chgData name="stacksimplify Team" userId="30f9c473cae68561" providerId="LiveId" clId="{E2239892-DF86-ED4A-BC3C-881574393E1E}" dt="2023-02-26T08:40:28.946" v="1963" actId="14100"/>
          <ac:cxnSpMkLst>
            <pc:docMk/>
            <pc:sldMk cId="2362991715" sldId="3238"/>
            <ac:cxnSpMk id="78" creationId="{9490C415-64F2-AD37-A8A5-7764DCF61C13}"/>
          </ac:cxnSpMkLst>
        </pc:cxnChg>
        <pc:cxnChg chg="add mod">
          <ac:chgData name="stacksimplify Team" userId="30f9c473cae68561" providerId="LiveId" clId="{E2239892-DF86-ED4A-BC3C-881574393E1E}" dt="2023-02-26T08:40:32.242" v="1964" actId="14100"/>
          <ac:cxnSpMkLst>
            <pc:docMk/>
            <pc:sldMk cId="2362991715" sldId="3238"/>
            <ac:cxnSpMk id="79" creationId="{D251F140-00BD-718A-E0A9-3D5D5D10C021}"/>
          </ac:cxnSpMkLst>
        </pc:cxnChg>
        <pc:cxnChg chg="add mod">
          <ac:chgData name="stacksimplify Team" userId="30f9c473cae68561" providerId="LiveId" clId="{E2239892-DF86-ED4A-BC3C-881574393E1E}" dt="2023-02-26T08:41:58.236" v="1992" actId="14100"/>
          <ac:cxnSpMkLst>
            <pc:docMk/>
            <pc:sldMk cId="2362991715" sldId="3238"/>
            <ac:cxnSpMk id="82" creationId="{6A6E0701-54D3-F7C6-BAD5-8DF03E0E2857}"/>
          </ac:cxnSpMkLst>
        </pc:cxnChg>
        <pc:cxnChg chg="add mod">
          <ac:chgData name="stacksimplify Team" userId="30f9c473cae68561" providerId="LiveId" clId="{E2239892-DF86-ED4A-BC3C-881574393E1E}" dt="2023-02-26T08:40:20.427" v="1961" actId="1076"/>
          <ac:cxnSpMkLst>
            <pc:docMk/>
            <pc:sldMk cId="2362991715" sldId="3238"/>
            <ac:cxnSpMk id="86" creationId="{C38D718F-94EC-BA71-2222-2C1F2D23804C}"/>
          </ac:cxnSpMkLst>
        </pc:cxnChg>
        <pc:cxnChg chg="add mod">
          <ac:chgData name="stacksimplify Team" userId="30f9c473cae68561" providerId="LiveId" clId="{E2239892-DF86-ED4A-BC3C-881574393E1E}" dt="2023-02-26T08:41:19.149" v="1979" actId="14100"/>
          <ac:cxnSpMkLst>
            <pc:docMk/>
            <pc:sldMk cId="2362991715" sldId="3238"/>
            <ac:cxnSpMk id="91" creationId="{F6371126-90A1-0FFD-4399-7D9E1FA69EC5}"/>
          </ac:cxnSpMkLst>
        </pc:cxnChg>
        <pc:cxnChg chg="add mod">
          <ac:chgData name="stacksimplify Team" userId="30f9c473cae68561" providerId="LiveId" clId="{E2239892-DF86-ED4A-BC3C-881574393E1E}" dt="2023-02-26T08:41:48.439" v="1991" actId="1076"/>
          <ac:cxnSpMkLst>
            <pc:docMk/>
            <pc:sldMk cId="2362991715" sldId="3238"/>
            <ac:cxnSpMk id="95" creationId="{B02B44C1-8C3C-4992-365B-901736D4CA92}"/>
          </ac:cxnSpMkLst>
        </pc:cxnChg>
      </pc:sldChg>
      <pc:sldChg chg="addSp delSp modSp add mod ord modAnim">
        <pc:chgData name="stacksimplify Team" userId="30f9c473cae68561" providerId="LiveId" clId="{E2239892-DF86-ED4A-BC3C-881574393E1E}" dt="2023-02-26T09:11:13.856" v="2267" actId="1038"/>
        <pc:sldMkLst>
          <pc:docMk/>
          <pc:sldMk cId="1559587338" sldId="3239"/>
        </pc:sldMkLst>
        <pc:spChg chg="mod">
          <ac:chgData name="stacksimplify Team" userId="30f9c473cae68561" providerId="LiveId" clId="{E2239892-DF86-ED4A-BC3C-881574393E1E}" dt="2023-02-26T09:11:13.856" v="2267" actId="1038"/>
          <ac:spMkLst>
            <pc:docMk/>
            <pc:sldMk cId="1559587338" sldId="3239"/>
            <ac:spMk id="3" creationId="{A9BF1C0E-4F4E-55CA-9110-8CC2947F2F69}"/>
          </ac:spMkLst>
        </pc:spChg>
        <pc:spChg chg="add mod">
          <ac:chgData name="stacksimplify Team" userId="30f9c473cae68561" providerId="LiveId" clId="{E2239892-DF86-ED4A-BC3C-881574393E1E}" dt="2023-02-26T09:11:13.856" v="2267" actId="1038"/>
          <ac:spMkLst>
            <pc:docMk/>
            <pc:sldMk cId="1559587338" sldId="3239"/>
            <ac:spMk id="7" creationId="{AD99F952-AB5D-EF5C-194A-501D0C0DBB65}"/>
          </ac:spMkLst>
        </pc:spChg>
        <pc:spChg chg="add mod">
          <ac:chgData name="stacksimplify Team" userId="30f9c473cae68561" providerId="LiveId" clId="{E2239892-DF86-ED4A-BC3C-881574393E1E}" dt="2023-02-26T08:50:39.054" v="2129" actId="14100"/>
          <ac:spMkLst>
            <pc:docMk/>
            <pc:sldMk cId="1559587338" sldId="3239"/>
            <ac:spMk id="8" creationId="{ACAE2F88-EC67-ADD4-95D4-D42A76921886}"/>
          </ac:spMkLst>
        </pc:spChg>
        <pc:spChg chg="del">
          <ac:chgData name="stacksimplify Team" userId="30f9c473cae68561" providerId="LiveId" clId="{E2239892-DF86-ED4A-BC3C-881574393E1E}" dt="2023-02-26T08:44:09.525" v="2007" actId="478"/>
          <ac:spMkLst>
            <pc:docMk/>
            <pc:sldMk cId="1559587338" sldId="3239"/>
            <ac:spMk id="15" creationId="{CD68D7DB-DF46-DAE4-F498-BE9536784FE1}"/>
          </ac:spMkLst>
        </pc:spChg>
        <pc:spChg chg="del">
          <ac:chgData name="stacksimplify Team" userId="30f9c473cae68561" providerId="LiveId" clId="{E2239892-DF86-ED4A-BC3C-881574393E1E}" dt="2023-02-26T08:43:05.617" v="2001" actId="478"/>
          <ac:spMkLst>
            <pc:docMk/>
            <pc:sldMk cId="1559587338" sldId="3239"/>
            <ac:spMk id="17" creationId="{A4A9CD19-278D-FFBE-AED1-505F8BDD492C}"/>
          </ac:spMkLst>
        </pc:spChg>
        <pc:spChg chg="del">
          <ac:chgData name="stacksimplify Team" userId="30f9c473cae68561" providerId="LiveId" clId="{E2239892-DF86-ED4A-BC3C-881574393E1E}" dt="2023-02-26T08:43:00.803" v="1999" actId="478"/>
          <ac:spMkLst>
            <pc:docMk/>
            <pc:sldMk cId="1559587338" sldId="3239"/>
            <ac:spMk id="18" creationId="{F5E4C85D-CBBF-C7D6-0A42-9A5BE8003EDD}"/>
          </ac:spMkLst>
        </pc:spChg>
        <pc:picChg chg="add mod">
          <ac:chgData name="stacksimplify Team" userId="30f9c473cae68561" providerId="LiveId" clId="{E2239892-DF86-ED4A-BC3C-881574393E1E}" dt="2023-02-26T08:46:47.566" v="2062" actId="2085"/>
          <ac:picMkLst>
            <pc:docMk/>
            <pc:sldMk cId="1559587338" sldId="3239"/>
            <ac:picMk id="4" creationId="{C2D95D4C-B85E-66A0-5A35-5D0392ADCBC1}"/>
          </ac:picMkLst>
        </pc:picChg>
        <pc:picChg chg="add del mod">
          <ac:chgData name="stacksimplify Team" userId="30f9c473cae68561" providerId="LiveId" clId="{E2239892-DF86-ED4A-BC3C-881574393E1E}" dt="2023-02-26T08:44:45.141" v="2012" actId="478"/>
          <ac:picMkLst>
            <pc:docMk/>
            <pc:sldMk cId="1559587338" sldId="3239"/>
            <ac:picMk id="5" creationId="{B04C9A0E-CC63-C344-BDFD-3C501AACAF15}"/>
          </ac:picMkLst>
        </pc:picChg>
        <pc:picChg chg="add mod">
          <ac:chgData name="stacksimplify Team" userId="30f9c473cae68561" providerId="LiveId" clId="{E2239892-DF86-ED4A-BC3C-881574393E1E}" dt="2023-02-26T08:46:47.566" v="2062" actId="2085"/>
          <ac:picMkLst>
            <pc:docMk/>
            <pc:sldMk cId="1559587338" sldId="3239"/>
            <ac:picMk id="6" creationId="{1759AA46-29E7-262C-230F-3055B10E40B5}"/>
          </ac:picMkLst>
        </pc:picChg>
        <pc:picChg chg="mod">
          <ac:chgData name="stacksimplify Team" userId="30f9c473cae68561" providerId="LiveId" clId="{E2239892-DF86-ED4A-BC3C-881574393E1E}" dt="2023-02-26T09:11:13.856" v="2267" actId="1038"/>
          <ac:picMkLst>
            <pc:docMk/>
            <pc:sldMk cId="1559587338" sldId="3239"/>
            <ac:picMk id="12" creationId="{FA24AC06-ABCD-5360-8B7E-D6891477D6D5}"/>
          </ac:picMkLst>
        </pc:picChg>
        <pc:picChg chg="del">
          <ac:chgData name="stacksimplify Team" userId="30f9c473cae68561" providerId="LiveId" clId="{E2239892-DF86-ED4A-BC3C-881574393E1E}" dt="2023-02-26T08:43:03.244" v="2000" actId="478"/>
          <ac:picMkLst>
            <pc:docMk/>
            <pc:sldMk cId="1559587338" sldId="3239"/>
            <ac:picMk id="19" creationId="{FD3B3AA1-070B-E8AA-3EBB-82E06DD2C667}"/>
          </ac:picMkLst>
        </pc:picChg>
      </pc:sldChg>
      <pc:sldChg chg="add del">
        <pc:chgData name="stacksimplify Team" userId="30f9c473cae68561" providerId="LiveId" clId="{E2239892-DF86-ED4A-BC3C-881574393E1E}" dt="2023-02-26T08:42:48.184" v="1996" actId="2696"/>
        <pc:sldMkLst>
          <pc:docMk/>
          <pc:sldMk cId="2117628249" sldId="3239"/>
        </pc:sldMkLst>
      </pc:sldChg>
      <pc:sldChg chg="add">
        <pc:chgData name="stacksimplify Team" userId="30f9c473cae68561" providerId="LiveId" clId="{E2239892-DF86-ED4A-BC3C-881574393E1E}" dt="2023-02-26T09:21:17.608" v="2295"/>
        <pc:sldMkLst>
          <pc:docMk/>
          <pc:sldMk cId="144154072" sldId="3240"/>
        </pc:sldMkLst>
      </pc:sldChg>
      <pc:sldMasterChg chg="modSldLayout">
        <pc:chgData name="stacksimplify Team" userId="30f9c473cae68561" providerId="LiveId" clId="{E2239892-DF86-ED4A-BC3C-881574393E1E}" dt="2023-02-26T09:23:16.374" v="2297" actId="207"/>
        <pc:sldMasterMkLst>
          <pc:docMk/>
          <pc:sldMasterMk cId="422198654" sldId="2147483648"/>
        </pc:sldMasterMkLst>
        <pc:sldLayoutChg chg="modSp mod setBg">
          <pc:chgData name="stacksimplify Team" userId="30f9c473cae68561" providerId="LiveId" clId="{E2239892-DF86-ED4A-BC3C-881574393E1E}" dt="2023-02-26T09:23:16.374" v="2297" actId="207"/>
          <pc:sldLayoutMkLst>
            <pc:docMk/>
            <pc:sldMasterMk cId="422198654" sldId="2147483648"/>
            <pc:sldLayoutMk cId="1566591316" sldId="2147483649"/>
          </pc:sldLayoutMkLst>
          <pc:spChg chg="mod">
            <ac:chgData name="stacksimplify Team" userId="30f9c473cae68561" providerId="LiveId" clId="{E2239892-DF86-ED4A-BC3C-881574393E1E}" dt="2023-02-26T09:23:16.374" v="2297" actId="207"/>
            <ac:spMkLst>
              <pc:docMk/>
              <pc:sldMasterMk cId="422198654" sldId="2147483648"/>
              <pc:sldLayoutMk cId="1566591316" sldId="2147483649"/>
              <ac:spMk id="8" creationId="{00000000-0000-0000-0000-000000000000}"/>
            </ac:spMkLst>
          </pc:spChg>
        </pc:sldLayoutChg>
        <pc:sldLayoutChg chg="addSp delSp modSp mod">
          <pc:chgData name="stacksimplify Team" userId="30f9c473cae68561" providerId="LiveId" clId="{E2239892-DF86-ED4A-BC3C-881574393E1E}" dt="2023-02-26T06:07:50.147" v="7"/>
          <pc:sldLayoutMkLst>
            <pc:docMk/>
            <pc:sldMasterMk cId="422198654" sldId="2147483648"/>
            <pc:sldLayoutMk cId="4190868565" sldId="2147483650"/>
          </pc:sldLayoutMkLst>
          <pc:spChg chg="add del mod">
            <ac:chgData name="stacksimplify Team" userId="30f9c473cae68561" providerId="LiveId" clId="{E2239892-DF86-ED4A-BC3C-881574393E1E}" dt="2023-02-26T06:07:50.147" v="7"/>
            <ac:spMkLst>
              <pc:docMk/>
              <pc:sldMasterMk cId="422198654" sldId="2147483648"/>
              <pc:sldLayoutMk cId="4190868565" sldId="2147483650"/>
              <ac:spMk id="5" creationId="{4BBA040C-3D4E-370C-04A9-7A714776387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2/25/23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8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/>
              <a:t>StackSimplify</a:t>
            </a:r>
            <a:endParaRPr lang="en-GB" sz="2400" baseline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0CE59-D95B-1E44-90B2-D4CA7F7E179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8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13.svg"/><Relationship Id="rId4" Type="http://schemas.openxmlformats.org/officeDocument/2006/relationships/image" Target="../media/image112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13.svg"/><Relationship Id="rId4" Type="http://schemas.openxmlformats.org/officeDocument/2006/relationships/image" Target="../media/image112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8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7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png"/><Relationship Id="rId4" Type="http://schemas.openxmlformats.org/officeDocument/2006/relationships/image" Target="../media/image10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8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8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88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png"/><Relationship Id="rId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88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8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NODEIP:NODEPORT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5.svg"/><Relationship Id="rId4" Type="http://schemas.openxmlformats.org/officeDocument/2006/relationships/image" Target="../media/image48.png"/><Relationship Id="rId9" Type="http://schemas.openxmlformats.org/officeDocument/2006/relationships/image" Target="../media/image44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12" Type="http://schemas.openxmlformats.org/officeDocument/2006/relationships/image" Target="../media/image1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45.svg"/><Relationship Id="rId5" Type="http://schemas.openxmlformats.org/officeDocument/2006/relationships/image" Target="../media/image35.pn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image" Target="../media/image45.svg"/><Relationship Id="rId17" Type="http://schemas.openxmlformats.org/officeDocument/2006/relationships/image" Target="../media/image46.png"/><Relationship Id="rId2" Type="http://schemas.openxmlformats.org/officeDocument/2006/relationships/image" Target="../media/image3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44.png"/><Relationship Id="rId5" Type="http://schemas.openxmlformats.org/officeDocument/2006/relationships/image" Target="../media/image21.png"/><Relationship Id="rId15" Type="http://schemas.openxmlformats.org/officeDocument/2006/relationships/image" Target="../media/image38.png"/><Relationship Id="rId10" Type="http://schemas.openxmlformats.org/officeDocument/2006/relationships/image" Target="../media/image5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Relationship Id="rId14" Type="http://schemas.openxmlformats.org/officeDocument/2006/relationships/image" Target="../media/image3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image" Target="../media/image45.svg"/><Relationship Id="rId17" Type="http://schemas.openxmlformats.org/officeDocument/2006/relationships/image" Target="../media/image46.png"/><Relationship Id="rId2" Type="http://schemas.openxmlformats.org/officeDocument/2006/relationships/image" Target="../media/image3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44.png"/><Relationship Id="rId5" Type="http://schemas.openxmlformats.org/officeDocument/2006/relationships/image" Target="../media/image21.png"/><Relationship Id="rId15" Type="http://schemas.openxmlformats.org/officeDocument/2006/relationships/image" Target="../media/image38.png"/><Relationship Id="rId10" Type="http://schemas.openxmlformats.org/officeDocument/2006/relationships/image" Target="../media/image5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Relationship Id="rId14" Type="http://schemas.openxmlformats.org/officeDocument/2006/relationships/image" Target="../media/image37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.png"/><Relationship Id="rId3" Type="http://schemas.openxmlformats.org/officeDocument/2006/relationships/image" Target="../media/image107.png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58.png"/><Relationship Id="rId14" Type="http://schemas.openxmlformats.org/officeDocument/2006/relationships/image" Target="../media/image1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.png"/><Relationship Id="rId3" Type="http://schemas.openxmlformats.org/officeDocument/2006/relationships/image" Target="../media/image107.png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58.png"/><Relationship Id="rId14" Type="http://schemas.openxmlformats.org/officeDocument/2006/relationships/image" Target="../media/image10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.png"/><Relationship Id="rId3" Type="http://schemas.openxmlformats.org/officeDocument/2006/relationships/image" Target="../media/image107.png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58.png"/><Relationship Id="rId14" Type="http://schemas.openxmlformats.org/officeDocument/2006/relationships/image" Target="../media/image1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.png"/><Relationship Id="rId3" Type="http://schemas.openxmlformats.org/officeDocument/2006/relationships/image" Target="../media/image107.png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58.png"/><Relationship Id="rId14" Type="http://schemas.openxmlformats.org/officeDocument/2006/relationships/image" Target="../media/image1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.png"/><Relationship Id="rId3" Type="http://schemas.openxmlformats.org/officeDocument/2006/relationships/image" Target="../media/image107.png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58.png"/><Relationship Id="rId14" Type="http://schemas.openxmlformats.org/officeDocument/2006/relationships/image" Target="../media/image1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5" Type="http://schemas.openxmlformats.org/officeDocument/2006/relationships/image" Target="../media/image47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.png"/><Relationship Id="rId3" Type="http://schemas.openxmlformats.org/officeDocument/2006/relationships/image" Target="../media/image107.png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58.png"/><Relationship Id="rId1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.png"/><Relationship Id="rId3" Type="http://schemas.openxmlformats.org/officeDocument/2006/relationships/image" Target="../media/image107.png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58.png"/><Relationship Id="rId14" Type="http://schemas.openxmlformats.org/officeDocument/2006/relationships/image" Target="../media/image10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.png"/><Relationship Id="rId3" Type="http://schemas.openxmlformats.org/officeDocument/2006/relationships/image" Target="../media/image107.png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58.png"/><Relationship Id="rId14" Type="http://schemas.openxmlformats.org/officeDocument/2006/relationships/image" Target="../media/image10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4.png"/><Relationship Id="rId4" Type="http://schemas.openxmlformats.org/officeDocument/2006/relationships/image" Target="../media/image88.png"/><Relationship Id="rId9" Type="http://schemas.openxmlformats.org/officeDocument/2006/relationships/image" Target="../media/image163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.png"/><Relationship Id="rId14" Type="http://schemas.openxmlformats.org/officeDocument/2006/relationships/image" Target="../media/image36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.png"/><Relationship Id="rId14" Type="http://schemas.openxmlformats.org/officeDocument/2006/relationships/image" Target="../media/image3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4.png"/><Relationship Id="rId4" Type="http://schemas.openxmlformats.org/officeDocument/2006/relationships/image" Target="../media/image88.png"/><Relationship Id="rId9" Type="http://schemas.openxmlformats.org/officeDocument/2006/relationships/image" Target="../media/image16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4.png"/><Relationship Id="rId4" Type="http://schemas.openxmlformats.org/officeDocument/2006/relationships/image" Target="../media/image88.png"/><Relationship Id="rId9" Type="http://schemas.openxmlformats.org/officeDocument/2006/relationships/image" Target="../media/image16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9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.png"/><Relationship Id="rId3" Type="http://schemas.openxmlformats.org/officeDocument/2006/relationships/image" Target="../media/image107.png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58.png"/><Relationship Id="rId14" Type="http://schemas.openxmlformats.org/officeDocument/2006/relationships/image" Target="../media/image10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.png"/><Relationship Id="rId14" Type="http://schemas.openxmlformats.org/officeDocument/2006/relationships/image" Target="../media/image36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12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49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svg"/><Relationship Id="rId14" Type="http://schemas.openxmlformats.org/officeDocument/2006/relationships/image" Target="../media/image21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75.pn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image" Target="../media/image51.png"/><Relationship Id="rId10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3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0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.png"/><Relationship Id="rId3" Type="http://schemas.openxmlformats.org/officeDocument/2006/relationships/image" Target="../media/image107.png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58.png"/><Relationship Id="rId14" Type="http://schemas.openxmlformats.org/officeDocument/2006/relationships/image" Target="../media/image10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0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12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49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svg"/><Relationship Id="rId14" Type="http://schemas.openxmlformats.org/officeDocument/2006/relationships/image" Target="../media/image21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.png"/><Relationship Id="rId3" Type="http://schemas.openxmlformats.org/officeDocument/2006/relationships/image" Target="../media/image107.png"/><Relationship Id="rId7" Type="http://schemas.openxmlformats.org/officeDocument/2006/relationships/image" Target="../media/image51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58.png"/><Relationship Id="rId1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12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49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svg"/><Relationship Id="rId14" Type="http://schemas.openxmlformats.org/officeDocument/2006/relationships/image" Target="../media/image21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12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49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svg"/><Relationship Id="rId14" Type="http://schemas.openxmlformats.org/officeDocument/2006/relationships/image" Target="../media/image21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11" Type="http://schemas.openxmlformats.org/officeDocument/2006/relationships/image" Target="../media/image58.png"/><Relationship Id="rId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3.png"/><Relationship Id="rId14" Type="http://schemas.openxmlformats.org/officeDocument/2006/relationships/image" Target="../media/image21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0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0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12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49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svg"/><Relationship Id="rId14" Type="http://schemas.openxmlformats.org/officeDocument/2006/relationships/image" Target="../media/image21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0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9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0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12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49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svg"/><Relationship Id="rId14" Type="http://schemas.openxmlformats.org/officeDocument/2006/relationships/image" Target="../media/image21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0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0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88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0.png"/><Relationship Id="rId7" Type="http://schemas.openxmlformats.org/officeDocument/2006/relationships/image" Target="../media/image6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3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4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69.png"/><Relationship Id="rId5" Type="http://schemas.openxmlformats.org/officeDocument/2006/relationships/image" Target="../media/image35.png"/><Relationship Id="rId10" Type="http://schemas.openxmlformats.org/officeDocument/2006/relationships/image" Target="../media/image68.png"/><Relationship Id="rId4" Type="http://schemas.openxmlformats.org/officeDocument/2006/relationships/image" Target="../media/image21.png"/><Relationship Id="rId9" Type="http://schemas.openxmlformats.org/officeDocument/2006/relationships/image" Target="../media/image67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4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11" Type="http://schemas.openxmlformats.org/officeDocument/2006/relationships/image" Target="../media/image58.png"/><Relationship Id="rId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3.png"/><Relationship Id="rId14" Type="http://schemas.openxmlformats.org/officeDocument/2006/relationships/image" Target="../media/image21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svg"/><Relationship Id="rId7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image" Target="../media/image208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4.png"/><Relationship Id="rId3" Type="http://schemas.openxmlformats.org/officeDocument/2006/relationships/image" Target="../media/image34.png"/><Relationship Id="rId7" Type="http://schemas.openxmlformats.org/officeDocument/2006/relationships/image" Target="../media/image43.png"/><Relationship Id="rId12" Type="http://schemas.openxmlformats.org/officeDocument/2006/relationships/image" Target="../media/image4.png"/><Relationship Id="rId17" Type="http://schemas.openxmlformats.org/officeDocument/2006/relationships/hyperlink" Target="https://kubernetes.io/docs/api/" TargetMode="External"/><Relationship Id="rId2" Type="http://schemas.openxmlformats.org/officeDocument/2006/relationships/image" Target="../media/image33.png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69.png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10" Type="http://schemas.openxmlformats.org/officeDocument/2006/relationships/image" Target="../media/image68.png"/><Relationship Id="rId4" Type="http://schemas.openxmlformats.org/officeDocument/2006/relationships/image" Target="../media/image21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4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6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8.png"/><Relationship Id="rId5" Type="http://schemas.openxmlformats.org/officeDocument/2006/relationships/image" Target="../media/image21.png"/><Relationship Id="rId15" Type="http://schemas.openxmlformats.org/officeDocument/2006/relationships/image" Target="../media/image59.png"/><Relationship Id="rId10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Relationship Id="rId14" Type="http://schemas.openxmlformats.org/officeDocument/2006/relationships/image" Target="../media/image6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0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0.xml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205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72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17" Type="http://schemas.openxmlformats.org/officeDocument/2006/relationships/image" Target="../media/image72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0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0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0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0.xml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0.xml"/></Relationships>
</file>

<file path=ppt/slides/_rels/slide3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73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17" Type="http://schemas.openxmlformats.org/officeDocument/2006/relationships/image" Target="../media/image73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0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0.xml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0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0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0.xml"/></Relationships>
</file>

<file path=ppt/slides/_rels/slide3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0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0.xml"/></Relationships>
</file>

<file path=ppt/slides/_rels/slide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0.xml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74.png"/><Relationship Id="rId10" Type="http://schemas.openxmlformats.org/officeDocument/2006/relationships/image" Target="../media/image42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205.png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17" Type="http://schemas.openxmlformats.org/officeDocument/2006/relationships/image" Target="../media/image74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0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0.xml"/></Relationships>
</file>

<file path=ppt/slides/_rels/slide3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Relationship Id="rId9" Type="http://schemas.openxmlformats.org/officeDocument/2006/relationships/image" Target="../media/image75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75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8.png"/><Relationship Id="rId5" Type="http://schemas.openxmlformats.org/officeDocument/2006/relationships/image" Target="../media/image21.png"/><Relationship Id="rId15" Type="http://schemas.openxmlformats.org/officeDocument/2006/relationships/image" Target="../media/image77.svg"/><Relationship Id="rId10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Relationship Id="rId14" Type="http://schemas.openxmlformats.org/officeDocument/2006/relationships/image" Target="../media/image76.png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0.xml"/></Relationships>
</file>

<file path=ppt/slides/_rels/slide3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75.png"/><Relationship Id="rId5" Type="http://schemas.openxmlformats.org/officeDocument/2006/relationships/image" Target="../media/image57.png"/><Relationship Id="rId10" Type="http://schemas.openxmlformats.org/officeDocument/2006/relationships/image" Target="../media/image78.png"/><Relationship Id="rId4" Type="http://schemas.openxmlformats.org/officeDocument/2006/relationships/image" Target="../media/image88.png"/><Relationship Id="rId9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1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0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75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8.png"/><Relationship Id="rId5" Type="http://schemas.openxmlformats.org/officeDocument/2006/relationships/image" Target="../media/image21.png"/><Relationship Id="rId10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0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0.xml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75.png"/><Relationship Id="rId5" Type="http://schemas.openxmlformats.org/officeDocument/2006/relationships/image" Target="../media/image57.png"/><Relationship Id="rId10" Type="http://schemas.openxmlformats.org/officeDocument/2006/relationships/image" Target="../media/image78.png"/><Relationship Id="rId4" Type="http://schemas.openxmlformats.org/officeDocument/2006/relationships/image" Target="../media/image88.png"/><Relationship Id="rId9" Type="http://schemas.openxmlformats.org/officeDocument/2006/relationships/image" Target="../media/image79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1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0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0.xml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9.png"/><Relationship Id="rId4" Type="http://schemas.openxmlformats.org/officeDocument/2006/relationships/image" Target="../media/image88.png"/><Relationship Id="rId9" Type="http://schemas.openxmlformats.org/officeDocument/2006/relationships/image" Target="../media/image8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4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69.png"/><Relationship Id="rId5" Type="http://schemas.openxmlformats.org/officeDocument/2006/relationships/image" Target="../media/image35.png"/><Relationship Id="rId10" Type="http://schemas.openxmlformats.org/officeDocument/2006/relationships/image" Target="../media/image68.png"/><Relationship Id="rId4" Type="http://schemas.openxmlformats.org/officeDocument/2006/relationships/image" Target="../media/image21.png"/><Relationship Id="rId9" Type="http://schemas.openxmlformats.org/officeDocument/2006/relationships/image" Target="../media/image67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0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0.png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0.xml"/></Relationships>
</file>

<file path=ppt/slides/_rels/slide3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9.png"/><Relationship Id="rId4" Type="http://schemas.openxmlformats.org/officeDocument/2006/relationships/image" Target="../media/image88.png"/><Relationship Id="rId9" Type="http://schemas.openxmlformats.org/officeDocument/2006/relationships/image" Target="../media/image8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0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4.png"/><Relationship Id="rId3" Type="http://schemas.openxmlformats.org/officeDocument/2006/relationships/image" Target="../media/image34.png"/><Relationship Id="rId7" Type="http://schemas.openxmlformats.org/officeDocument/2006/relationships/image" Target="../media/image43.png"/><Relationship Id="rId12" Type="http://schemas.openxmlformats.org/officeDocument/2006/relationships/image" Target="../media/image4.png"/><Relationship Id="rId17" Type="http://schemas.openxmlformats.org/officeDocument/2006/relationships/hyperlink" Target="https://kubernetes.io/docs/api/" TargetMode="External"/><Relationship Id="rId2" Type="http://schemas.openxmlformats.org/officeDocument/2006/relationships/image" Target="../media/image33.png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69.png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10" Type="http://schemas.openxmlformats.org/officeDocument/2006/relationships/image" Target="../media/image68.png"/><Relationship Id="rId4" Type="http://schemas.openxmlformats.org/officeDocument/2006/relationships/image" Target="../media/image21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12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9.png"/><Relationship Id="rId4" Type="http://schemas.openxmlformats.org/officeDocument/2006/relationships/image" Target="../media/image88.png"/><Relationship Id="rId9" Type="http://schemas.openxmlformats.org/officeDocument/2006/relationships/image" Target="../media/image8.png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0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0.xml"/></Relationships>
</file>

<file path=ppt/slides/_rels/slide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0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3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/Relationships>
</file>

<file path=ppt/slides/_rels/slide3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3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3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3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3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3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3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3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3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4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6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8.png"/><Relationship Id="rId5" Type="http://schemas.openxmlformats.org/officeDocument/2006/relationships/image" Target="../media/image21.png"/><Relationship Id="rId15" Type="http://schemas.openxmlformats.org/officeDocument/2006/relationships/image" Target="../media/image59.png"/><Relationship Id="rId10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Relationship Id="rId14" Type="http://schemas.openxmlformats.org/officeDocument/2006/relationships/image" Target="../media/image65.png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3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0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0.xml"/></Relationships>
</file>

<file path=ppt/slides/_rels/slide3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0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2.png"/><Relationship Id="rId4" Type="http://schemas.openxmlformats.org/officeDocument/2006/relationships/image" Target="../media/image21.pn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5.png"/><Relationship Id="rId4" Type="http://schemas.openxmlformats.org/officeDocument/2006/relationships/image" Target="../media/image21.png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0.xml"/></Relationships>
</file>

<file path=ppt/slides/_rels/slide3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0.xml"/></Relationships>
</file>

<file path=ppt/slides/_rels/slide3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3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3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0.xml"/></Relationships>
</file>

<file path=ppt/slides/_rels/slide3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0.xml"/></Relationships>
</file>

<file path=ppt/slides/_rels/slide4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0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17" Type="http://schemas.openxmlformats.org/officeDocument/2006/relationships/image" Target="../media/image72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0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0.xml"/></Relationships>
</file>

<file path=ppt/slides/_rels/slide4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7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8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svg"/><Relationship Id="rId7" Type="http://schemas.openxmlformats.org/officeDocument/2006/relationships/image" Target="../media/image27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1.png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17" Type="http://schemas.openxmlformats.org/officeDocument/2006/relationships/image" Target="../media/image73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17" Type="http://schemas.openxmlformats.org/officeDocument/2006/relationships/image" Target="../media/image74.png"/><Relationship Id="rId2" Type="http://schemas.openxmlformats.org/officeDocument/2006/relationships/image" Target="../media/image3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Relationship Id="rId1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75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12" Type="http://schemas.openxmlformats.org/officeDocument/2006/relationships/image" Target="../media/image5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58.png"/><Relationship Id="rId5" Type="http://schemas.openxmlformats.org/officeDocument/2006/relationships/image" Target="../media/image21.png"/><Relationship Id="rId15" Type="http://schemas.openxmlformats.org/officeDocument/2006/relationships/image" Target="../media/image77.svg"/><Relationship Id="rId10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Relationship Id="rId1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1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5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53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/>
              <a:t>Google Kubernetes Engine (GKE)  - 75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358738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EBE3AF-7C5D-6B09-D961-5704BB6264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3FD338-C217-2175-725F-7062483C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596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are Kubernetes YAML Manifests organized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97D8D-C28B-3823-5896-1ACC7E22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82" y="1224131"/>
            <a:ext cx="6696838" cy="351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DF5CC-2F92-5EB4-C9AC-C74CBB36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441" y="1224131"/>
            <a:ext cx="6929867" cy="600668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B26512-6740-5BC5-8163-95F7461FDCC2}"/>
              </a:ext>
            </a:extLst>
          </p:cNvPr>
          <p:cNvSpPr/>
          <p:nvPr/>
        </p:nvSpPr>
        <p:spPr>
          <a:xfrm>
            <a:off x="365760" y="4851699"/>
            <a:ext cx="6605195" cy="268941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Every Demo is very well </a:t>
            </a:r>
            <a:r>
              <a:rPr lang="en-US" sz="3000" dirty="0">
                <a:solidFill>
                  <a:srgbClr val="FFFF00"/>
                </a:solidFill>
              </a:rPr>
              <a:t>documented</a:t>
            </a:r>
            <a:r>
              <a:rPr lang="en-US" sz="3000" dirty="0"/>
              <a:t> in </a:t>
            </a:r>
            <a:r>
              <a:rPr lang="en-US" sz="3000" dirty="0">
                <a:solidFill>
                  <a:srgbClr val="FFFF00"/>
                </a:solidFill>
              </a:rPr>
              <a:t>GitHub</a:t>
            </a:r>
            <a:r>
              <a:rPr lang="en-US" sz="3000" dirty="0"/>
              <a:t> and </a:t>
            </a:r>
            <a:r>
              <a:rPr lang="en-US" sz="3000" dirty="0">
                <a:solidFill>
                  <a:srgbClr val="FFFF00"/>
                </a:solidFill>
              </a:rPr>
              <a:t>every file </a:t>
            </a:r>
            <a:r>
              <a:rPr lang="en-US" sz="3000" dirty="0"/>
              <a:t>used is organized in </a:t>
            </a:r>
            <a:r>
              <a:rPr lang="en-US" sz="3000" dirty="0">
                <a:solidFill>
                  <a:srgbClr val="FFFF00"/>
                </a:solidFill>
              </a:rPr>
              <a:t>sequential order </a:t>
            </a:r>
            <a:r>
              <a:rPr lang="en-US" sz="3000" dirty="0"/>
              <a:t>based on how </a:t>
            </a:r>
            <a:r>
              <a:rPr lang="en-US" sz="3000" dirty="0">
                <a:solidFill>
                  <a:srgbClr val="FFFF00"/>
                </a:solidFill>
              </a:rPr>
              <a:t>demo progresses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940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ReplicaSet</a:t>
            </a:r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YAML &amp; </a:t>
            </a:r>
            <a:r>
              <a:rPr lang="en-IN" err="1"/>
              <a:t>kubectl</a:t>
            </a:r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ReplicaSet</a:t>
            </a:r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kubectl</a:t>
            </a:r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0741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824" y="243884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47755" y="44431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6029318" y="4789908"/>
            <a:ext cx="2876564" cy="23212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6198053" y="6502830"/>
            <a:ext cx="253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Pod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Demo-06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353" y="490035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F5D61E9-5933-EB0A-317C-71DFB8DE2046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Imperative</a:t>
            </a:r>
          </a:p>
        </p:txBody>
      </p:sp>
    </p:spTree>
    <p:extLst>
      <p:ext uri="{BB962C8B-B14F-4D97-AF65-F5344CB8AC3E}">
        <p14:creationId xmlns:p14="http://schemas.microsoft.com/office/powerpoint/2010/main" val="29620194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/>
              <a:t>Kubernetes - 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3313530"/>
            <a:ext cx="5926238" cy="30957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561253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598130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568549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09559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00884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Nginx Container </a:t>
            </a:r>
          </a:p>
          <a:p>
            <a:pPr algn="ctr"/>
            <a:r>
              <a:rPr lang="en-IN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3654487"/>
            <a:ext cx="2517161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391342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19848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427443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562937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3654487"/>
            <a:ext cx="2517161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391342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19848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427443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562937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/>
              <a:t>With Kubernetes our core goal will be to </a:t>
            </a:r>
            <a:r>
              <a:rPr lang="en-IN">
                <a:solidFill>
                  <a:srgbClr val="0070C0"/>
                </a:solidFill>
              </a:rPr>
              <a:t>deploy our applications </a:t>
            </a:r>
            <a:r>
              <a:rPr lang="en-IN"/>
              <a:t>in the form of </a:t>
            </a:r>
            <a:r>
              <a:rPr lang="en-IN">
                <a:solidFill>
                  <a:srgbClr val="0070C0"/>
                </a:solidFill>
              </a:rPr>
              <a:t>containers</a:t>
            </a:r>
            <a:r>
              <a:rPr lang="en-IN"/>
              <a:t> on </a:t>
            </a:r>
            <a:r>
              <a:rPr lang="en-IN">
                <a:solidFill>
                  <a:srgbClr val="0070C0"/>
                </a:solidFill>
              </a:rPr>
              <a:t>worker nodes </a:t>
            </a:r>
            <a:r>
              <a:rPr lang="en-IN"/>
              <a:t>in a k8s cluster. </a:t>
            </a:r>
          </a:p>
          <a:p>
            <a:r>
              <a:rPr lang="en-IN"/>
              <a:t>Kubernetes </a:t>
            </a:r>
            <a:r>
              <a:rPr lang="en-IN">
                <a:solidFill>
                  <a:srgbClr val="0070C0"/>
                </a:solidFill>
              </a:rPr>
              <a:t>does not </a:t>
            </a:r>
            <a:r>
              <a:rPr lang="en-IN"/>
              <a:t>deploy containers directly on the worker nodes.</a:t>
            </a:r>
          </a:p>
          <a:p>
            <a:r>
              <a:rPr lang="en-IN"/>
              <a:t>Container is </a:t>
            </a:r>
            <a:r>
              <a:rPr lang="en-IN">
                <a:solidFill>
                  <a:srgbClr val="0070C0"/>
                </a:solidFill>
              </a:rPr>
              <a:t>encapsulated</a:t>
            </a:r>
            <a:r>
              <a:rPr lang="en-IN"/>
              <a:t> in to a Kubernetes Object named </a:t>
            </a:r>
            <a:r>
              <a:rPr lang="en-IN">
                <a:solidFill>
                  <a:srgbClr val="00B050"/>
                </a:solidFill>
              </a:rPr>
              <a:t>POD</a:t>
            </a:r>
            <a:r>
              <a:rPr lang="en-IN"/>
              <a:t>.</a:t>
            </a:r>
          </a:p>
          <a:p>
            <a:r>
              <a:rPr lang="en-IN"/>
              <a:t>A POD is a </a:t>
            </a:r>
            <a:r>
              <a:rPr lang="en-IN">
                <a:solidFill>
                  <a:srgbClr val="0070C0"/>
                </a:solidFill>
              </a:rPr>
              <a:t>single instance </a:t>
            </a:r>
            <a:r>
              <a:rPr lang="en-IN"/>
              <a:t>of an application.</a:t>
            </a:r>
          </a:p>
          <a:p>
            <a:r>
              <a:rPr lang="en-IN"/>
              <a:t>A POD is the </a:t>
            </a:r>
            <a:r>
              <a:rPr lang="en-IN">
                <a:solidFill>
                  <a:srgbClr val="0070C0"/>
                </a:solidFill>
              </a:rPr>
              <a:t>smallest object </a:t>
            </a:r>
            <a:r>
              <a:rPr lang="en-IN"/>
              <a:t>that we can create in Kubernetes. </a:t>
            </a:r>
          </a:p>
          <a:p>
            <a:endParaRPr lang="en-IN"/>
          </a:p>
        </p:txBody>
      </p:sp>
      <p:pic>
        <p:nvPicPr>
          <p:cNvPr id="43" name="Google Shape;88;p15">
            <a:extLst>
              <a:ext uri="{FF2B5EF4-FFF2-40B4-BE49-F238E27FC236}">
                <a16:creationId xmlns:a16="http://schemas.microsoft.com/office/drawing/2014/main" id="{3068F992-D878-A659-32D9-31CBDFF41D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/>
              <a:t>Kubernetes - 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/>
              <a:t>PODs generally have </a:t>
            </a:r>
            <a:r>
              <a:rPr lang="en-IN">
                <a:solidFill>
                  <a:srgbClr val="0070C0"/>
                </a:solidFill>
              </a:rPr>
              <a:t>one to one </a:t>
            </a:r>
            <a:r>
              <a:rPr lang="en-IN"/>
              <a:t>relationship with containers. </a:t>
            </a:r>
          </a:p>
          <a:p>
            <a:r>
              <a:rPr lang="en-IN"/>
              <a:t>To scale up we </a:t>
            </a:r>
            <a:r>
              <a:rPr lang="en-IN">
                <a:solidFill>
                  <a:srgbClr val="0070C0"/>
                </a:solidFill>
              </a:rPr>
              <a:t>create</a:t>
            </a:r>
            <a:r>
              <a:rPr lang="en-IN"/>
              <a:t> new POD and to scale down we </a:t>
            </a:r>
            <a:r>
              <a:rPr lang="en-IN">
                <a:solidFill>
                  <a:srgbClr val="0070C0"/>
                </a:solidFill>
              </a:rPr>
              <a:t>delete</a:t>
            </a:r>
            <a:r>
              <a:rPr lang="en-IN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68" name="Google Shape;88;p15">
            <a:extLst>
              <a:ext uri="{FF2B5EF4-FFF2-40B4-BE49-F238E27FC236}">
                <a16:creationId xmlns:a16="http://schemas.microsoft.com/office/drawing/2014/main" id="{2C1D4CF6-BA4F-FDA1-AAB6-C3B8C5D99BA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/>
              <a:t>Kubernetes –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We </a:t>
            </a:r>
            <a:r>
              <a:rPr lang="en-IN">
                <a:solidFill>
                  <a:srgbClr val="0070C0"/>
                </a:solidFill>
              </a:rPr>
              <a:t>cannot have </a:t>
            </a:r>
            <a:r>
              <a:rPr lang="en-IN"/>
              <a:t>multiple containers of </a:t>
            </a:r>
            <a:r>
              <a:rPr lang="en-IN">
                <a:solidFill>
                  <a:srgbClr val="389954"/>
                </a:solidFill>
              </a:rPr>
              <a:t>same kind </a:t>
            </a:r>
            <a:r>
              <a:rPr lang="en-IN"/>
              <a:t>in a single POD. </a:t>
            </a:r>
          </a:p>
          <a:p>
            <a:r>
              <a:rPr lang="en-IN">
                <a:solidFill>
                  <a:srgbClr val="C00000"/>
                </a:solidFill>
              </a:rPr>
              <a:t>Example: </a:t>
            </a:r>
            <a:r>
              <a:rPr lang="en-IN"/>
              <a:t>Two NGINX containers in single POD serving same purpose is </a:t>
            </a:r>
            <a:r>
              <a:rPr lang="en-IN">
                <a:solidFill>
                  <a:srgbClr val="C00000"/>
                </a:solidFill>
              </a:rPr>
              <a:t>not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recommended</a:t>
            </a:r>
            <a:r>
              <a:rPr lang="en-IN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77" name="Google Shape;88;p15">
            <a:extLst>
              <a:ext uri="{FF2B5EF4-FFF2-40B4-BE49-F238E27FC236}">
                <a16:creationId xmlns:a16="http://schemas.microsoft.com/office/drawing/2014/main" id="{83D87D1F-7F54-2256-0B22-75A9F956840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/>
              <a:t>Kubernetes - 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Helper </a:t>
            </a:r>
          </a:p>
          <a:p>
            <a:r>
              <a:rPr lang="en-IN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We can have multiple containers in a single POD, provided </a:t>
            </a:r>
            <a:r>
              <a:rPr lang="en-IN">
                <a:solidFill>
                  <a:srgbClr val="0070C0"/>
                </a:solidFill>
              </a:rPr>
              <a:t>they are not of same kind</a:t>
            </a:r>
            <a:r>
              <a:rPr lang="en-IN"/>
              <a:t>. </a:t>
            </a:r>
          </a:p>
          <a:p>
            <a:r>
              <a:rPr lang="en-IN">
                <a:solidFill>
                  <a:srgbClr val="C00000"/>
                </a:solidFill>
              </a:rPr>
              <a:t>Helper Containers (Side-car)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Data Pullers: </a:t>
            </a:r>
            <a:r>
              <a:rPr lang="en-US"/>
              <a:t>Pull data required by Main Container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Data pushers: </a:t>
            </a:r>
            <a:r>
              <a:rPr lang="en-US"/>
              <a:t>Push data by collecting from main container (logs)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Proxies: </a:t>
            </a:r>
            <a:r>
              <a:rPr lang="en-US"/>
              <a:t>Writes static data to html files using Helper container and Reads using Main Container. </a:t>
            </a:r>
          </a:p>
          <a:p>
            <a:r>
              <a:rPr lang="en-US">
                <a:solidFill>
                  <a:srgbClr val="C00000"/>
                </a:solidFill>
              </a:rPr>
              <a:t>Communication</a:t>
            </a:r>
          </a:p>
          <a:p>
            <a:pPr lvl="1"/>
            <a:r>
              <a:rPr lang="en-US"/>
              <a:t>The two containers can easily communicate with each other easily as they share same </a:t>
            </a:r>
            <a:r>
              <a:rPr lang="en-US">
                <a:solidFill>
                  <a:srgbClr val="0070C0"/>
                </a:solidFill>
              </a:rPr>
              <a:t>network space</a:t>
            </a:r>
            <a:r>
              <a:rPr lang="en-US"/>
              <a:t>.</a:t>
            </a:r>
          </a:p>
          <a:p>
            <a:pPr lvl="1"/>
            <a:r>
              <a:rPr lang="en-US"/>
              <a:t>They can also easily share </a:t>
            </a:r>
            <a:r>
              <a:rPr lang="en-US">
                <a:solidFill>
                  <a:srgbClr val="0070C0"/>
                </a:solidFill>
              </a:rPr>
              <a:t>same storage space</a:t>
            </a:r>
            <a:r>
              <a:rPr lang="en-US"/>
              <a:t>. </a:t>
            </a:r>
          </a:p>
          <a:p>
            <a:r>
              <a:rPr lang="en-US"/>
              <a:t>Multi-Container Pods is a </a:t>
            </a:r>
            <a:r>
              <a:rPr lang="en-US">
                <a:solidFill>
                  <a:srgbClr val="0070C0"/>
                </a:solidFill>
              </a:rPr>
              <a:t>rare use-case </a:t>
            </a:r>
            <a:r>
              <a:rPr lang="en-US"/>
              <a:t>and we will try to focus on core fundamentals. </a:t>
            </a:r>
            <a:endParaRPr lang="en-IN"/>
          </a:p>
        </p:txBody>
      </p:sp>
      <p:pic>
        <p:nvPicPr>
          <p:cNvPr id="31" name="Google Shape;88;p15">
            <a:extLst>
              <a:ext uri="{FF2B5EF4-FFF2-40B4-BE49-F238E27FC236}">
                <a16:creationId xmlns:a16="http://schemas.microsoft.com/office/drawing/2014/main" id="{41DCDCCC-5814-C76A-C133-82A444997B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D3EEE-9B04-6F83-69C2-F7B405D6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1D941F-8CF5-D75F-FD59-01D11D34C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83" y="1742560"/>
            <a:ext cx="4313536" cy="417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5E7FB-BA58-DD5B-6ECF-F06110D98D3F}"/>
              </a:ext>
            </a:extLst>
          </p:cNvPr>
          <p:cNvSpPr txBox="1"/>
          <p:nvPr/>
        </p:nvSpPr>
        <p:spPr>
          <a:xfrm>
            <a:off x="5967530" y="3456880"/>
            <a:ext cx="7625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Kubernetes Pods Demo</a:t>
            </a:r>
          </a:p>
        </p:txBody>
      </p:sp>
    </p:spTree>
    <p:extLst>
      <p:ext uri="{BB962C8B-B14F-4D97-AF65-F5344CB8AC3E}">
        <p14:creationId xmlns:p14="http://schemas.microsoft.com/office/powerpoint/2010/main" val="21095998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755123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Load Balancer</a:t>
            </a:r>
          </a:p>
        </p:txBody>
      </p:sp>
      <p:sp>
        <p:nvSpPr>
          <p:cNvPr id="14" name="Google Shape;280;p25">
            <a:extLst>
              <a:ext uri="{FF2B5EF4-FFF2-40B4-BE49-F238E27FC236}">
                <a16:creationId xmlns:a16="http://schemas.microsoft.com/office/drawing/2014/main" id="{2051E43B-AE6A-234F-6D91-EB93416F45DB}"/>
              </a:ext>
            </a:extLst>
          </p:cNvPr>
          <p:cNvSpPr txBox="1"/>
          <p:nvPr/>
        </p:nvSpPr>
        <p:spPr>
          <a:xfrm>
            <a:off x="4493736" y="2028202"/>
            <a:ext cx="1693214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6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External IP Addresses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48ACFA7E-07BE-AA84-2930-B7B765FAE3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32884" y="971611"/>
            <a:ext cx="1014917" cy="8916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75;p25">
            <a:extLst>
              <a:ext uri="{FF2B5EF4-FFF2-40B4-BE49-F238E27FC236}">
                <a16:creationId xmlns:a16="http://schemas.microsoft.com/office/drawing/2014/main" id="{658352D0-33E5-7B72-8F7C-F56212914799}"/>
              </a:ext>
            </a:extLst>
          </p:cNvPr>
          <p:cNvSpPr txBox="1"/>
          <p:nvPr/>
        </p:nvSpPr>
        <p:spPr>
          <a:xfrm>
            <a:off x="6923261" y="2028202"/>
            <a:ext cx="1693214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6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Load Balancing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Google Shape;292;p25">
            <a:extLst>
              <a:ext uri="{FF2B5EF4-FFF2-40B4-BE49-F238E27FC236}">
                <a16:creationId xmlns:a16="http://schemas.microsoft.com/office/drawing/2014/main" id="{B1438205-1697-5B1F-391D-65876A83C9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060" y="992903"/>
            <a:ext cx="1203419" cy="87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6;p17">
            <a:extLst>
              <a:ext uri="{FF2B5EF4-FFF2-40B4-BE49-F238E27FC236}">
                <a16:creationId xmlns:a16="http://schemas.microsoft.com/office/drawing/2014/main" id="{D32BF192-9545-0D1C-E970-0AFCA7BF21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3691" y="992903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A4B52B-3ECC-F1F0-7EE7-E23363DCC089}"/>
              </a:ext>
            </a:extLst>
          </p:cNvPr>
          <p:cNvSpPr txBox="1"/>
          <p:nvPr/>
        </p:nvSpPr>
        <p:spPr>
          <a:xfrm>
            <a:off x="9268505" y="2215284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A6964C58-EEA3-23AE-0082-68460797E87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Kubernetes - Wikipedia">
            <a:extLst>
              <a:ext uri="{FF2B5EF4-FFF2-40B4-BE49-F238E27FC236}">
                <a16:creationId xmlns:a16="http://schemas.microsoft.com/office/drawing/2014/main" id="{A0AD3C37-4B90-8E01-95D7-89692988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B54605C5-24A7-5939-401A-D5CCAE9B4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373" y="213513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8ACDD4-233F-09A7-8D09-3A438B5C5463}"/>
              </a:ext>
            </a:extLst>
          </p:cNvPr>
          <p:cNvSpPr/>
          <p:nvPr/>
        </p:nvSpPr>
        <p:spPr>
          <a:xfrm>
            <a:off x="5634377" y="5948624"/>
            <a:ext cx="3386029" cy="167504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E24C7-CAE9-F288-8C1C-8E6670735D0D}"/>
              </a:ext>
            </a:extLst>
          </p:cNvPr>
          <p:cNvSpPr txBox="1"/>
          <p:nvPr/>
        </p:nvSpPr>
        <p:spPr>
          <a:xfrm>
            <a:off x="5856075" y="7100452"/>
            <a:ext cx="304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Service</a:t>
            </a:r>
          </a:p>
        </p:txBody>
      </p:sp>
      <p:pic>
        <p:nvPicPr>
          <p:cNvPr id="20" name="Google Shape;126;p17">
            <a:extLst>
              <a:ext uri="{FF2B5EF4-FFF2-40B4-BE49-F238E27FC236}">
                <a16:creationId xmlns:a16="http://schemas.microsoft.com/office/drawing/2014/main" id="{13ABA843-4EE5-65D1-8453-2D808F8866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878" y="6003279"/>
            <a:ext cx="1282642" cy="1089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/>
              <a:t>Kubernetes 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2041874" y="691435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/>
              <a:t>GKE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49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/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k8s 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 err="1">
                <a:solidFill>
                  <a:srgbClr val="0070C0"/>
                </a:solidFill>
              </a:rPr>
              <a:t>ClusterIP</a:t>
            </a:r>
            <a:r>
              <a:rPr lang="en-IN" dirty="0"/>
              <a:t> Service(Internal to k8s cluster)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NodePort</a:t>
            </a:r>
            <a:r>
              <a:rPr lang="en-IN" dirty="0"/>
              <a:t> Service (Internet + internal)</a:t>
            </a:r>
          </a:p>
          <a:p>
            <a:pPr lvl="1"/>
            <a:r>
              <a:rPr lang="en-IN" dirty="0" err="1">
                <a:solidFill>
                  <a:srgbClr val="0070C0"/>
                </a:solidFill>
              </a:rPr>
              <a:t>LoadBalancer</a:t>
            </a:r>
            <a:r>
              <a:rPr lang="en-IN" dirty="0"/>
              <a:t> Service (Internet + internal)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Ingress Service </a:t>
            </a:r>
            <a:r>
              <a:rPr lang="en-IN" dirty="0"/>
              <a:t>(Internet + internal)</a:t>
            </a:r>
          </a:p>
          <a:p>
            <a:r>
              <a:rPr lang="en-IN" dirty="0" err="1">
                <a:solidFill>
                  <a:srgbClr val="C00000"/>
                </a:solidFill>
              </a:rPr>
              <a:t>LoadBalancer</a:t>
            </a:r>
            <a:r>
              <a:rPr lang="en-IN" dirty="0">
                <a:solidFill>
                  <a:srgbClr val="C00000"/>
                </a:solidFill>
              </a:rPr>
              <a:t>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Google GKE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70C0"/>
                </a:solidFill>
              </a:rPr>
              <a:t>Kubernetes </a:t>
            </a:r>
            <a:r>
              <a:rPr lang="en-IN" dirty="0" err="1">
                <a:solidFill>
                  <a:srgbClr val="0070C0"/>
                </a:solidFill>
              </a:rPr>
              <a:t>LoadBalancer</a:t>
            </a:r>
            <a:r>
              <a:rPr lang="en-IN" dirty="0">
                <a:solidFill>
                  <a:srgbClr val="0070C0"/>
                </a:solidFill>
              </a:rPr>
              <a:t>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70C0"/>
                </a:solidFill>
              </a:rPr>
              <a:t>Google Cloud Load Balancer.</a:t>
            </a:r>
          </a:p>
          <a:p>
            <a:pPr lvl="1"/>
            <a:r>
              <a:rPr lang="en-IN" dirty="0"/>
              <a:t>When  we deploy k8s load balancer service in </a:t>
            </a:r>
            <a:r>
              <a:rPr lang="en-IN" dirty="0">
                <a:solidFill>
                  <a:srgbClr val="0070C0"/>
                </a:solidFill>
              </a:rPr>
              <a:t>GKE Cluster</a:t>
            </a:r>
            <a:r>
              <a:rPr lang="en-IN" dirty="0"/>
              <a:t>, the following will be created 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Google Cloud Load Balancer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Google Cloud External IP</a:t>
            </a:r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targetPort</a:t>
            </a:r>
            <a:r>
              <a:rPr lang="en-US" sz="160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rgbClr val="0070C0"/>
              </a:solidFill>
            </a:endParaRP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4750" y="666324"/>
            <a:ext cx="1001412" cy="10014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456541" y="1489401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7" idx="1"/>
          </p:cNvCxnSpPr>
          <p:nvPr/>
        </p:nvCxnSpPr>
        <p:spPr>
          <a:xfrm>
            <a:off x="9296162" y="1167030"/>
            <a:ext cx="2196109" cy="3331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ClusterIP</a:t>
            </a:r>
            <a:r>
              <a:rPr lang="en-US" sz="160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391912" y="890031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http://&lt;External-IP&gt;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721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00B0F0"/>
                </a:solidFill>
              </a:rPr>
              <a:t>Google Cloud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12735472" y="1563408"/>
            <a:ext cx="933333" cy="866852"/>
          </a:xfrm>
          <a:prstGeom prst="bentConnector3">
            <a:avLst>
              <a:gd name="adj1" fmla="val 108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FA24801-C675-C8E8-70FC-B4A45B2EE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1454" y="870514"/>
            <a:ext cx="908219" cy="659654"/>
          </a:xfrm>
          <a:prstGeom prst="rect">
            <a:avLst/>
          </a:prstGeom>
        </p:spPr>
      </p:pic>
      <p:pic>
        <p:nvPicPr>
          <p:cNvPr id="7" name="Google Shape;294;p25">
            <a:extLst>
              <a:ext uri="{FF2B5EF4-FFF2-40B4-BE49-F238E27FC236}">
                <a16:creationId xmlns:a16="http://schemas.microsoft.com/office/drawing/2014/main" id="{7BB64917-6776-16A1-5B77-909AF945380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2271" y="870514"/>
            <a:ext cx="658599" cy="6596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CEC70-41C8-A832-E17D-43BCA771C0FE}"/>
              </a:ext>
            </a:extLst>
          </p:cNvPr>
          <p:cNvSpPr txBox="1"/>
          <p:nvPr/>
        </p:nvSpPr>
        <p:spPr>
          <a:xfrm>
            <a:off x="11088156" y="601027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Cloud External IP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797E2F-8367-ECF4-294C-C3D25AA131C7}"/>
              </a:ext>
            </a:extLst>
          </p:cNvPr>
          <p:cNvSpPr txBox="1"/>
          <p:nvPr/>
        </p:nvSpPr>
        <p:spPr>
          <a:xfrm>
            <a:off x="12673342" y="608608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Cloud Load Balancer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CA6D59-603D-722D-D420-41F7523336C3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2150870" y="1200341"/>
            <a:ext cx="1030584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83" grpId="0" animBg="1"/>
      <p:bldP spid="86" grpId="0" animBg="1"/>
      <p:bldP spid="26" grpId="0"/>
      <p:bldP spid="21" grpId="0" animBg="1"/>
      <p:bldP spid="59" grpId="0"/>
      <p:bldP spid="10" grpId="0"/>
      <p:bldP spid="1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D3EEE-9B04-6F83-69C2-F7B405D6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5E7FB-BA58-DD5B-6ECF-F06110D98D3F}"/>
              </a:ext>
            </a:extLst>
          </p:cNvPr>
          <p:cNvSpPr txBox="1"/>
          <p:nvPr/>
        </p:nvSpPr>
        <p:spPr>
          <a:xfrm>
            <a:off x="6819964" y="2764585"/>
            <a:ext cx="73151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Kubernetes </a:t>
            </a: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Load Balancer Service </a:t>
            </a: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&amp; Pods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F72F1-610B-90BB-CB65-B1EE4C57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33" y="1041400"/>
            <a:ext cx="48006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9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FC6E3-A1DA-1175-C211-FD6CF64222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527961"/>
              </p:ext>
            </p:extLst>
          </p:nvPr>
        </p:nvGraphicFramePr>
        <p:xfrm>
          <a:off x="442433" y="1622266"/>
          <a:ext cx="13984706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/google-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/google-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-engine/tree/main/course-presentation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0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/docker-fundamentals/tree/master/</a:t>
                      </a:r>
                      <a:r>
                        <a:rPr lang="en-US" dirty="0" err="1"/>
                        <a:t>otherfiles</a:t>
                      </a:r>
                      <a:r>
                        <a:rPr lang="en-US" dirty="0"/>
                        <a:t>/presentation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582820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0714F085-9C50-D8BB-140F-AAA68267BE29}"/>
              </a:ext>
            </a:extLst>
          </p:cNvPr>
          <p:cNvSpPr/>
          <p:nvPr/>
        </p:nvSpPr>
        <p:spPr>
          <a:xfrm>
            <a:off x="3703285" y="5368066"/>
            <a:ext cx="10453779" cy="17992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400+ presentation slides outlining various </a:t>
            </a:r>
            <a:r>
              <a:rPr lang="en-US" sz="3000" dirty="0">
                <a:solidFill>
                  <a:srgbClr val="FFFF00"/>
                </a:solidFill>
              </a:rPr>
              <a:t>architectures</a:t>
            </a:r>
            <a:r>
              <a:rPr lang="en-US" sz="3000" dirty="0"/>
              <a:t> and </a:t>
            </a:r>
            <a:r>
              <a:rPr lang="en-US" sz="3000" dirty="0">
                <a:solidFill>
                  <a:srgbClr val="FFFF00"/>
                </a:solidFill>
              </a:rPr>
              <a:t>concepts</a:t>
            </a:r>
            <a:r>
              <a:rPr lang="en-US" sz="3000" dirty="0"/>
              <a:t> we have implemented</a:t>
            </a:r>
          </a:p>
        </p:txBody>
      </p:sp>
      <p:pic>
        <p:nvPicPr>
          <p:cNvPr id="7" name="Graphic 6" descr="Presentation with bar chart with solid fill">
            <a:extLst>
              <a:ext uri="{FF2B5EF4-FFF2-40B4-BE49-F238E27FC236}">
                <a16:creationId xmlns:a16="http://schemas.microsoft.com/office/drawing/2014/main" id="{A0B91D67-656F-6185-96EA-DBBB7C03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145" y="5144878"/>
            <a:ext cx="2267140" cy="22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4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ReplicaSet</a:t>
            </a:r>
          </a:p>
        </p:txBody>
      </p:sp>
      <p:pic>
        <p:nvPicPr>
          <p:cNvPr id="3" name="Google Shape;92;p15">
            <a:extLst>
              <a:ext uri="{FF2B5EF4-FFF2-40B4-BE49-F238E27FC236}">
                <a16:creationId xmlns:a16="http://schemas.microsoft.com/office/drawing/2014/main" id="{B6F5ED56-2921-B58E-AB0E-E82F09AEFC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7125" y="5464691"/>
            <a:ext cx="1813980" cy="148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B1BAF86-64EB-1FFE-4494-34DC5A747CB3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Demo-07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676536" y="7027010"/>
            <a:ext cx="3516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ReplicaSet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A4BB4E-5A33-D754-AE3F-DDF5217855CB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29935552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/>
              <a:t>Kubernetes - ReplicaSet</a:t>
            </a:r>
          </a:p>
        </p:txBody>
      </p:sp>
      <p:pic>
        <p:nvPicPr>
          <p:cNvPr id="3" name="Google Shape;92;p15">
            <a:extLst>
              <a:ext uri="{FF2B5EF4-FFF2-40B4-BE49-F238E27FC236}">
                <a16:creationId xmlns:a16="http://schemas.microsoft.com/office/drawing/2014/main" id="{9674F581-0456-2249-7265-ECEBB163F5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639" y="3261585"/>
            <a:ext cx="2077122" cy="179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9CE5D-7728-784F-BAD3-36382014BFDC}"/>
              </a:ext>
            </a:extLst>
          </p:cNvPr>
          <p:cNvSpPr txBox="1"/>
          <p:nvPr/>
        </p:nvSpPr>
        <p:spPr>
          <a:xfrm>
            <a:off x="6429393" y="505742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ReplicaSet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4041C9-8D14-502A-B60C-20385FD9C3E7}"/>
              </a:ext>
            </a:extLst>
          </p:cNvPr>
          <p:cNvSpPr/>
          <p:nvPr/>
        </p:nvSpPr>
        <p:spPr>
          <a:xfrm>
            <a:off x="417689" y="1636889"/>
            <a:ext cx="4831644" cy="1624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High Availability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369485-4681-7CC5-1B61-80854282FD87}"/>
              </a:ext>
            </a:extLst>
          </p:cNvPr>
          <p:cNvSpPr/>
          <p:nvPr/>
        </p:nvSpPr>
        <p:spPr>
          <a:xfrm>
            <a:off x="417689" y="5367867"/>
            <a:ext cx="4831644" cy="162469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Scaling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D31EFF-D85E-4BBE-F5D0-E160BCBFEBE7}"/>
              </a:ext>
            </a:extLst>
          </p:cNvPr>
          <p:cNvSpPr/>
          <p:nvPr/>
        </p:nvSpPr>
        <p:spPr>
          <a:xfrm>
            <a:off x="9510889" y="1636889"/>
            <a:ext cx="4831644" cy="162469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Load Balancing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A0970B-A3CD-7570-9E14-0FB6E836F870}"/>
              </a:ext>
            </a:extLst>
          </p:cNvPr>
          <p:cNvSpPr/>
          <p:nvPr/>
        </p:nvSpPr>
        <p:spPr>
          <a:xfrm>
            <a:off x="9510889" y="5367867"/>
            <a:ext cx="4831644" cy="162469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Labels &amp; Selectors</a:t>
            </a:r>
          </a:p>
        </p:txBody>
      </p:sp>
    </p:spTree>
    <p:extLst>
      <p:ext uri="{BB962C8B-B14F-4D97-AF65-F5344CB8AC3E}">
        <p14:creationId xmlns:p14="http://schemas.microsoft.com/office/powerpoint/2010/main" val="329648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/>
              <a:t>A </a:t>
            </a:r>
            <a:r>
              <a:rPr lang="en-IN" err="1"/>
              <a:t>ReplicaSet’s</a:t>
            </a:r>
            <a:r>
              <a:rPr lang="en-IN"/>
              <a:t> purpose is to maintain a </a:t>
            </a:r>
            <a:r>
              <a:rPr lang="en-IN">
                <a:solidFill>
                  <a:srgbClr val="0070C0"/>
                </a:solidFill>
              </a:rPr>
              <a:t>stable set of replica Pods </a:t>
            </a:r>
            <a:r>
              <a:rPr lang="en-IN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/>
              <a:t>Kubernetes - ReplicaSet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If our </a:t>
            </a:r>
            <a:r>
              <a:rPr lang="en-IN">
                <a:solidFill>
                  <a:srgbClr val="0070C0"/>
                </a:solidFill>
              </a:rPr>
              <a:t>application crashes (any pod dies), </a:t>
            </a:r>
            <a:r>
              <a:rPr lang="en-IN" err="1"/>
              <a:t>replicaset</a:t>
            </a:r>
            <a:r>
              <a:rPr lang="en-IN"/>
              <a:t> will </a:t>
            </a:r>
            <a:r>
              <a:rPr lang="en-IN">
                <a:solidFill>
                  <a:srgbClr val="00B050"/>
                </a:solidFill>
              </a:rPr>
              <a:t>recreate</a:t>
            </a:r>
            <a:r>
              <a:rPr lang="en-IN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Reliability</a:t>
            </a:r>
          </a:p>
          <a:p>
            <a:pPr algn="ctr"/>
            <a:r>
              <a:rPr lang="en-US" sz="3000"/>
              <a:t>Or </a:t>
            </a:r>
          </a:p>
          <a:p>
            <a:pPr algn="ctr"/>
            <a:r>
              <a:rPr lang="en-US" sz="300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/>
              <a:t>Kubernetes - ReplicaSet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/>
              <a:t>Kubernetes - ReplicaSet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D3EEE-9B04-6F83-69C2-F7B405D6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5E7FB-BA58-DD5B-6ECF-F06110D98D3F}"/>
              </a:ext>
            </a:extLst>
          </p:cNvPr>
          <p:cNvSpPr txBox="1"/>
          <p:nvPr/>
        </p:nvSpPr>
        <p:spPr>
          <a:xfrm>
            <a:off x="6701059" y="2819071"/>
            <a:ext cx="55833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Kubernetes </a:t>
            </a: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ReplicaSet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9BE91-944D-DD1A-F57E-79EE308A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63" y="1826103"/>
            <a:ext cx="4565166" cy="392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443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B1BAF86-64EB-1FFE-4494-34DC5A747CB3}"/>
              </a:ext>
            </a:extLst>
          </p:cNvPr>
          <p:cNvSpPr/>
          <p:nvPr/>
        </p:nvSpPr>
        <p:spPr>
          <a:xfrm>
            <a:off x="101601" y="6953569"/>
            <a:ext cx="3596191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Demo-08 to 11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567984" y="7027010"/>
            <a:ext cx="380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Deployment</a:t>
            </a:r>
          </a:p>
        </p:txBody>
      </p:sp>
      <p:pic>
        <p:nvPicPr>
          <p:cNvPr id="4" name="Google Shape;89;p15">
            <a:extLst>
              <a:ext uri="{FF2B5EF4-FFF2-40B4-BE49-F238E27FC236}">
                <a16:creationId xmlns:a16="http://schemas.microsoft.com/office/drawing/2014/main" id="{65538D10-3967-BC22-3C83-6DFAC8DBF9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171" y="5531063"/>
            <a:ext cx="1708817" cy="15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9EDA408-634C-DD55-4C0D-5B2C0C5618EF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Imperative</a:t>
            </a:r>
          </a:p>
        </p:txBody>
      </p:sp>
    </p:spTree>
    <p:extLst>
      <p:ext uri="{BB962C8B-B14F-4D97-AF65-F5344CB8AC3E}">
        <p14:creationId xmlns:p14="http://schemas.microsoft.com/office/powerpoint/2010/main" val="18661321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/>
              <a:t>Kubernetes - 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/>
              <a:t>Kubernetes - Deployment Usecases</a:t>
            </a:r>
          </a:p>
        </p:txBody>
      </p:sp>
      <p:pic>
        <p:nvPicPr>
          <p:cNvPr id="3" name="Google Shape;89;p15">
            <a:extLst>
              <a:ext uri="{FF2B5EF4-FFF2-40B4-BE49-F238E27FC236}">
                <a16:creationId xmlns:a16="http://schemas.microsoft.com/office/drawing/2014/main" id="{295B1837-B7AF-1B40-DA96-AFE9D356D9C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0128" y="3225997"/>
            <a:ext cx="2190146" cy="17776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A62682-55B9-C3A7-E904-1DEADBFDA9F0}"/>
              </a:ext>
            </a:extLst>
          </p:cNvPr>
          <p:cNvSpPr txBox="1"/>
          <p:nvPr/>
        </p:nvSpPr>
        <p:spPr>
          <a:xfrm>
            <a:off x="6518829" y="5003602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Deployment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5FD1856-0D95-4688-B3BE-152CC51AFD41}"/>
              </a:ext>
            </a:extLst>
          </p:cNvPr>
          <p:cNvSpPr/>
          <p:nvPr/>
        </p:nvSpPr>
        <p:spPr>
          <a:xfrm>
            <a:off x="51255" y="1512711"/>
            <a:ext cx="4617155" cy="10385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Create</a:t>
            </a:r>
            <a:r>
              <a:rPr lang="en-US" sz="3000" dirty="0"/>
              <a:t> a Deployment to rollout a ReplicaSet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2226B7-9D75-8E26-E646-65715A8BCD20}"/>
              </a:ext>
            </a:extLst>
          </p:cNvPr>
          <p:cNvSpPr/>
          <p:nvPr/>
        </p:nvSpPr>
        <p:spPr>
          <a:xfrm>
            <a:off x="51255" y="3019778"/>
            <a:ext cx="4617155" cy="1038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Update</a:t>
            </a:r>
            <a:r>
              <a:rPr lang="en-US" sz="3000" dirty="0"/>
              <a:t> Deployment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7635A8-A4E7-948F-3174-EA3F10E5E38E}"/>
              </a:ext>
            </a:extLst>
          </p:cNvPr>
          <p:cNvSpPr/>
          <p:nvPr/>
        </p:nvSpPr>
        <p:spPr>
          <a:xfrm>
            <a:off x="51255" y="4526845"/>
            <a:ext cx="4617155" cy="10385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Roll back </a:t>
            </a:r>
            <a:r>
              <a:rPr lang="en-US" sz="3000" dirty="0"/>
              <a:t>to an earlier Deployment revision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1385CD3-E145-E7EE-8449-6F6D64BC040D}"/>
              </a:ext>
            </a:extLst>
          </p:cNvPr>
          <p:cNvSpPr/>
          <p:nvPr/>
        </p:nvSpPr>
        <p:spPr>
          <a:xfrm>
            <a:off x="51255" y="6033912"/>
            <a:ext cx="4617155" cy="103857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Scale up </a:t>
            </a:r>
            <a:r>
              <a:rPr lang="en-US" sz="3000" dirty="0"/>
              <a:t>the Deployment to facilitate more load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9FC007-1DE1-B77E-013D-FD3A4A2A4E6B}"/>
              </a:ext>
            </a:extLst>
          </p:cNvPr>
          <p:cNvSpPr/>
          <p:nvPr/>
        </p:nvSpPr>
        <p:spPr>
          <a:xfrm>
            <a:off x="9889068" y="1512711"/>
            <a:ext cx="4617155" cy="103857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Pausing and Resuming </a:t>
            </a:r>
            <a:r>
              <a:rPr lang="en-US" sz="3000" dirty="0"/>
              <a:t>Deployment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F2C4E0-A480-6B39-091B-04BF956E430A}"/>
              </a:ext>
            </a:extLst>
          </p:cNvPr>
          <p:cNvSpPr/>
          <p:nvPr/>
        </p:nvSpPr>
        <p:spPr>
          <a:xfrm>
            <a:off x="9889068" y="3019778"/>
            <a:ext cx="4617155" cy="10385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Use the </a:t>
            </a:r>
            <a:r>
              <a:rPr lang="en-US" sz="3000" dirty="0">
                <a:solidFill>
                  <a:srgbClr val="FFFF00"/>
                </a:solidFill>
              </a:rPr>
              <a:t>Status</a:t>
            </a:r>
            <a:r>
              <a:rPr lang="en-US" sz="3000" dirty="0"/>
              <a:t> of the Deployment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210C1EB-923A-3B2E-D6DE-6483CF0C6735}"/>
              </a:ext>
            </a:extLst>
          </p:cNvPr>
          <p:cNvSpPr/>
          <p:nvPr/>
        </p:nvSpPr>
        <p:spPr>
          <a:xfrm>
            <a:off x="9889068" y="4526845"/>
            <a:ext cx="4617155" cy="1038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Cleanup</a:t>
            </a:r>
            <a:r>
              <a:rPr lang="en-US" sz="3000" dirty="0"/>
              <a:t> Older </a:t>
            </a:r>
            <a:r>
              <a:rPr lang="en-US" sz="3000" dirty="0" err="1"/>
              <a:t>ReplicaSets</a:t>
            </a:r>
            <a:r>
              <a:rPr lang="en-US" sz="3000" dirty="0"/>
              <a:t> in a Deployment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E2F357-E059-D794-4811-2F7B52923052}"/>
              </a:ext>
            </a:extLst>
          </p:cNvPr>
          <p:cNvSpPr/>
          <p:nvPr/>
        </p:nvSpPr>
        <p:spPr>
          <a:xfrm>
            <a:off x="9889068" y="6033912"/>
            <a:ext cx="4617155" cy="10385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Canary</a:t>
            </a:r>
            <a:r>
              <a:rPr lang="en-US" sz="3000" dirty="0"/>
              <a:t> Deployments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53C84-3650-898A-C3C7-ED5F47722D15}"/>
              </a:ext>
            </a:extLst>
          </p:cNvPr>
          <p:cNvSpPr/>
          <p:nvPr/>
        </p:nvSpPr>
        <p:spPr>
          <a:xfrm>
            <a:off x="4741332" y="1614311"/>
            <a:ext cx="948267" cy="7563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F751F4-0FD6-866F-C91C-C09189466872}"/>
              </a:ext>
            </a:extLst>
          </p:cNvPr>
          <p:cNvSpPr/>
          <p:nvPr/>
        </p:nvSpPr>
        <p:spPr>
          <a:xfrm>
            <a:off x="4763908" y="3160889"/>
            <a:ext cx="948267" cy="75635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908A4E-88F4-B1F2-ADB5-76B02CE0694E}"/>
              </a:ext>
            </a:extLst>
          </p:cNvPr>
          <p:cNvSpPr/>
          <p:nvPr/>
        </p:nvSpPr>
        <p:spPr>
          <a:xfrm>
            <a:off x="4735233" y="4707467"/>
            <a:ext cx="948267" cy="75635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D5A0B9-AA23-F02C-9ED2-3029B2626A1A}"/>
              </a:ext>
            </a:extLst>
          </p:cNvPr>
          <p:cNvSpPr/>
          <p:nvPr/>
        </p:nvSpPr>
        <p:spPr>
          <a:xfrm>
            <a:off x="4757809" y="6254045"/>
            <a:ext cx="948267" cy="75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423FA1-C12D-E583-283C-1F4D2079338A}"/>
              </a:ext>
            </a:extLst>
          </p:cNvPr>
          <p:cNvSpPr/>
          <p:nvPr/>
        </p:nvSpPr>
        <p:spPr>
          <a:xfrm>
            <a:off x="8873978" y="1614311"/>
            <a:ext cx="948267" cy="75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04C791-7DC7-8879-B690-D25C7BC0539F}"/>
              </a:ext>
            </a:extLst>
          </p:cNvPr>
          <p:cNvSpPr/>
          <p:nvPr/>
        </p:nvSpPr>
        <p:spPr>
          <a:xfrm>
            <a:off x="8896554" y="3160889"/>
            <a:ext cx="948267" cy="75635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CA7AED-3104-B2A3-44ED-6788B79B26C3}"/>
              </a:ext>
            </a:extLst>
          </p:cNvPr>
          <p:cNvSpPr/>
          <p:nvPr/>
        </p:nvSpPr>
        <p:spPr>
          <a:xfrm>
            <a:off x="8867879" y="4707467"/>
            <a:ext cx="948267" cy="75635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EBAD6A-55FF-EF61-616D-FECE136531AD}"/>
              </a:ext>
            </a:extLst>
          </p:cNvPr>
          <p:cNvSpPr/>
          <p:nvPr/>
        </p:nvSpPr>
        <p:spPr>
          <a:xfrm>
            <a:off x="8890455" y="6254045"/>
            <a:ext cx="948267" cy="7563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229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2" grpId="0" animBg="1"/>
      <p:bldP spid="24" grpId="0" animBg="1"/>
      <p:bldP spid="26" grpId="0" animBg="1"/>
      <p:bldP spid="28" grpId="0" animBg="1"/>
      <p:bldP spid="29" grpId="0" animBg="1"/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D3EEE-9B04-6F83-69C2-F7B405D6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5E7FB-BA58-DD5B-6ECF-F06110D98D3F}"/>
              </a:ext>
            </a:extLst>
          </p:cNvPr>
          <p:cNvSpPr txBox="1"/>
          <p:nvPr/>
        </p:nvSpPr>
        <p:spPr>
          <a:xfrm>
            <a:off x="6389372" y="2819071"/>
            <a:ext cx="62067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Kubernetes </a:t>
            </a: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Deployment Demo</a:t>
            </a:r>
          </a:p>
        </p:txBody>
      </p:sp>
      <p:pic>
        <p:nvPicPr>
          <p:cNvPr id="3" name="Google Shape;89;p15">
            <a:extLst>
              <a:ext uri="{FF2B5EF4-FFF2-40B4-BE49-F238E27FC236}">
                <a16:creationId xmlns:a16="http://schemas.microsoft.com/office/drawing/2014/main" id="{2027E130-2F44-F779-917D-5E730C344B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3190" y="2025727"/>
            <a:ext cx="4250452" cy="3525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166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41271880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Service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913715" y="7039014"/>
            <a:ext cx="304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Service</a:t>
            </a:r>
          </a:p>
        </p:txBody>
      </p:sp>
      <p:pic>
        <p:nvPicPr>
          <p:cNvPr id="3" name="Google Shape;126;p17">
            <a:extLst>
              <a:ext uri="{FF2B5EF4-FFF2-40B4-BE49-F238E27FC236}">
                <a16:creationId xmlns:a16="http://schemas.microsoft.com/office/drawing/2014/main" id="{54476A56-DCFC-AC2C-A250-4FF293F8E37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914" y="5486264"/>
            <a:ext cx="1811332" cy="14861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C907DBB-E208-1AC7-E798-278E09261A1C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52410B-F106-963D-DFDC-6AF62A8D9809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Imperative</a:t>
            </a:r>
          </a:p>
        </p:txBody>
      </p:sp>
    </p:spTree>
    <p:extLst>
      <p:ext uri="{BB962C8B-B14F-4D97-AF65-F5344CB8AC3E}">
        <p14:creationId xmlns:p14="http://schemas.microsoft.com/office/powerpoint/2010/main" val="8343307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B7B6D6-2AB2-22ED-ABB7-E2E6B6787A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6D3C18-CB6C-F602-01E7-4DB0A7FE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8113"/>
            <a:ext cx="12618720" cy="1188851"/>
          </a:xfrm>
        </p:spPr>
        <p:txBody>
          <a:bodyPr/>
          <a:lstStyle/>
          <a:p>
            <a:r>
              <a:rPr lang="en-US"/>
              <a:t>Kubernetes - Services</a:t>
            </a:r>
          </a:p>
        </p:txBody>
      </p:sp>
      <p:pic>
        <p:nvPicPr>
          <p:cNvPr id="5" name="Google Shape;126;p17">
            <a:extLst>
              <a:ext uri="{FF2B5EF4-FFF2-40B4-BE49-F238E27FC236}">
                <a16:creationId xmlns:a16="http://schemas.microsoft.com/office/drawing/2014/main" id="{A77DAB35-16B1-E8DC-9E35-D09DAFC126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61779" y="2684897"/>
            <a:ext cx="2825374" cy="2526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8A3EB-BCC6-0514-3000-2BCE37CEE941}"/>
              </a:ext>
            </a:extLst>
          </p:cNvPr>
          <p:cNvSpPr txBox="1"/>
          <p:nvPr/>
        </p:nvSpPr>
        <p:spPr>
          <a:xfrm>
            <a:off x="6871251" y="5211487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466170-E3AD-EE9C-6B83-1ED183797008}"/>
              </a:ext>
            </a:extLst>
          </p:cNvPr>
          <p:cNvSpPr/>
          <p:nvPr/>
        </p:nvSpPr>
        <p:spPr>
          <a:xfrm>
            <a:off x="293511" y="1354667"/>
            <a:ext cx="5170311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ClusterIP Service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B035EC-54A6-37ED-E4F3-D3736B627B6F}"/>
              </a:ext>
            </a:extLst>
          </p:cNvPr>
          <p:cNvSpPr/>
          <p:nvPr/>
        </p:nvSpPr>
        <p:spPr>
          <a:xfrm>
            <a:off x="293511" y="3524637"/>
            <a:ext cx="5170311" cy="15352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NodePort Service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A4BDD2-60EF-9BBC-5F17-53DB2801C3E9}"/>
              </a:ext>
            </a:extLst>
          </p:cNvPr>
          <p:cNvSpPr/>
          <p:nvPr/>
        </p:nvSpPr>
        <p:spPr>
          <a:xfrm>
            <a:off x="9285111" y="1354667"/>
            <a:ext cx="5170311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LoadBalancer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F65845-0E7A-6E55-C050-728927EBBF7A}"/>
              </a:ext>
            </a:extLst>
          </p:cNvPr>
          <p:cNvSpPr/>
          <p:nvPr/>
        </p:nvSpPr>
        <p:spPr>
          <a:xfrm>
            <a:off x="9285111" y="3524637"/>
            <a:ext cx="5170311" cy="15352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ExternalName Service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9C4C995-292F-5B65-8BC2-09F1F98A3045}"/>
              </a:ext>
            </a:extLst>
          </p:cNvPr>
          <p:cNvSpPr/>
          <p:nvPr/>
        </p:nvSpPr>
        <p:spPr>
          <a:xfrm>
            <a:off x="293511" y="5892232"/>
            <a:ext cx="5170311" cy="153528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Headless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431A87-2FD2-ABCA-B44E-ACC62605ACA1}"/>
              </a:ext>
            </a:extLst>
          </p:cNvPr>
          <p:cNvSpPr/>
          <p:nvPr/>
        </p:nvSpPr>
        <p:spPr>
          <a:xfrm>
            <a:off x="9285111" y="5892232"/>
            <a:ext cx="5170311" cy="153528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Ingress Service</a:t>
            </a:r>
          </a:p>
        </p:txBody>
      </p:sp>
    </p:spTree>
    <p:extLst>
      <p:ext uri="{BB962C8B-B14F-4D97-AF65-F5344CB8AC3E}">
        <p14:creationId xmlns:p14="http://schemas.microsoft.com/office/powerpoint/2010/main" val="204826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B7B6D6-2AB2-22ED-ABB7-E2E6B6787A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6D3C18-CB6C-F602-01E7-4DB0A7FE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8113"/>
            <a:ext cx="12618720" cy="1188851"/>
          </a:xfrm>
        </p:spPr>
        <p:txBody>
          <a:bodyPr/>
          <a:lstStyle/>
          <a:p>
            <a:r>
              <a:rPr lang="en-US"/>
              <a:t>Kubernetes - Services</a:t>
            </a:r>
          </a:p>
        </p:txBody>
      </p:sp>
      <p:pic>
        <p:nvPicPr>
          <p:cNvPr id="5" name="Google Shape;126;p17">
            <a:extLst>
              <a:ext uri="{FF2B5EF4-FFF2-40B4-BE49-F238E27FC236}">
                <a16:creationId xmlns:a16="http://schemas.microsoft.com/office/drawing/2014/main" id="{A77DAB35-16B1-E8DC-9E35-D09DAFC126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4113" y="2897196"/>
            <a:ext cx="2825374" cy="2526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8A3EB-BCC6-0514-3000-2BCE37CEE941}"/>
              </a:ext>
            </a:extLst>
          </p:cNvPr>
          <p:cNvSpPr txBox="1"/>
          <p:nvPr/>
        </p:nvSpPr>
        <p:spPr>
          <a:xfrm>
            <a:off x="6913585" y="5423786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CB54A3-AA5F-7A22-C359-9197FC1A80D0}"/>
              </a:ext>
            </a:extLst>
          </p:cNvPr>
          <p:cNvSpPr/>
          <p:nvPr/>
        </p:nvSpPr>
        <p:spPr>
          <a:xfrm>
            <a:off x="327376" y="881598"/>
            <a:ext cx="5125155" cy="2190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Cluster IP (default): </a:t>
            </a:r>
            <a:r>
              <a:rPr lang="en-US" sz="2600"/>
              <a:t>Used for </a:t>
            </a:r>
            <a:r>
              <a:rPr lang="en-US" sz="2600">
                <a:solidFill>
                  <a:srgbClr val="FFFF00"/>
                </a:solidFill>
              </a:rPr>
              <a:t>internal communication </a:t>
            </a:r>
            <a:r>
              <a:rPr lang="en-US" sz="2600"/>
              <a:t>between applications inside k8s cluster  with a stable Internal IP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7E1298-FC03-D942-C211-184F59307B05}"/>
              </a:ext>
            </a:extLst>
          </p:cNvPr>
          <p:cNvSpPr/>
          <p:nvPr/>
        </p:nvSpPr>
        <p:spPr>
          <a:xfrm>
            <a:off x="282221" y="3249264"/>
            <a:ext cx="5125155" cy="206220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NodePort: </a:t>
            </a:r>
            <a:r>
              <a:rPr lang="en-IN" sz="2600" b="1"/>
              <a:t> </a:t>
            </a:r>
            <a:r>
              <a:rPr lang="en-IN" sz="2600"/>
              <a:t>Clients send requests to the IP address of a </a:t>
            </a:r>
            <a:r>
              <a:rPr lang="en-IN" sz="2600">
                <a:solidFill>
                  <a:srgbClr val="FFFF00"/>
                </a:solidFill>
              </a:rPr>
              <a:t>worker node on </a:t>
            </a:r>
            <a:r>
              <a:rPr lang="en-IN" sz="2600"/>
              <a:t>one or more </a:t>
            </a:r>
            <a:r>
              <a:rPr lang="en-IN" sz="2600" err="1"/>
              <a:t>nodePort</a:t>
            </a:r>
            <a:r>
              <a:rPr lang="en-IN" sz="2600"/>
              <a:t> values that are specified by the Service.</a:t>
            </a:r>
            <a:endParaRPr lang="en-US" sz="26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F195607-3077-39D4-44F6-F95F038083B0}"/>
              </a:ext>
            </a:extLst>
          </p:cNvPr>
          <p:cNvSpPr/>
          <p:nvPr/>
        </p:nvSpPr>
        <p:spPr>
          <a:xfrm>
            <a:off x="9381070" y="873789"/>
            <a:ext cx="5125155" cy="2190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LoadBalancer: </a:t>
            </a:r>
            <a:r>
              <a:rPr lang="en-US" sz="2600"/>
              <a:t>Primarily for Cloud Providers to integrate with their </a:t>
            </a:r>
            <a:r>
              <a:rPr lang="en-US" sz="2600">
                <a:solidFill>
                  <a:srgbClr val="FFFF00"/>
                </a:solidFill>
              </a:rPr>
              <a:t>Load Balancers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18D468-15E3-E312-0715-48FA3051F575}"/>
              </a:ext>
            </a:extLst>
          </p:cNvPr>
          <p:cNvSpPr/>
          <p:nvPr/>
        </p:nvSpPr>
        <p:spPr>
          <a:xfrm>
            <a:off x="9335915" y="3166281"/>
            <a:ext cx="5125155" cy="206220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err="1"/>
              <a:t>ExternalName</a:t>
            </a:r>
            <a:r>
              <a:rPr lang="en-IN" sz="2600" b="1"/>
              <a:t>: </a:t>
            </a:r>
            <a:r>
              <a:rPr lang="en-IN" sz="2600"/>
              <a:t>Internal clients use the </a:t>
            </a:r>
            <a:r>
              <a:rPr lang="en-IN" sz="2600">
                <a:solidFill>
                  <a:srgbClr val="FFFF00"/>
                </a:solidFill>
              </a:rPr>
              <a:t>DNS name of a Service </a:t>
            </a:r>
            <a:r>
              <a:rPr lang="en-IN" sz="2600"/>
              <a:t>as an alias for an external DNS name.</a:t>
            </a:r>
            <a:endParaRPr lang="en-US" sz="26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621C16-DF68-3997-28E9-625869AB59A7}"/>
              </a:ext>
            </a:extLst>
          </p:cNvPr>
          <p:cNvSpPr/>
          <p:nvPr/>
        </p:nvSpPr>
        <p:spPr>
          <a:xfrm>
            <a:off x="237065" y="5423786"/>
            <a:ext cx="5170311" cy="219039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Ingress:</a:t>
            </a:r>
            <a:r>
              <a:rPr lang="en-US" sz="2600"/>
              <a:t> Ingress is an </a:t>
            </a:r>
            <a:r>
              <a:rPr lang="en-US" sz="2600">
                <a:solidFill>
                  <a:srgbClr val="FFFF00"/>
                </a:solidFill>
              </a:rPr>
              <a:t>advanced load balancer </a:t>
            </a:r>
            <a:r>
              <a:rPr lang="en-US" sz="2600"/>
              <a:t>which provides Context path based routing, SSL, SSL Redirect and many more which operates at HTTP Layer7.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BDF4467-00CF-192C-DCFB-18E341041943}"/>
              </a:ext>
            </a:extLst>
          </p:cNvPr>
          <p:cNvSpPr/>
          <p:nvPr/>
        </p:nvSpPr>
        <p:spPr>
          <a:xfrm>
            <a:off x="9313334" y="5408974"/>
            <a:ext cx="5170311" cy="219039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Headless: </a:t>
            </a:r>
            <a:r>
              <a:rPr lang="en-US" sz="2600"/>
              <a:t>It is used for discovering individual pods(especially Pod IPs) which allows </a:t>
            </a:r>
            <a:r>
              <a:rPr lang="en-US" sz="2600">
                <a:solidFill>
                  <a:srgbClr val="FFFF00"/>
                </a:solidFill>
              </a:rPr>
              <a:t>another service to interact directly with the Pods instead of a proxy.</a:t>
            </a:r>
            <a:r>
              <a:rPr lang="en-US" sz="260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8166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408418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Frontend App – LoadBalancer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4152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179480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/>
              <a:t>Kubernetes </a:t>
            </a:r>
            <a:br>
              <a:rPr lang="en-US" b="1"/>
            </a:br>
            <a:r>
              <a:rPr lang="en-US" b="1"/>
              <a:t>Service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YAML is </a:t>
            </a:r>
            <a:r>
              <a:rPr lang="en-US">
                <a:solidFill>
                  <a:srgbClr val="0070C0"/>
                </a:solidFill>
              </a:rPr>
              <a:t>not a </a:t>
            </a:r>
            <a:r>
              <a:rPr lang="en-US"/>
              <a:t>Markup Language</a:t>
            </a:r>
          </a:p>
          <a:p>
            <a:r>
              <a:rPr lang="en-US"/>
              <a:t>YAML is used to </a:t>
            </a:r>
            <a:r>
              <a:rPr lang="en-US">
                <a:solidFill>
                  <a:srgbClr val="0070C0"/>
                </a:solidFill>
              </a:rPr>
              <a:t>store information </a:t>
            </a:r>
            <a:r>
              <a:rPr lang="en-US"/>
              <a:t>about different things</a:t>
            </a:r>
          </a:p>
          <a:p>
            <a:r>
              <a:rPr lang="en-US"/>
              <a:t>We can use YAML  to </a:t>
            </a:r>
            <a:r>
              <a:rPr lang="en-US">
                <a:solidFill>
                  <a:srgbClr val="0070C0"/>
                </a:solidFill>
              </a:rPr>
              <a:t>define key, Value pairs </a:t>
            </a:r>
            <a:r>
              <a:rPr lang="en-US"/>
              <a:t>like variables, lists and objects</a:t>
            </a:r>
          </a:p>
          <a:p>
            <a:r>
              <a:rPr lang="en-US"/>
              <a:t>YAML is very similar to </a:t>
            </a:r>
            <a:r>
              <a:rPr lang="en-US">
                <a:solidFill>
                  <a:srgbClr val="0070C0"/>
                </a:solidFill>
              </a:rPr>
              <a:t>JSON</a:t>
            </a:r>
            <a:r>
              <a:rPr lang="en-US"/>
              <a:t> (</a:t>
            </a:r>
            <a:r>
              <a:rPr lang="en-US" err="1"/>
              <a:t>Javascript</a:t>
            </a:r>
            <a:r>
              <a:rPr lang="en-US"/>
              <a:t> Object Notation)</a:t>
            </a:r>
          </a:p>
          <a:p>
            <a:r>
              <a:rPr lang="en-US"/>
              <a:t>YAML primarily focuses on </a:t>
            </a:r>
            <a:r>
              <a:rPr lang="en-US">
                <a:solidFill>
                  <a:srgbClr val="0070C0"/>
                </a:solidFill>
              </a:rPr>
              <a:t>readability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user friendliness</a:t>
            </a:r>
          </a:p>
          <a:p>
            <a:r>
              <a:rPr lang="en-US"/>
              <a:t>YAML is designed to be </a:t>
            </a:r>
            <a:r>
              <a:rPr lang="en-US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/>
              <a:t>We can define YAML files with two different extensions</a:t>
            </a:r>
          </a:p>
          <a:p>
            <a:pPr lvl="1"/>
            <a:r>
              <a:rPr lang="en-US" err="1"/>
              <a:t>abc.</a:t>
            </a:r>
            <a:r>
              <a:rPr lang="en-US" err="1">
                <a:solidFill>
                  <a:srgbClr val="0070C0"/>
                </a:solidFill>
              </a:rPr>
              <a:t>yml</a:t>
            </a:r>
            <a:endParaRPr lang="en-US">
              <a:solidFill>
                <a:srgbClr val="0070C0"/>
              </a:solidFill>
            </a:endParaRPr>
          </a:p>
          <a:p>
            <a:pPr lvl="1"/>
            <a:r>
              <a:rPr lang="en-US" err="1"/>
              <a:t>abc.</a:t>
            </a:r>
            <a:r>
              <a:rPr lang="en-US" err="1">
                <a:solidFill>
                  <a:srgbClr val="0070C0"/>
                </a:solidFill>
              </a:rPr>
              <a:t>yaml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YAML Comments</a:t>
            </a:r>
          </a:p>
          <a:p>
            <a:r>
              <a:rPr lang="en-US"/>
              <a:t>YAML Key Value Pairs</a:t>
            </a:r>
          </a:p>
          <a:p>
            <a:r>
              <a:rPr lang="en-US"/>
              <a:t>YAML Dictionary or Map</a:t>
            </a:r>
          </a:p>
          <a:p>
            <a:r>
              <a:rPr lang="en-US"/>
              <a:t>YAML Array / Lists</a:t>
            </a:r>
          </a:p>
          <a:p>
            <a:r>
              <a:rPr lang="en-US"/>
              <a:t>YAML Spaces</a:t>
            </a:r>
          </a:p>
          <a:p>
            <a:r>
              <a:rPr lang="en-US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824" y="243884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47755" y="44431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6029318" y="4789908"/>
            <a:ext cx="2876564" cy="23212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6198053" y="6502830"/>
            <a:ext cx="253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Pod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Demo-14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353" y="490035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76EF4C-8182-502C-9376-187A15F2CEAD}"/>
              </a:ext>
            </a:extLst>
          </p:cNvPr>
          <p:cNvSpPr/>
          <p:nvPr/>
        </p:nvSpPr>
        <p:spPr>
          <a:xfrm>
            <a:off x="6198053" y="1680767"/>
            <a:ext cx="2943928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9779570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9DDEF7-7AD8-D2A2-9456-60A04CC879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534E16-CE48-459C-44E9-D4DB8C7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6E23-B806-67CB-000D-F1AE55D6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48" y="1239094"/>
            <a:ext cx="9148847" cy="63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270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ReplicaSet</a:t>
            </a:r>
          </a:p>
        </p:txBody>
      </p:sp>
      <p:pic>
        <p:nvPicPr>
          <p:cNvPr id="3" name="Google Shape;92;p15">
            <a:extLst>
              <a:ext uri="{FF2B5EF4-FFF2-40B4-BE49-F238E27FC236}">
                <a16:creationId xmlns:a16="http://schemas.microsoft.com/office/drawing/2014/main" id="{B6F5ED56-2921-B58E-AB0E-E82F09AEFC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7125" y="5464691"/>
            <a:ext cx="1813980" cy="148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B1BAF86-64EB-1FFE-4494-34DC5A747CB3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Demo-15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676536" y="7027010"/>
            <a:ext cx="3516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ReplicaSet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13AFFF-5FDB-8CD5-A735-4D0702584E9B}"/>
              </a:ext>
            </a:extLst>
          </p:cNvPr>
          <p:cNvSpPr/>
          <p:nvPr/>
        </p:nvSpPr>
        <p:spPr>
          <a:xfrm>
            <a:off x="6144891" y="1696269"/>
            <a:ext cx="2943928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6285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ReplicaSet</a:t>
            </a:r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YAML &amp; </a:t>
            </a:r>
            <a:r>
              <a:rPr lang="en-IN" err="1"/>
              <a:t>kubectl</a:t>
            </a:r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ReplicaSet</a:t>
            </a:r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kubectl</a:t>
            </a:r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18955891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4743C1-A7B3-10E2-D0F7-E4AD3BE3C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AA31C-5F63-C502-2BF5-17F06305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35" y="50243"/>
            <a:ext cx="12960025" cy="1188851"/>
          </a:xfrm>
        </p:spPr>
        <p:txBody>
          <a:bodyPr/>
          <a:lstStyle/>
          <a:p>
            <a:r>
              <a:rPr lang="en-US"/>
              <a:t>Kubernetes ReplicaSet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68065-C9BE-8DA9-F81C-3D47B001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977" y="1239094"/>
            <a:ext cx="6087140" cy="63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924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B1BAF86-64EB-1FFE-4494-34DC5A747CB3}"/>
              </a:ext>
            </a:extLst>
          </p:cNvPr>
          <p:cNvSpPr/>
          <p:nvPr/>
        </p:nvSpPr>
        <p:spPr>
          <a:xfrm>
            <a:off x="101601" y="6953569"/>
            <a:ext cx="2450213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Demo-16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567984" y="7027010"/>
            <a:ext cx="380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Deployment</a:t>
            </a:r>
          </a:p>
        </p:txBody>
      </p:sp>
      <p:pic>
        <p:nvPicPr>
          <p:cNvPr id="4" name="Google Shape;89;p15">
            <a:extLst>
              <a:ext uri="{FF2B5EF4-FFF2-40B4-BE49-F238E27FC236}">
                <a16:creationId xmlns:a16="http://schemas.microsoft.com/office/drawing/2014/main" id="{65538D10-3967-BC22-3C83-6DFAC8DBF9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171" y="5531063"/>
            <a:ext cx="1708817" cy="15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9EDA408-634C-DD55-4C0D-5B2C0C5618EF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26040983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3AB454-ADBA-ED68-5938-811B5E8951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9E66FE-7B02-5234-6A0A-25A9517C0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EF0A4-26C7-95BE-B55D-C050C08D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707" y="1066669"/>
            <a:ext cx="6416749" cy="66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257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Service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913715" y="7039014"/>
            <a:ext cx="304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Service</a:t>
            </a:r>
          </a:p>
        </p:txBody>
      </p:sp>
      <p:pic>
        <p:nvPicPr>
          <p:cNvPr id="3" name="Google Shape;126;p17">
            <a:extLst>
              <a:ext uri="{FF2B5EF4-FFF2-40B4-BE49-F238E27FC236}">
                <a16:creationId xmlns:a16="http://schemas.microsoft.com/office/drawing/2014/main" id="{54476A56-DCFC-AC2C-A250-4FF293F8E37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914" y="5486264"/>
            <a:ext cx="1811332" cy="14861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C907DBB-E208-1AC7-E798-278E09261A1C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52410B-F106-963D-DFDC-6AF62A8D9809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6896018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69219F-5DBC-5F29-6825-E756AE2A81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5CBDA4-D64D-E7A6-F01D-DB1794463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513"/>
            <a:ext cx="12618720" cy="1188851"/>
          </a:xfrm>
        </p:spPr>
        <p:txBody>
          <a:bodyPr/>
          <a:lstStyle/>
          <a:p>
            <a:r>
              <a:rPr lang="en-US"/>
              <a:t>Kubernetes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FBAB4-B4C7-496D-5D36-132E8834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3" y="2104162"/>
            <a:ext cx="6763374" cy="5423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DC0D03-F17C-8C20-5A6D-EDF78FE8D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604" y="2104162"/>
            <a:ext cx="6831051" cy="54236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3F5AA39-5DA7-ABDD-FF26-BF6723242691}"/>
              </a:ext>
            </a:extLst>
          </p:cNvPr>
          <p:cNvSpPr/>
          <p:nvPr/>
        </p:nvSpPr>
        <p:spPr>
          <a:xfrm>
            <a:off x="1005840" y="1093338"/>
            <a:ext cx="5152537" cy="81870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ClusterIP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A03A3F-3E11-F310-92A7-17BAFCC88CE1}"/>
              </a:ext>
            </a:extLst>
          </p:cNvPr>
          <p:cNvSpPr/>
          <p:nvPr/>
        </p:nvSpPr>
        <p:spPr>
          <a:xfrm>
            <a:off x="8623005" y="1093338"/>
            <a:ext cx="5152537" cy="81870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LoadBalancer Service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FA2999-5898-7195-F035-112CD83B6519}"/>
              </a:ext>
            </a:extLst>
          </p:cNvPr>
          <p:cNvSpPr/>
          <p:nvPr/>
        </p:nvSpPr>
        <p:spPr>
          <a:xfrm>
            <a:off x="606056" y="4954772"/>
            <a:ext cx="2466753" cy="41467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ED9B32-8695-B0F9-ADF6-0D54F477D8AF}"/>
              </a:ext>
            </a:extLst>
          </p:cNvPr>
          <p:cNvSpPr/>
          <p:nvPr/>
        </p:nvSpPr>
        <p:spPr>
          <a:xfrm>
            <a:off x="8052391" y="4954772"/>
            <a:ext cx="2760921" cy="41467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923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495833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Frontend App – LoadBalancer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85235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179480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/>
              <a:t>Kubernetes </a:t>
            </a:r>
            <a:br>
              <a:rPr lang="en-US" b="1"/>
            </a:br>
            <a:r>
              <a:rPr lang="en-US" b="1"/>
              <a:t>Service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0687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335445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Demo-18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992612" y="6493478"/>
            <a:ext cx="7518399" cy="92018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123628" y="6562768"/>
            <a:ext cx="720197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b="1">
                <a:solidFill>
                  <a:srgbClr val="0070C0"/>
                </a:solidFill>
              </a:rPr>
              <a:t>Kubernetes NodePort Service</a:t>
            </a:r>
            <a:endParaRPr lang="en-US" sz="450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45" y="780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12" y="749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80" y="893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180" y="958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45988BAC-B4A0-F7E5-B53B-57FD311D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58" y="451587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6863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9A8FD8-476F-6836-B4A7-B5EEA2450F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4ABC0A-DDBF-142E-8EEE-3E42A5B3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NodePort Service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F6844E66-736D-DC36-FE65-006B3D99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60" y="3088013"/>
            <a:ext cx="2408435" cy="23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7E7BC7-79BA-F2C4-A5B8-68418F0714A9}"/>
              </a:ext>
            </a:extLst>
          </p:cNvPr>
          <p:cNvSpPr/>
          <p:nvPr/>
        </p:nvSpPr>
        <p:spPr>
          <a:xfrm>
            <a:off x="4365172" y="1631373"/>
            <a:ext cx="9927769" cy="9342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NodePort service </a:t>
            </a:r>
            <a:r>
              <a:rPr lang="en-US" sz="2600" dirty="0">
                <a:solidFill>
                  <a:srgbClr val="FFFF00"/>
                </a:solidFill>
              </a:rPr>
              <a:t>allows external clients </a:t>
            </a:r>
            <a:r>
              <a:rPr lang="en-US" sz="2600" dirty="0"/>
              <a:t>to access pods via network ports opened on the Kubernetes nodes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3263EE-E8F8-8C3D-94DC-80CC50ADAA71}"/>
              </a:ext>
            </a:extLst>
          </p:cNvPr>
          <p:cNvSpPr/>
          <p:nvPr/>
        </p:nvSpPr>
        <p:spPr>
          <a:xfrm>
            <a:off x="4365172" y="2849961"/>
            <a:ext cx="9927769" cy="9342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Node Port range </a:t>
            </a:r>
            <a:r>
              <a:rPr lang="en-US" sz="2600" dirty="0">
                <a:solidFill>
                  <a:srgbClr val="FFFF00"/>
                </a:solidFill>
              </a:rPr>
              <a:t>30000-32768</a:t>
            </a:r>
            <a:r>
              <a:rPr lang="en-US" sz="2600" dirty="0"/>
              <a:t> on Kubernetes Nodes (Range is customizable)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892B1B-1B48-DD5E-E289-7E54FFE0D4C8}"/>
              </a:ext>
            </a:extLst>
          </p:cNvPr>
          <p:cNvSpPr/>
          <p:nvPr/>
        </p:nvSpPr>
        <p:spPr>
          <a:xfrm>
            <a:off x="4365173" y="4032066"/>
            <a:ext cx="9927769" cy="9342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real-world, NodePort Services </a:t>
            </a:r>
            <a:r>
              <a:rPr lang="en-US" sz="2600" dirty="0">
                <a:solidFill>
                  <a:srgbClr val="FFFF00"/>
                </a:solidFill>
              </a:rPr>
              <a:t>are not used in product</a:t>
            </a:r>
            <a:r>
              <a:rPr lang="en-US" sz="2600" dirty="0"/>
              <a:t>ion grade implementations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98F14A-2BC9-92B3-28B3-9E9B6373AB7B}"/>
              </a:ext>
            </a:extLst>
          </p:cNvPr>
          <p:cNvSpPr/>
          <p:nvPr/>
        </p:nvSpPr>
        <p:spPr>
          <a:xfrm>
            <a:off x="4365172" y="5223965"/>
            <a:ext cx="9927768" cy="9342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NodePort Services are generally used to test our application by external clients via Internet provided our Kubernetes Nodes are at internet edge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613971C-4B97-E4DC-1C92-0293BB550244}"/>
              </a:ext>
            </a:extLst>
          </p:cNvPr>
          <p:cNvSpPr/>
          <p:nvPr/>
        </p:nvSpPr>
        <p:spPr>
          <a:xfrm>
            <a:off x="4365172" y="6471222"/>
            <a:ext cx="9927767" cy="9664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hlinkClick r:id="rId3"/>
              </a:rPr>
              <a:t>http://NODEIP:NODEPORT</a:t>
            </a:r>
            <a:r>
              <a:rPr lang="en-US" sz="2600" dirty="0"/>
              <a:t>  is generally not a recommended practice to use in production for our application.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2C03C7-5132-631A-17D5-58690E608CB1}"/>
              </a:ext>
            </a:extLst>
          </p:cNvPr>
          <p:cNvSpPr txBox="1"/>
          <p:nvPr/>
        </p:nvSpPr>
        <p:spPr>
          <a:xfrm>
            <a:off x="664029" y="5452155"/>
            <a:ext cx="1286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NodePort</a:t>
            </a:r>
          </a:p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52286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2347587"/>
            <a:ext cx="9981279" cy="418868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3243809"/>
            <a:ext cx="9442407" cy="280703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1109" y="1946104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972" y="2793515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GKE- Kubernetes Node Port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20964" y="5096294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NodePort Service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45" idx="0"/>
            <a:endCxn id="26" idx="1"/>
          </p:cNvCxnSpPr>
          <p:nvPr/>
        </p:nvCxnSpPr>
        <p:spPr>
          <a:xfrm rot="16200000" flipH="1">
            <a:off x="3018807" y="1451232"/>
            <a:ext cx="579006" cy="5532320"/>
          </a:xfrm>
          <a:prstGeom prst="bentConnector4">
            <a:avLst>
              <a:gd name="adj1" fmla="val -39481"/>
              <a:gd name="adj2" fmla="val 5369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335290" y="3356341"/>
            <a:ext cx="3765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http//&lt;GKE-Node-</a:t>
            </a:r>
            <a:r>
              <a:rPr lang="en-US" sz="1600" dirty="0" err="1">
                <a:solidFill>
                  <a:srgbClr val="0070C0"/>
                </a:solidFill>
              </a:rPr>
              <a:t>PublicIP</a:t>
            </a:r>
            <a:r>
              <a:rPr lang="en-US" sz="1600" dirty="0">
                <a:solidFill>
                  <a:srgbClr val="0070C0"/>
                </a:solidFill>
              </a:rPr>
              <a:t>&gt;:&lt;NODEPORT&gt;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642834" y="2918871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9696072" y="4510700"/>
            <a:ext cx="910779" cy="177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rot="10800000">
            <a:off x="11825251" y="4510700"/>
            <a:ext cx="475891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198" y="5084701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653558" y="5064332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58787" y="5029108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422317" y="3713420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46940" y="3534806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606851" y="234758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385469" y="1953945"/>
            <a:ext cx="821474" cy="853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1B59D-698E-71AF-5C42-17E25F5A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4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6A9455F-D2A8-9FF1-29F3-0005EE9E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85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52FAF31-0D66-DD59-7A5D-E95F76FF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70" y="3916733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228BEE43-7288-4A65-4601-74E162D2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73" y="3922311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5824F9A2-92B6-67E2-06B6-4DB525939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712" y="4007128"/>
            <a:ext cx="816876" cy="816876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999CC76-DEE0-D3FD-F652-BE11DF020FB0}"/>
              </a:ext>
            </a:extLst>
          </p:cNvPr>
          <p:cNvSpPr/>
          <p:nvPr/>
        </p:nvSpPr>
        <p:spPr>
          <a:xfrm>
            <a:off x="133712" y="3927889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348802-FB0F-5E84-909B-01E8988AC0B1}"/>
              </a:ext>
            </a:extLst>
          </p:cNvPr>
          <p:cNvSpPr txBox="1"/>
          <p:nvPr/>
        </p:nvSpPr>
        <p:spPr>
          <a:xfrm>
            <a:off x="222306" y="469548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CCB1FA-C7F9-301C-B1DE-123B26158BE5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>
            <a:off x="7292869" y="4506895"/>
            <a:ext cx="1184804" cy="5578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BEF664-138E-ECFD-1DC2-C81B16469156}"/>
              </a:ext>
            </a:extLst>
          </p:cNvPr>
          <p:cNvSpPr txBox="1"/>
          <p:nvPr/>
        </p:nvSpPr>
        <p:spPr>
          <a:xfrm>
            <a:off x="5089205" y="4176714"/>
            <a:ext cx="9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138CC4"/>
                </a:solidFill>
              </a:rPr>
              <a:t>Service </a:t>
            </a:r>
          </a:p>
          <a:p>
            <a:pPr algn="ctr"/>
            <a:r>
              <a:rPr lang="en-US" sz="180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C01BA26-DE50-62CF-E5F2-3B94263E9887}"/>
              </a:ext>
            </a:extLst>
          </p:cNvPr>
          <p:cNvSpPr txBox="1"/>
          <p:nvPr/>
        </p:nvSpPr>
        <p:spPr>
          <a:xfrm>
            <a:off x="7367884" y="4172159"/>
            <a:ext cx="86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138CC4"/>
                </a:solidFill>
              </a:rPr>
              <a:t>Target </a:t>
            </a:r>
          </a:p>
          <a:p>
            <a:pPr algn="ctr"/>
            <a:r>
              <a:rPr lang="en-US" sz="1800" dirty="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CBA8-C580-A77B-4FF3-0BF3AA6943B9}"/>
              </a:ext>
            </a:extLst>
          </p:cNvPr>
          <p:cNvSpPr txBox="1"/>
          <p:nvPr/>
        </p:nvSpPr>
        <p:spPr>
          <a:xfrm>
            <a:off x="1034758" y="3739801"/>
            <a:ext cx="249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http//34.27.64.117:30080</a:t>
            </a:r>
          </a:p>
        </p:txBody>
      </p:sp>
    </p:spTree>
    <p:extLst>
      <p:ext uri="{BB962C8B-B14F-4D97-AF65-F5344CB8AC3E}">
        <p14:creationId xmlns:p14="http://schemas.microsoft.com/office/powerpoint/2010/main" val="51597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55" grpId="0"/>
      <p:bldP spid="71" grpId="0"/>
      <p:bldP spid="72" grpId="0"/>
      <p:bldP spid="73" grpId="0"/>
      <p:bldP spid="74" grpId="0" animBg="1"/>
      <p:bldP spid="75" grpId="0" animBg="1"/>
      <p:bldP spid="3" grpId="0"/>
      <p:bldP spid="45" grpId="0" animBg="1"/>
      <p:bldP spid="46" grpId="0"/>
      <p:bldP spid="78" grpId="0"/>
      <p:bldP spid="80" grpId="0"/>
      <p:bldP spid="8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812" y="138757"/>
            <a:ext cx="840960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051" y="1825708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3322834" y="2401852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58210" y="316796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275614" y="3170390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548491" y="3514230"/>
            <a:ext cx="724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</a:t>
            </a:r>
          </a:p>
          <a:p>
            <a:pPr algn="ctr"/>
            <a:r>
              <a:rPr lang="en-US" sz="1400"/>
              <a:t>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40341" y="3555378"/>
            <a:ext cx="724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</a:t>
            </a:r>
          </a:p>
          <a:p>
            <a:pPr algn="ctr"/>
            <a:r>
              <a:rPr lang="en-US" sz="1400"/>
              <a:t>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779166" y="4694960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NodePort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1508" y="4673165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5499756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8135" y="5506937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5485652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03" y="6129932"/>
            <a:ext cx="657146" cy="6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64" y="6119452"/>
            <a:ext cx="657146" cy="6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2353" y="5506937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5480080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 flipH="1">
            <a:off x="2773544" y="5200743"/>
            <a:ext cx="1240382" cy="59166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6C7AB5-2B46-3FA2-80DE-C6EF2C576FC7}"/>
              </a:ext>
            </a:extLst>
          </p:cNvPr>
          <p:cNvGrpSpPr/>
          <p:nvPr/>
        </p:nvGrpSpPr>
        <p:grpSpPr>
          <a:xfrm>
            <a:off x="8717036" y="49335"/>
            <a:ext cx="816876" cy="1169168"/>
            <a:chOff x="13503194" y="600263"/>
            <a:chExt cx="816876" cy="1169168"/>
          </a:xfrm>
        </p:grpSpPr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C6FEAF41-0432-189B-3B98-577D3C824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503194" y="679502"/>
              <a:ext cx="816876" cy="816876"/>
            </a:xfrm>
            <a:prstGeom prst="rect">
              <a:avLst/>
            </a:prstGeom>
          </p:spPr>
        </p:pic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9AC4AAFE-35A3-A576-5BEF-EA36F50C350A}"/>
                </a:ext>
              </a:extLst>
            </p:cNvPr>
            <p:cNvSpPr/>
            <p:nvPr/>
          </p:nvSpPr>
          <p:spPr>
            <a:xfrm>
              <a:off x="13503194" y="600263"/>
              <a:ext cx="816876" cy="1169168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301929-023F-C12E-8B5D-BC054C885FCC}"/>
                </a:ext>
              </a:extLst>
            </p:cNvPr>
            <p:cNvSpPr txBox="1"/>
            <p:nvPr/>
          </p:nvSpPr>
          <p:spPr>
            <a:xfrm>
              <a:off x="13591788" y="1367861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</a:p>
          </p:txBody>
        </p:sp>
      </p:grp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9061697" y="425455"/>
            <a:ext cx="52119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Kubernetes</a:t>
            </a:r>
          </a:p>
          <a:p>
            <a:r>
              <a:rPr lang="en-US" sz="4200"/>
              <a:t>NodePort 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7F146B-D157-5387-56B0-874EC1F14441}"/>
              </a:ext>
            </a:extLst>
          </p:cNvPr>
          <p:cNvSpPr/>
          <p:nvPr/>
        </p:nvSpPr>
        <p:spPr>
          <a:xfrm>
            <a:off x="2232298" y="3409646"/>
            <a:ext cx="1305110" cy="46044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Node Port</a:t>
            </a:r>
          </a:p>
          <a:p>
            <a:pPr algn="ctr"/>
            <a:r>
              <a:rPr lang="en-US" sz="1600"/>
              <a:t>(30080)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0BCB54-1EB8-84A6-65BE-041B9BDFAA72}"/>
              </a:ext>
            </a:extLst>
          </p:cNvPr>
          <p:cNvSpPr/>
          <p:nvPr/>
        </p:nvSpPr>
        <p:spPr>
          <a:xfrm>
            <a:off x="5490457" y="3426668"/>
            <a:ext cx="1305110" cy="46044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Node Port</a:t>
            </a:r>
          </a:p>
          <a:p>
            <a:pPr algn="ctr"/>
            <a:r>
              <a:rPr lang="en-US" sz="1600"/>
              <a:t>(30080)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1241E98-94CF-EE48-CA8E-A02E52E73EFC}"/>
              </a:ext>
            </a:extLst>
          </p:cNvPr>
          <p:cNvSpPr/>
          <p:nvPr/>
        </p:nvSpPr>
        <p:spPr>
          <a:xfrm>
            <a:off x="1984489" y="5792408"/>
            <a:ext cx="1578110" cy="317291"/>
          </a:xfrm>
          <a:prstGeom prst="rect">
            <a:avLst/>
          </a:prstGeom>
          <a:solidFill>
            <a:srgbClr val="3899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Target Port (80)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E35AF8-EDD9-EC6A-BB04-005B7CBF80CB}"/>
              </a:ext>
            </a:extLst>
          </p:cNvPr>
          <p:cNvSpPr/>
          <p:nvPr/>
        </p:nvSpPr>
        <p:spPr>
          <a:xfrm>
            <a:off x="4326382" y="5764618"/>
            <a:ext cx="1578110" cy="317291"/>
          </a:xfrm>
          <a:prstGeom prst="rect">
            <a:avLst/>
          </a:prstGeom>
          <a:solidFill>
            <a:srgbClr val="3899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Target Port (80)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389267E-7204-C984-F5A8-AE7604528B48}"/>
              </a:ext>
            </a:extLst>
          </p:cNvPr>
          <p:cNvCxnSpPr>
            <a:cxnSpLocks/>
            <a:stCxn id="53" idx="2"/>
            <a:endCxn id="66" idx="0"/>
          </p:cNvCxnSpPr>
          <p:nvPr/>
        </p:nvCxnSpPr>
        <p:spPr>
          <a:xfrm>
            <a:off x="4013926" y="5200743"/>
            <a:ext cx="1101511" cy="56387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0523196-CE75-43D8-A0B9-32FAF61AAE3E}"/>
              </a:ext>
            </a:extLst>
          </p:cNvPr>
          <p:cNvCxnSpPr>
            <a:stCxn id="93" idx="2"/>
            <a:endCxn id="57" idx="0"/>
          </p:cNvCxnSpPr>
          <p:nvPr/>
        </p:nvCxnSpPr>
        <p:spPr>
          <a:xfrm flipH="1">
            <a:off x="2884853" y="1218503"/>
            <a:ext cx="6240621" cy="2191143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3AE804-AC71-0398-7C63-6C5C7F2CC7F8}"/>
              </a:ext>
            </a:extLst>
          </p:cNvPr>
          <p:cNvCxnSpPr>
            <a:stCxn id="93" idx="2"/>
            <a:endCxn id="59" idx="0"/>
          </p:cNvCxnSpPr>
          <p:nvPr/>
        </p:nvCxnSpPr>
        <p:spPr>
          <a:xfrm flipH="1">
            <a:off x="6143012" y="1218503"/>
            <a:ext cx="2982462" cy="220816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89D0B7DF-88F5-A129-582D-A33070167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4255" y="2438853"/>
            <a:ext cx="5963420" cy="5155589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E455F02B-D239-82FA-B089-4D47E65110E3}"/>
              </a:ext>
            </a:extLst>
          </p:cNvPr>
          <p:cNvSpPr/>
          <p:nvPr/>
        </p:nvSpPr>
        <p:spPr>
          <a:xfrm>
            <a:off x="3380690" y="4240418"/>
            <a:ext cx="1305110" cy="460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Port 80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E56C9B0-5020-84AC-EA52-9DF92F73269A}"/>
              </a:ext>
            </a:extLst>
          </p:cNvPr>
          <p:cNvCxnSpPr>
            <a:cxnSpLocks/>
            <a:stCxn id="57" idx="2"/>
            <a:endCxn id="95" idx="0"/>
          </p:cNvCxnSpPr>
          <p:nvPr/>
        </p:nvCxnSpPr>
        <p:spPr>
          <a:xfrm>
            <a:off x="2884853" y="3870086"/>
            <a:ext cx="1148392" cy="370332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8F3A41B-F3E0-B913-BB15-C73E74B674B9}"/>
              </a:ext>
            </a:extLst>
          </p:cNvPr>
          <p:cNvCxnSpPr>
            <a:cxnSpLocks/>
            <a:stCxn id="59" idx="2"/>
            <a:endCxn id="95" idx="0"/>
          </p:cNvCxnSpPr>
          <p:nvPr/>
        </p:nvCxnSpPr>
        <p:spPr>
          <a:xfrm flipH="1">
            <a:off x="4033245" y="3887108"/>
            <a:ext cx="2109767" cy="35331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C30676-7845-FA18-E9E4-9FCC089DB9BD}"/>
              </a:ext>
            </a:extLst>
          </p:cNvPr>
          <p:cNvSpPr txBox="1"/>
          <p:nvPr/>
        </p:nvSpPr>
        <p:spPr>
          <a:xfrm>
            <a:off x="8805630" y="1467671"/>
            <a:ext cx="3765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http//&lt;GKE-Node-</a:t>
            </a:r>
            <a:r>
              <a:rPr lang="en-US" sz="1600" dirty="0" err="1">
                <a:solidFill>
                  <a:srgbClr val="0070C0"/>
                </a:solidFill>
              </a:rPr>
              <a:t>PublicIP</a:t>
            </a:r>
            <a:r>
              <a:rPr lang="en-US" sz="1600" dirty="0">
                <a:solidFill>
                  <a:srgbClr val="0070C0"/>
                </a:solidFill>
              </a:rPr>
              <a:t>&gt;:&lt;NODEPORT&gt;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13233-7024-6A0A-8DA5-AD02B391D3B8}"/>
              </a:ext>
            </a:extLst>
          </p:cNvPr>
          <p:cNvSpPr txBox="1"/>
          <p:nvPr/>
        </p:nvSpPr>
        <p:spPr>
          <a:xfrm>
            <a:off x="8779388" y="1771039"/>
            <a:ext cx="249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http//34.27.64.117:30080</a:t>
            </a:r>
          </a:p>
        </p:txBody>
      </p:sp>
    </p:spTree>
    <p:extLst>
      <p:ext uri="{BB962C8B-B14F-4D97-AF65-F5344CB8AC3E}">
        <p14:creationId xmlns:p14="http://schemas.microsoft.com/office/powerpoint/2010/main" val="406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/>
      <p:bldP spid="16" grpId="0" animBg="1"/>
      <p:bldP spid="18" grpId="0"/>
      <p:bldP spid="24" grpId="0" animBg="1"/>
      <p:bldP spid="27" grpId="0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46" grpId="0" animBg="1"/>
      <p:bldP spid="47" grpId="0" animBg="1"/>
      <p:bldP spid="51" grpId="0"/>
      <p:bldP spid="52" grpId="0"/>
      <p:bldP spid="53" grpId="0" animBg="1"/>
      <p:bldP spid="56" grpId="0" animBg="1"/>
      <p:bldP spid="15" grpId="0"/>
      <p:bldP spid="36" grpId="0"/>
      <p:bldP spid="57" grpId="0" animBg="1"/>
      <p:bldP spid="59" grpId="0" animBg="1"/>
      <p:bldP spid="65" grpId="0" animBg="1"/>
      <p:bldP spid="66" grpId="0" animBg="1"/>
      <p:bldP spid="95" grpId="0" animBg="1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300501"/>
            <a:ext cx="5315613" cy="16814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66982" y="6303211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C16C07-1F0A-2755-698C-40A286C5F68A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F4845E-BB8A-E1B3-4545-9E44D81D3109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69535B-ACBC-FDF5-F6C7-810CF17DF0E4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9337" y="2851860"/>
            <a:ext cx="2159584" cy="88241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7893" y="3944952"/>
            <a:ext cx="2211910" cy="88241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75C1966-1908-5C2D-A5BC-3CD446DD4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3997" y="5071519"/>
            <a:ext cx="2234152" cy="910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31268A-0770-7D35-EB94-8A47B450C4F5}"/>
              </a:ext>
            </a:extLst>
          </p:cNvPr>
          <p:cNvSpPr txBox="1"/>
          <p:nvPr/>
        </p:nvSpPr>
        <p:spPr>
          <a:xfrm>
            <a:off x="3016144" y="4311624"/>
            <a:ext cx="20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Namespaces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88893C7E-93E3-5A0E-D767-540F219F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35" y="4620244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014763E-5DF6-5C33-6017-6661CFEE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54" y="4631450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AA4204D-8037-A92E-E6DD-0A6DAFCF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22" y="4626825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E485F95-96A9-EF85-F0D7-C9E87B1B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41" y="4638031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5C37AA0-80BD-D647-BB74-3E33DA5FA3AB}"/>
              </a:ext>
            </a:extLst>
          </p:cNvPr>
          <p:cNvSpPr txBox="1"/>
          <p:nvPr/>
        </p:nvSpPr>
        <p:spPr>
          <a:xfrm>
            <a:off x="1513445" y="5623456"/>
            <a:ext cx="1104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-system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F2FEE-D70A-9EE9-76EE-7751391B69DF}"/>
              </a:ext>
            </a:extLst>
          </p:cNvPr>
          <p:cNvSpPr txBox="1"/>
          <p:nvPr/>
        </p:nvSpPr>
        <p:spPr>
          <a:xfrm>
            <a:off x="2828976" y="5632665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-public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4C8F16-2C82-8BD7-C16A-4E43225DD8D6}"/>
              </a:ext>
            </a:extLst>
          </p:cNvPr>
          <p:cNvSpPr txBox="1"/>
          <p:nvPr/>
        </p:nvSpPr>
        <p:spPr>
          <a:xfrm>
            <a:off x="3816684" y="5640137"/>
            <a:ext cx="1403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-node-lease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B3F6AC-880C-9210-3873-CE2B67FA9956}"/>
              </a:ext>
            </a:extLst>
          </p:cNvPr>
          <p:cNvSpPr txBox="1"/>
          <p:nvPr/>
        </p:nvSpPr>
        <p:spPr>
          <a:xfrm>
            <a:off x="5362208" y="5667925"/>
            <a:ext cx="70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default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0940" y="6141714"/>
            <a:ext cx="1145912" cy="613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0232" y="6100760"/>
            <a:ext cx="1145912" cy="6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207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10476" y="315611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25740" y="315611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310476" y="404472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025740" y="404472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NodePort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69965" y="75170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830804" y="751706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Demo-18: Kubernetes NodePort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721A8-7357-3163-8559-D598BDE8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87" y="3156114"/>
            <a:ext cx="5790294" cy="185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9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335445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Demo-19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860800" y="6670573"/>
            <a:ext cx="7518399" cy="92018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073731" y="6739863"/>
            <a:ext cx="703814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b="1">
                <a:solidFill>
                  <a:srgbClr val="0070C0"/>
                </a:solidFill>
              </a:rPr>
              <a:t>Kubernetes Headless Service</a:t>
            </a:r>
            <a:endParaRPr lang="en-US" sz="450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45" y="780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12" y="749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80" y="893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180" y="958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B6C5185-8B60-9437-F756-B4FEBB9B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03" y="4552145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8195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1E2910-B61B-A103-0BB3-236F1F364F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37B0A5-CD2D-9765-0BBF-299A5E73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Headless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E11BC-8590-0E8C-0D1C-D8F963AA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239094"/>
            <a:ext cx="7772400" cy="626841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3C4807-CDF5-DC3A-0512-F1C177D64269}"/>
              </a:ext>
            </a:extLst>
          </p:cNvPr>
          <p:cNvSpPr/>
          <p:nvPr/>
        </p:nvSpPr>
        <p:spPr>
          <a:xfrm>
            <a:off x="372533" y="4114800"/>
            <a:ext cx="3657600" cy="58137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7E2CB8-EC19-40ED-28C0-2896C9E69981}"/>
              </a:ext>
            </a:extLst>
          </p:cNvPr>
          <p:cNvSpPr/>
          <p:nvPr/>
        </p:nvSpPr>
        <p:spPr>
          <a:xfrm>
            <a:off x="8297333" y="1433689"/>
            <a:ext cx="6107289" cy="1501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When using Headless Service, we should use both the "</a:t>
            </a:r>
            <a:r>
              <a:rPr lang="en-IN" sz="3000">
                <a:solidFill>
                  <a:srgbClr val="FFFF00"/>
                </a:solidFill>
              </a:rPr>
              <a:t>Service Port and Target Port</a:t>
            </a:r>
            <a:r>
              <a:rPr lang="en-IN" sz="3000"/>
              <a:t>" same.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DFCF3C-CDAC-333D-733B-20450B1DA181}"/>
              </a:ext>
            </a:extLst>
          </p:cNvPr>
          <p:cNvSpPr/>
          <p:nvPr/>
        </p:nvSpPr>
        <p:spPr>
          <a:xfrm>
            <a:off x="8311444" y="3502378"/>
            <a:ext cx="6107289" cy="150142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Headless Service </a:t>
            </a:r>
            <a:r>
              <a:rPr lang="en-IN" sz="3000">
                <a:solidFill>
                  <a:srgbClr val="FFFF00"/>
                </a:solidFill>
              </a:rPr>
              <a:t>directly sends </a:t>
            </a:r>
            <a:r>
              <a:rPr lang="en-IN" sz="3000"/>
              <a:t>traffic to Pod with </a:t>
            </a:r>
            <a:r>
              <a:rPr lang="en-IN" sz="3000">
                <a:solidFill>
                  <a:srgbClr val="FFFF00"/>
                </a:solidFill>
              </a:rPr>
              <a:t>Pod IP and Container Port</a:t>
            </a:r>
            <a:r>
              <a:rPr lang="en-IN" sz="3000"/>
              <a:t>.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8D355D4-37A3-30AF-6935-211914A28BC2}"/>
              </a:ext>
            </a:extLst>
          </p:cNvPr>
          <p:cNvSpPr/>
          <p:nvPr/>
        </p:nvSpPr>
        <p:spPr>
          <a:xfrm>
            <a:off x="8311444" y="5571067"/>
            <a:ext cx="6107289" cy="150142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>
                <a:solidFill>
                  <a:srgbClr val="FFFF00"/>
                </a:solidFill>
              </a:rPr>
              <a:t>DNS resolution </a:t>
            </a:r>
            <a:r>
              <a:rPr lang="en-IN" sz="3000"/>
              <a:t>directly happens from headless service to </a:t>
            </a:r>
            <a:r>
              <a:rPr lang="en-IN" sz="3000">
                <a:solidFill>
                  <a:srgbClr val="FFFF00"/>
                </a:solidFill>
              </a:rPr>
              <a:t>Pod IP</a:t>
            </a:r>
            <a:r>
              <a:rPr lang="en-IN" sz="3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349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</a:t>
            </a:r>
            <a:r>
              <a:rPr lang="en-US" sz="3000">
                <a:solidFill>
                  <a:srgbClr val="FFFF00"/>
                </a:solidFill>
              </a:rPr>
              <a:t>cannot</a:t>
            </a:r>
            <a:r>
              <a:rPr lang="en-US" sz="3000"/>
              <a:t> connect to </a:t>
            </a:r>
            <a:r>
              <a:rPr lang="en-US" sz="3000" err="1"/>
              <a:t>ClusterIP</a:t>
            </a:r>
            <a:r>
              <a:rPr lang="en-US" sz="3000"/>
              <a:t> Services directly from internet to test Headless Service Concept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will deploy a </a:t>
            </a:r>
            <a:r>
              <a:rPr lang="en-US" sz="3000">
                <a:solidFill>
                  <a:srgbClr val="FFFF00"/>
                </a:solidFill>
              </a:rPr>
              <a:t>curl pod </a:t>
            </a:r>
            <a:r>
              <a:rPr lang="en-US" sz="3000"/>
              <a:t>in GKE Cluster so we can </a:t>
            </a:r>
            <a:r>
              <a:rPr lang="en-US" sz="3000">
                <a:solidFill>
                  <a:srgbClr val="FFFF00"/>
                </a:solidFill>
              </a:rPr>
              <a:t>connect</a:t>
            </a:r>
            <a:r>
              <a:rPr lang="en-US" sz="3000"/>
              <a:t> to curl pod in GKE Cluster and </a:t>
            </a:r>
            <a:r>
              <a:rPr lang="en-US" sz="3000">
                <a:solidFill>
                  <a:srgbClr val="FFFF00"/>
                </a:solidFill>
              </a:rPr>
              <a:t>test the Headless Service Concept</a:t>
            </a:r>
          </a:p>
        </p:txBody>
      </p:sp>
    </p:spTree>
    <p:extLst>
      <p:ext uri="{BB962C8B-B14F-4D97-AF65-F5344CB8AC3E}">
        <p14:creationId xmlns:p14="http://schemas.microsoft.com/office/powerpoint/2010/main" val="22328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10476" y="226429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25740" y="226429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Deployment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310476" y="31529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025740" y="31529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Service</a:t>
            </a:r>
            <a:r>
              <a:rPr lang="en-US" dirty="0"/>
              <a:t> of type </a:t>
            </a:r>
            <a:r>
              <a:rPr lang="en-US" dirty="0" err="1">
                <a:solidFill>
                  <a:srgbClr val="FFFF00"/>
                </a:solidFill>
              </a:rPr>
              <a:t>ClusterIP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58676" y="940208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830804" y="751706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Demo-19: Kubernetes Headless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F6922-37AC-7788-902B-58B3EE6D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7" y="2394935"/>
            <a:ext cx="5450577" cy="305830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93154C8-8A54-3E0A-CF5E-E29BEA1FA7BC}"/>
              </a:ext>
            </a:extLst>
          </p:cNvPr>
          <p:cNvSpPr/>
          <p:nvPr/>
        </p:nvSpPr>
        <p:spPr>
          <a:xfrm>
            <a:off x="6374524" y="404152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01-03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53F41A-0DD2-E667-0F1B-9530B69A735B}"/>
              </a:ext>
            </a:extLst>
          </p:cNvPr>
          <p:cNvSpPr/>
          <p:nvPr/>
        </p:nvSpPr>
        <p:spPr>
          <a:xfrm>
            <a:off x="8089788" y="404152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Service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with </a:t>
            </a:r>
            <a:r>
              <a:rPr lang="en-US" dirty="0" err="1">
                <a:solidFill>
                  <a:srgbClr val="FFFF00"/>
                </a:solidFill>
              </a:rPr>
              <a:t>ClusterIP</a:t>
            </a:r>
            <a:r>
              <a:rPr lang="en-US" dirty="0">
                <a:solidFill>
                  <a:srgbClr val="FFFF00"/>
                </a:solidFill>
              </a:rPr>
              <a:t>: None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92DAA8-C3A9-FB93-D971-9D504B27890E}"/>
              </a:ext>
            </a:extLst>
          </p:cNvPr>
          <p:cNvSpPr/>
          <p:nvPr/>
        </p:nvSpPr>
        <p:spPr>
          <a:xfrm>
            <a:off x="6427284" y="49581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02-01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289395-EE91-10A0-3552-683564EE7903}"/>
              </a:ext>
            </a:extLst>
          </p:cNvPr>
          <p:cNvSpPr/>
          <p:nvPr/>
        </p:nvSpPr>
        <p:spPr>
          <a:xfrm>
            <a:off x="8142548" y="49581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Pod </a:t>
            </a:r>
            <a:r>
              <a:rPr lang="en-US"/>
              <a:t>with </a:t>
            </a:r>
            <a:r>
              <a:rPr lang="en-US">
                <a:solidFill>
                  <a:srgbClr val="FFFF00"/>
                </a:solidFill>
              </a:rPr>
              <a:t>Curl Docker Image </a:t>
            </a:r>
            <a:r>
              <a:rPr lang="en-US"/>
              <a:t>to Test </a:t>
            </a:r>
            <a:r>
              <a:rPr lang="en-US">
                <a:solidFill>
                  <a:srgbClr val="FFFF00"/>
                </a:solidFill>
              </a:rPr>
              <a:t>Headless Service</a:t>
            </a:r>
          </a:p>
        </p:txBody>
      </p:sp>
    </p:spTree>
    <p:extLst>
      <p:ext uri="{BB962C8B-B14F-4D97-AF65-F5344CB8AC3E}">
        <p14:creationId xmlns:p14="http://schemas.microsoft.com/office/powerpoint/2010/main" val="40054924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Private Cluster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138CC4"/>
                </a:solidFill>
              </a:rPr>
              <a:t>(Type: Standard)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43054" y="2457570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65991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718446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CCD2BD-18B8-4A5C-EB00-A5B4506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33" y="73403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6A319E8-3D2E-5873-417B-7915CD5B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70373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0F4D5EC6-CE55-EE1D-9336-A313954C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68" y="8474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D00361A2-25CD-5540-BC33-C4C1CC472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968" y="9119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D03EF74-7383-DBC3-67A7-EF1ABA27AC36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Demo-20</a:t>
            </a:r>
          </a:p>
        </p:txBody>
      </p:sp>
    </p:spTree>
    <p:extLst>
      <p:ext uri="{BB962C8B-B14F-4D97-AF65-F5344CB8AC3E}">
        <p14:creationId xmlns:p14="http://schemas.microsoft.com/office/powerpoint/2010/main" val="13816492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FE125A-DBC5-1829-3CBE-CEB06BD7F2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3CC5A5-7FE3-D153-70A7-0D8CF6F4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Private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AF85E-C22E-9A97-DCBD-F78BAB2A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04" y="1079862"/>
            <a:ext cx="10675570" cy="6434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A4DC2D-9992-846A-9548-46CE47321782}"/>
              </a:ext>
            </a:extLst>
          </p:cNvPr>
          <p:cNvSpPr txBox="1"/>
          <p:nvPr/>
        </p:nvSpPr>
        <p:spPr>
          <a:xfrm>
            <a:off x="8458902" y="7514451"/>
            <a:ext cx="6171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138CC4"/>
                </a:solidFill>
              </a:rPr>
              <a:t>Reference: https://</a:t>
            </a:r>
            <a:r>
              <a:rPr lang="en-US" sz="1200" err="1">
                <a:solidFill>
                  <a:srgbClr val="138CC4"/>
                </a:solidFill>
              </a:rPr>
              <a:t>cloud.google.com</a:t>
            </a:r>
            <a:r>
              <a:rPr lang="en-US" sz="1200">
                <a:solidFill>
                  <a:srgbClr val="138CC4"/>
                </a:solidFill>
              </a:rPr>
              <a:t>/</a:t>
            </a:r>
            <a:r>
              <a:rPr lang="en-US" sz="1200" err="1">
                <a:solidFill>
                  <a:srgbClr val="138CC4"/>
                </a:solidFill>
              </a:rPr>
              <a:t>kubernetes</a:t>
            </a:r>
            <a:r>
              <a:rPr lang="en-US" sz="1200">
                <a:solidFill>
                  <a:srgbClr val="138CC4"/>
                </a:solidFill>
              </a:rPr>
              <a:t>-engine/docs/concepts/private-cluster-concept</a:t>
            </a:r>
          </a:p>
        </p:txBody>
      </p:sp>
    </p:spTree>
    <p:extLst>
      <p:ext uri="{BB962C8B-B14F-4D97-AF65-F5344CB8AC3E}">
        <p14:creationId xmlns:p14="http://schemas.microsoft.com/office/powerpoint/2010/main" val="39053273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300501"/>
            <a:ext cx="5315613" cy="16814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66982" y="6303211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C16C07-1F0A-2755-698C-40A286C5F68A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F4845E-BB8A-E1B3-4545-9E44D81D3109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69535B-ACBC-FDF5-F6C7-810CF17DF0E4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9337" y="2851860"/>
            <a:ext cx="2159584" cy="88241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7893" y="3944952"/>
            <a:ext cx="2211910" cy="88241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75C1966-1908-5C2D-A5BC-3CD446DD4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3997" y="5071519"/>
            <a:ext cx="2234152" cy="910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31268A-0770-7D35-EB94-8A47B450C4F5}"/>
              </a:ext>
            </a:extLst>
          </p:cNvPr>
          <p:cNvSpPr txBox="1"/>
          <p:nvPr/>
        </p:nvSpPr>
        <p:spPr>
          <a:xfrm>
            <a:off x="3016144" y="4311624"/>
            <a:ext cx="20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Namespaces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88893C7E-93E3-5A0E-D767-540F219F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35" y="4620244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014763E-5DF6-5C33-6017-6661CFEE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54" y="4631450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AA4204D-8037-A92E-E6DD-0A6DAFCF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22" y="4626825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E485F95-96A9-EF85-F0D7-C9E87B1B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41" y="4638031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5C37AA0-80BD-D647-BB74-3E33DA5FA3AB}"/>
              </a:ext>
            </a:extLst>
          </p:cNvPr>
          <p:cNvSpPr txBox="1"/>
          <p:nvPr/>
        </p:nvSpPr>
        <p:spPr>
          <a:xfrm>
            <a:off x="1513445" y="5623456"/>
            <a:ext cx="1104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-system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F2FEE-D70A-9EE9-76EE-7751391B69DF}"/>
              </a:ext>
            </a:extLst>
          </p:cNvPr>
          <p:cNvSpPr txBox="1"/>
          <p:nvPr/>
        </p:nvSpPr>
        <p:spPr>
          <a:xfrm>
            <a:off x="2828976" y="5632665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-public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4C8F16-2C82-8BD7-C16A-4E43225DD8D6}"/>
              </a:ext>
            </a:extLst>
          </p:cNvPr>
          <p:cNvSpPr txBox="1"/>
          <p:nvPr/>
        </p:nvSpPr>
        <p:spPr>
          <a:xfrm>
            <a:off x="3816684" y="5640137"/>
            <a:ext cx="1403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-node-lease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B3F6AC-880C-9210-3873-CE2B67FA9956}"/>
              </a:ext>
            </a:extLst>
          </p:cNvPr>
          <p:cNvSpPr txBox="1"/>
          <p:nvPr/>
        </p:nvSpPr>
        <p:spPr>
          <a:xfrm>
            <a:off x="5362208" y="5667925"/>
            <a:ext cx="70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default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0940" y="6141714"/>
            <a:ext cx="1145912" cy="613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0232" y="6100760"/>
            <a:ext cx="1145912" cy="6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6" grpId="0" animBg="1"/>
      <p:bldP spid="18" grpId="0"/>
      <p:bldP spid="19" grpId="0" animBg="1"/>
      <p:bldP spid="20" grpId="0"/>
      <p:bldP spid="24" grpId="0" animBg="1"/>
      <p:bldP spid="26" grpId="0" animBg="1"/>
      <p:bldP spid="27" grpId="0"/>
      <p:bldP spid="28" grpId="0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46" grpId="0" animBg="1"/>
      <p:bldP spid="47" grpId="0" animBg="1"/>
      <p:bldP spid="51" grpId="0"/>
      <p:bldP spid="52" grpId="0"/>
      <p:bldP spid="56" grpId="0" animBg="1"/>
      <p:bldP spid="39" grpId="0" animBg="1"/>
      <p:bldP spid="58" grpId="0"/>
      <p:bldP spid="60" grpId="0"/>
      <p:bldP spid="64" grpId="0" animBg="1"/>
      <p:bldP spid="66" grpId="0"/>
      <p:bldP spid="4" grpId="0"/>
      <p:bldP spid="32" grpId="0"/>
      <p:bldP spid="37" grpId="0"/>
      <p:bldP spid="38" grpId="0"/>
      <p:bldP spid="40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ClusterIP</a:t>
            </a:r>
            <a:r>
              <a:rPr lang="en-US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LoadBalancer</a:t>
            </a:r>
            <a:r>
              <a:rPr lang="en-US" sz="180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Namespace</a:t>
            </a:r>
            <a:r>
              <a:rPr lang="en-US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ClusterIP</a:t>
            </a:r>
            <a:r>
              <a:rPr lang="en-US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LoadBalancer</a:t>
            </a:r>
            <a:r>
              <a:rPr lang="en-US" sz="180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Namespace</a:t>
            </a:r>
            <a:r>
              <a:rPr lang="en-US"/>
              <a:t>: </a:t>
            </a:r>
            <a:r>
              <a:rPr lang="en-US" err="1"/>
              <a:t>qa</a:t>
            </a:r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ClusterIP</a:t>
            </a:r>
            <a:r>
              <a:rPr lang="en-US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LoadBalancer</a:t>
            </a:r>
            <a:r>
              <a:rPr lang="en-US" sz="180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Namespace</a:t>
            </a:r>
            <a:r>
              <a:rPr lang="en-US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/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Namespace Manifest - Imperative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133130-15AB-AA03-7A4D-FAA967136F5E}"/>
              </a:ext>
            </a:extLst>
          </p:cNvPr>
          <p:cNvCxnSpPr>
            <a:cxnSpLocks/>
          </p:cNvCxnSpPr>
          <p:nvPr/>
        </p:nvCxnSpPr>
        <p:spPr>
          <a:xfrm>
            <a:off x="3830320" y="1036320"/>
            <a:ext cx="0" cy="649271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DB6BBA-E2C8-B2C3-0F20-C6B21A4AB092}"/>
              </a:ext>
            </a:extLst>
          </p:cNvPr>
          <p:cNvCxnSpPr>
            <a:cxnSpLocks/>
          </p:cNvCxnSpPr>
          <p:nvPr/>
        </p:nvCxnSpPr>
        <p:spPr>
          <a:xfrm>
            <a:off x="7194005" y="1036320"/>
            <a:ext cx="0" cy="649271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63006-5901-CA5C-2BFC-77964C167F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459849-EE1E-AC81-3F6D-7227A3D5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Namespaces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3D932-E76A-5B5E-2136-EF075F097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8" y="1660273"/>
            <a:ext cx="13709655" cy="27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8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6671733" y="2543385"/>
            <a:ext cx="632889" cy="279505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915524" y="161306"/>
            <a:ext cx="10934566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GKE Private Cluster - Pull Docker Image from Docker Hub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11191" y="3617105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C16C07-1F0A-2755-698C-40A286C5F68A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F4845E-BB8A-E1B3-4545-9E44D81D3109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69535B-ACBC-FDF5-F6C7-810CF17DF0E4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39337" y="2851860"/>
            <a:ext cx="2159584" cy="88241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37893" y="3944952"/>
            <a:ext cx="2211910" cy="88241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75C1966-1908-5C2D-A5BC-3CD446DD42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3997" y="5071519"/>
            <a:ext cx="2234152" cy="91021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F159CD1-9800-A581-915A-0D8CD37D33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62230" y="5807378"/>
            <a:ext cx="1199044" cy="34870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D576A58-6FCA-A822-868E-C5199C0B3403}"/>
              </a:ext>
            </a:extLst>
          </p:cNvPr>
          <p:cNvSpPr txBox="1"/>
          <p:nvPr/>
        </p:nvSpPr>
        <p:spPr>
          <a:xfrm>
            <a:off x="13383544" y="6254149"/>
            <a:ext cx="103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Docker Hub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B97B0E0-285A-BFDF-92A5-0BE2F18CEA6B}"/>
              </a:ext>
            </a:extLst>
          </p:cNvPr>
          <p:cNvCxnSpPr>
            <a:cxnSpLocks/>
            <a:stCxn id="39" idx="3"/>
            <a:endCxn id="81" idx="2"/>
          </p:cNvCxnSpPr>
          <p:nvPr/>
        </p:nvCxnSpPr>
        <p:spPr>
          <a:xfrm>
            <a:off x="7466450" y="2212863"/>
            <a:ext cx="6395302" cy="3943217"/>
          </a:xfrm>
          <a:prstGeom prst="bentConnector4">
            <a:avLst>
              <a:gd name="adj1" fmla="val 15128"/>
              <a:gd name="adj2" fmla="val 137861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4792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A6AB43-C2B0-DB6A-E2EE-F00D01FB7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114255-AB5C-2371-9E03-9011C652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Workloads running in </a:t>
            </a:r>
            <a:r>
              <a:rPr lang="en-US" err="1"/>
              <a:t>kube</a:t>
            </a:r>
            <a:r>
              <a:rPr lang="en-US"/>
              <a:t>-system Namespace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7BA2D-E421-2116-6F2E-8DD347D1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7" y="1069761"/>
            <a:ext cx="13797845" cy="45632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17C4C6-F92A-B328-AADE-858024FE9F2B}"/>
              </a:ext>
            </a:extLst>
          </p:cNvPr>
          <p:cNvSpPr/>
          <p:nvPr/>
        </p:nvSpPr>
        <p:spPr>
          <a:xfrm>
            <a:off x="416277" y="5791199"/>
            <a:ext cx="13749867" cy="1817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We need to understand that either it is a </a:t>
            </a:r>
            <a:r>
              <a:rPr lang="en-US" sz="2600">
                <a:solidFill>
                  <a:srgbClr val="FFFF00"/>
                </a:solidFill>
              </a:rPr>
              <a:t>Auto-Pilot </a:t>
            </a:r>
            <a:r>
              <a:rPr lang="en-US" sz="2600">
                <a:solidFill>
                  <a:schemeClr val="bg1"/>
                </a:solidFill>
              </a:rPr>
              <a:t>or</a:t>
            </a:r>
            <a:r>
              <a:rPr lang="en-US" sz="2600">
                <a:solidFill>
                  <a:srgbClr val="FFFF00"/>
                </a:solidFill>
              </a:rPr>
              <a:t> Standard GKE Cluster</a:t>
            </a:r>
            <a:r>
              <a:rPr lang="en-US" sz="2600"/>
              <a:t>, there will be few </a:t>
            </a:r>
            <a:r>
              <a:rPr lang="en-US" sz="2600">
                <a:solidFill>
                  <a:srgbClr val="FFFF00"/>
                </a:solidFill>
              </a:rPr>
              <a:t>system related Kubernetes Workloads </a:t>
            </a:r>
            <a:r>
              <a:rPr lang="en-US" sz="2600"/>
              <a:t>that need to run for GKE Cluster to be operational which will be visible to us in </a:t>
            </a:r>
            <a:r>
              <a:rPr lang="en-US" sz="2600" err="1">
                <a:solidFill>
                  <a:srgbClr val="FFFF00"/>
                </a:solidFill>
              </a:rPr>
              <a:t>kube</a:t>
            </a:r>
            <a:r>
              <a:rPr lang="en-US" sz="2600">
                <a:solidFill>
                  <a:srgbClr val="FFFF00"/>
                </a:solidFill>
              </a:rPr>
              <a:t>-system namespace</a:t>
            </a:r>
            <a:r>
              <a:rPr lang="en-US" sz="2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7113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6671733" y="2543385"/>
            <a:ext cx="632889" cy="279505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915524" y="161306"/>
            <a:ext cx="10934566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GKE Private Cluster - Pull Docker Image from Docker Hub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11191" y="3617105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C16C07-1F0A-2755-698C-40A286C5F68A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F4845E-BB8A-E1B3-4545-9E44D81D3109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69535B-ACBC-FDF5-F6C7-810CF17DF0E4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39337" y="2851860"/>
            <a:ext cx="2159584" cy="88241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37893" y="3944952"/>
            <a:ext cx="2211910" cy="88241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75C1966-1908-5C2D-A5BC-3CD446DD42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3997" y="5071519"/>
            <a:ext cx="2234152" cy="91021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F159CD1-9800-A581-915A-0D8CD37D33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62230" y="5807378"/>
            <a:ext cx="1199044" cy="34870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D576A58-6FCA-A822-868E-C5199C0B3403}"/>
              </a:ext>
            </a:extLst>
          </p:cNvPr>
          <p:cNvSpPr txBox="1"/>
          <p:nvPr/>
        </p:nvSpPr>
        <p:spPr>
          <a:xfrm>
            <a:off x="13383544" y="6254149"/>
            <a:ext cx="103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Docker Hub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B97B0E0-285A-BFDF-92A5-0BE2F18CEA6B}"/>
              </a:ext>
            </a:extLst>
          </p:cNvPr>
          <p:cNvCxnSpPr>
            <a:cxnSpLocks/>
            <a:stCxn id="39" idx="3"/>
            <a:endCxn id="81" idx="2"/>
          </p:cNvCxnSpPr>
          <p:nvPr/>
        </p:nvCxnSpPr>
        <p:spPr>
          <a:xfrm>
            <a:off x="7466450" y="2212863"/>
            <a:ext cx="6395302" cy="3943217"/>
          </a:xfrm>
          <a:prstGeom prst="bentConnector4">
            <a:avLst>
              <a:gd name="adj1" fmla="val 15128"/>
              <a:gd name="adj2" fmla="val 137861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6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3" grpId="0" animBg="1"/>
      <p:bldP spid="56" grpId="0" animBg="1"/>
      <p:bldP spid="15" grpId="0"/>
      <p:bldP spid="36" grpId="0"/>
      <p:bldP spid="93" grpId="0" animBg="1"/>
      <p:bldP spid="94" grpId="0"/>
      <p:bldP spid="39" grpId="0" animBg="1"/>
      <p:bldP spid="83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F99125-BDF4-CCD1-3361-4D7BE9C3A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7DE165-E1A4-8FF2-2C23-FA130A65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Public vs Private Cluster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61DA269-C677-7F0D-8E0F-373AF955D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17083"/>
              </p:ext>
            </p:extLst>
          </p:nvPr>
        </p:nvGraphicFramePr>
        <p:xfrm>
          <a:off x="225778" y="1546013"/>
          <a:ext cx="14235288" cy="411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45096">
                  <a:extLst>
                    <a:ext uri="{9D8B030D-6E8A-4147-A177-3AD203B41FA5}">
                      <a16:colId xmlns:a16="http://schemas.microsoft.com/office/drawing/2014/main" val="1560575229"/>
                    </a:ext>
                  </a:extLst>
                </a:gridCol>
                <a:gridCol w="4745096">
                  <a:extLst>
                    <a:ext uri="{9D8B030D-6E8A-4147-A177-3AD203B41FA5}">
                      <a16:colId xmlns:a16="http://schemas.microsoft.com/office/drawing/2014/main" val="70734032"/>
                    </a:ext>
                  </a:extLst>
                </a:gridCol>
                <a:gridCol w="4745096">
                  <a:extLst>
                    <a:ext uri="{9D8B030D-6E8A-4147-A177-3AD203B41FA5}">
                      <a16:colId xmlns:a16="http://schemas.microsoft.com/office/drawing/2014/main" val="6647741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GKE Public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GKE Private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6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/>
                        <a:t>GKE API Endpoint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1. Public Access</a:t>
                      </a:r>
                    </a:p>
                    <a:p>
                      <a:r>
                        <a:rPr lang="en-US" sz="3000"/>
                        <a:t>2. Authorized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AutoNum type="arabicPeriod"/>
                      </a:pPr>
                      <a:r>
                        <a:rPr lang="en-US" sz="3000"/>
                        <a:t>Private Access (Bastion Host required)</a:t>
                      </a:r>
                    </a:p>
                    <a:p>
                      <a:pPr marL="514350" indent="-514350">
                        <a:buAutoNum type="arabicPeriod"/>
                      </a:pPr>
                      <a:r>
                        <a:rPr lang="en-US" sz="3000">
                          <a:solidFill>
                            <a:srgbClr val="138CC4"/>
                          </a:solidFill>
                        </a:rPr>
                        <a:t>Public Access</a:t>
                      </a:r>
                    </a:p>
                    <a:p>
                      <a:pPr marL="514350" indent="-514350">
                        <a:buAutoNum type="arabicPeriod"/>
                      </a:pPr>
                      <a:r>
                        <a:rPr lang="en-US" sz="3000">
                          <a:solidFill>
                            <a:srgbClr val="138CC4"/>
                          </a:solidFill>
                        </a:rPr>
                        <a:t>Authorized Networks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89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/>
                        <a:t>GKE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Public IP &amp; Private IP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Private IP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238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3000"/>
                        <a:t>Outbound Communication to Internet (Egress to Internet)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Open by 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Requires </a:t>
                      </a:r>
                      <a:r>
                        <a:rPr lang="en-US" sz="3000">
                          <a:solidFill>
                            <a:srgbClr val="138CC4"/>
                          </a:solidFill>
                        </a:rPr>
                        <a:t>Cloud NAT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2946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3000" b="1"/>
                        <a:t>Example: </a:t>
                      </a:r>
                      <a:r>
                        <a:rPr lang="en-US" sz="3000"/>
                        <a:t>Pull Docker Image from Docker Hub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933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1238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434590" y="474588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2149854" y="47458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with Docker Image from Docker Hub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434590" y="563450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2149854" y="563450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2149854" y="3745660"/>
            <a:ext cx="6114424" cy="88279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Demo-20</a:t>
            </a:r>
            <a:r>
              <a:rPr lang="en-US"/>
              <a:t>: GKE Private Cluster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28FB5-AF9C-A876-5AFD-B5F6C289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5" y="1667889"/>
            <a:ext cx="55245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346F7-C9F8-500A-6064-588A45AE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87" y="1160579"/>
            <a:ext cx="5498961" cy="56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9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43054" y="2457570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65991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718446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738" y="5724597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5079" y="5731477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8302" y="5724597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491625" y="5622774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734834" y="6657748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CCD2BD-18B8-4A5C-EB00-A5B4506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6A319E8-3D2E-5873-417B-7915CD5B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0F4D5EC6-CE55-EE1D-9336-A313954C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D00361A2-25CD-5540-BC33-C4C1CC472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AA08525-5237-723C-3179-E9B2672F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FD765BA-8244-237F-3DC6-2E6DF1DF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351CBEB1-3807-54F4-8AB5-2C20A4225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01A8F54A-B796-9BE5-7410-F2002782A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1679D3A3-4685-590C-B7F9-AE0ED93F2379}"/>
              </a:ext>
            </a:extLst>
          </p:cNvPr>
          <p:cNvSpPr/>
          <p:nvPr/>
        </p:nvSpPr>
        <p:spPr>
          <a:xfrm>
            <a:off x="101602" y="6953569"/>
            <a:ext cx="3323598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Introduction</a:t>
            </a:r>
          </a:p>
        </p:txBody>
      </p:sp>
      <p:pic>
        <p:nvPicPr>
          <p:cNvPr id="28" name="Google Shape;413;p28">
            <a:extLst>
              <a:ext uri="{FF2B5EF4-FFF2-40B4-BE49-F238E27FC236}">
                <a16:creationId xmlns:a16="http://schemas.microsoft.com/office/drawing/2014/main" id="{A92910C5-B5D9-D6AF-6425-A98BFEA95BA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973828" y="577494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E58015-5847-6D0F-93C5-BEC39A736EFD}"/>
              </a:ext>
            </a:extLst>
          </p:cNvPr>
          <p:cNvSpPr txBox="1"/>
          <p:nvPr/>
        </p:nvSpPr>
        <p:spPr>
          <a:xfrm>
            <a:off x="3743988" y="671930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16065180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63C2A9-53E3-ED7B-13C1-A782E5C326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19095-5B6C-F602-0D3C-5B14E6B0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2529"/>
            <a:ext cx="12618720" cy="1188851"/>
          </a:xfrm>
        </p:spPr>
        <p:txBody>
          <a:bodyPr/>
          <a:lstStyle/>
          <a:p>
            <a:r>
              <a:rPr lang="en-US"/>
              <a:t>Kubernetes Persistent Volumes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845D8B-90E3-0F56-1D62-00F6F84316B4}"/>
              </a:ext>
            </a:extLst>
          </p:cNvPr>
          <p:cNvSpPr/>
          <p:nvPr/>
        </p:nvSpPr>
        <p:spPr>
          <a:xfrm>
            <a:off x="2573867" y="1048669"/>
            <a:ext cx="3770489" cy="3066132"/>
          </a:xfrm>
          <a:prstGeom prst="roundRect">
            <a:avLst>
              <a:gd name="adj" fmla="val 9182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057448-A029-83A2-D938-4899752DC171}"/>
              </a:ext>
            </a:extLst>
          </p:cNvPr>
          <p:cNvSpPr/>
          <p:nvPr/>
        </p:nvSpPr>
        <p:spPr>
          <a:xfrm>
            <a:off x="8794044" y="1048669"/>
            <a:ext cx="3770489" cy="3066132"/>
          </a:xfrm>
          <a:prstGeom prst="roundRect">
            <a:avLst>
              <a:gd name="adj" fmla="val 10679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B5618-5BD5-7624-D24C-10D18ECB868A}"/>
              </a:ext>
            </a:extLst>
          </p:cNvPr>
          <p:cNvSpPr txBox="1"/>
          <p:nvPr/>
        </p:nvSpPr>
        <p:spPr>
          <a:xfrm>
            <a:off x="3570445" y="10486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GKE Cluster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F695A-761B-6336-EF94-F9BC43C16E87}"/>
              </a:ext>
            </a:extLst>
          </p:cNvPr>
          <p:cNvSpPr txBox="1"/>
          <p:nvPr/>
        </p:nvSpPr>
        <p:spPr>
          <a:xfrm>
            <a:off x="9544756" y="1079345"/>
            <a:ext cx="2709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GCP Compute Engine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BAA44F-E4D8-31C8-C430-06654CE9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08" y="1493097"/>
            <a:ext cx="2190045" cy="21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140C80-537B-A76E-E465-D91AD9B0774D}"/>
              </a:ext>
            </a:extLst>
          </p:cNvPr>
          <p:cNvSpPr txBox="1"/>
          <p:nvPr/>
        </p:nvSpPr>
        <p:spPr>
          <a:xfrm>
            <a:off x="2788981" y="3565832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Kubernetes Persistent Volume</a:t>
            </a:r>
          </a:p>
        </p:txBody>
      </p:sp>
      <p:pic>
        <p:nvPicPr>
          <p:cNvPr id="11" name="Google Shape;413;p28">
            <a:extLst>
              <a:ext uri="{FF2B5EF4-FFF2-40B4-BE49-F238E27FC236}">
                <a16:creationId xmlns:a16="http://schemas.microsoft.com/office/drawing/2014/main" id="{30075B67-303E-5E9A-B8B3-74B6E51D25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8332" y="1493097"/>
            <a:ext cx="2337426" cy="212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2810F4-0416-F455-F23E-8ADC8D9B5914}"/>
              </a:ext>
            </a:extLst>
          </p:cNvPr>
          <p:cNvSpPr txBox="1"/>
          <p:nvPr/>
        </p:nvSpPr>
        <p:spPr>
          <a:xfrm>
            <a:off x="9879999" y="3565832"/>
            <a:ext cx="1853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Persistent Disk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37E1BA-CD4F-5538-6B6D-F2A715B4B6E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56" y="2581735"/>
            <a:ext cx="2449688" cy="0"/>
          </a:xfrm>
          <a:prstGeom prst="straightConnector1">
            <a:avLst/>
          </a:prstGeom>
          <a:ln w="2540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3FA259-05E9-E55E-304F-96A71C5B48F1}"/>
              </a:ext>
            </a:extLst>
          </p:cNvPr>
          <p:cNvSpPr/>
          <p:nvPr/>
        </p:nvSpPr>
        <p:spPr>
          <a:xfrm>
            <a:off x="281393" y="4265049"/>
            <a:ext cx="6615288" cy="7450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Volumes  are used to manage </a:t>
            </a:r>
            <a:r>
              <a:rPr lang="en-US">
                <a:solidFill>
                  <a:srgbClr val="FFFF00"/>
                </a:solidFill>
              </a:rPr>
              <a:t>durable storage </a:t>
            </a:r>
            <a:r>
              <a:rPr lang="en-US"/>
              <a:t>in a cluster.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EA8B2CA-1D58-8AF9-1757-0DC2FB3286E4}"/>
              </a:ext>
            </a:extLst>
          </p:cNvPr>
          <p:cNvSpPr/>
          <p:nvPr/>
        </p:nvSpPr>
        <p:spPr>
          <a:xfrm>
            <a:off x="7754639" y="4265049"/>
            <a:ext cx="6615288" cy="7450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GKE, a </a:t>
            </a:r>
            <a:r>
              <a:rPr lang="en-US">
                <a:solidFill>
                  <a:srgbClr val="FFFF00"/>
                </a:solidFill>
              </a:rPr>
              <a:t>PersistentVolume</a:t>
            </a:r>
            <a:r>
              <a:rPr lang="en-US"/>
              <a:t> is typically backed by a </a:t>
            </a:r>
            <a:r>
              <a:rPr lang="en-US">
                <a:solidFill>
                  <a:srgbClr val="FFFF00"/>
                </a:solidFill>
              </a:rPr>
              <a:t>Google persistent disk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73BBA72-E404-5FEA-F860-46609FB884EF}"/>
              </a:ext>
            </a:extLst>
          </p:cNvPr>
          <p:cNvSpPr/>
          <p:nvPr/>
        </p:nvSpPr>
        <p:spPr>
          <a:xfrm>
            <a:off x="262801" y="5065186"/>
            <a:ext cx="6615288" cy="7450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PersistentVolume </a:t>
            </a:r>
            <a:r>
              <a:rPr lang="en-US">
                <a:solidFill>
                  <a:srgbClr val="FFFF00"/>
                </a:solidFill>
              </a:rPr>
              <a:t>lifecycle</a:t>
            </a:r>
            <a:r>
              <a:rPr lang="en-US"/>
              <a:t> is managed by Kubernetes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A5D569-05FF-9EF8-086E-385B6698F34A}"/>
              </a:ext>
            </a:extLst>
          </p:cNvPr>
          <p:cNvSpPr/>
          <p:nvPr/>
        </p:nvSpPr>
        <p:spPr>
          <a:xfrm>
            <a:off x="7752311" y="5067089"/>
            <a:ext cx="6615288" cy="7450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 PersistentVolume can be </a:t>
            </a:r>
            <a:r>
              <a:rPr lang="en-US" sz="2000">
                <a:solidFill>
                  <a:srgbClr val="FFFF00"/>
                </a:solidFill>
              </a:rPr>
              <a:t>dynamically</a:t>
            </a:r>
            <a:r>
              <a:rPr lang="en-US" sz="2000"/>
              <a:t> provisioned; we do not have to </a:t>
            </a:r>
            <a:r>
              <a:rPr lang="en-US" sz="2000">
                <a:solidFill>
                  <a:srgbClr val="FFFF00"/>
                </a:solidFill>
              </a:rPr>
              <a:t>manually create and delete </a:t>
            </a:r>
            <a:r>
              <a:rPr lang="en-US" sz="2000"/>
              <a:t>the backing storage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6A3D69-D9D5-C12B-16B8-535F4D25D73D}"/>
              </a:ext>
            </a:extLst>
          </p:cNvPr>
          <p:cNvSpPr/>
          <p:nvPr/>
        </p:nvSpPr>
        <p:spPr>
          <a:xfrm>
            <a:off x="270933" y="5863235"/>
            <a:ext cx="14088533" cy="7450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PersistentVolume resources are cluster resources that exist </a:t>
            </a:r>
            <a:r>
              <a:rPr lang="en-US">
                <a:solidFill>
                  <a:srgbClr val="FFFF00"/>
                </a:solidFill>
              </a:rPr>
              <a:t>independently</a:t>
            </a:r>
            <a:r>
              <a:rPr lang="en-US"/>
              <a:t> of Pods. This means that the disk and data represented by a PersistentVolume continue to exist as the </a:t>
            </a:r>
            <a:r>
              <a:rPr lang="en-US">
                <a:solidFill>
                  <a:srgbClr val="FFFF00"/>
                </a:solidFill>
              </a:rPr>
              <a:t>cluster changes </a:t>
            </a:r>
            <a:r>
              <a:rPr lang="en-US"/>
              <a:t>and as </a:t>
            </a:r>
            <a:r>
              <a:rPr lang="en-US">
                <a:solidFill>
                  <a:srgbClr val="FFFF00"/>
                </a:solidFill>
              </a:rPr>
              <a:t>Pods are deleted and recreated</a:t>
            </a:r>
            <a:r>
              <a:rPr lang="en-US"/>
              <a:t>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E7CDAD0-B913-6517-0187-586D4CA49D01}"/>
              </a:ext>
            </a:extLst>
          </p:cNvPr>
          <p:cNvSpPr/>
          <p:nvPr/>
        </p:nvSpPr>
        <p:spPr>
          <a:xfrm>
            <a:off x="281393" y="6655947"/>
            <a:ext cx="6615288" cy="10130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/>
              <a:t>GKE provides a way for you to automatically deploy and manage the </a:t>
            </a:r>
            <a:r>
              <a:rPr lang="en-IN" sz="2000">
                <a:solidFill>
                  <a:srgbClr val="FFFF00"/>
                </a:solidFill>
              </a:rPr>
              <a:t>Compute Engine Persistent Disk CSI driver </a:t>
            </a:r>
            <a:r>
              <a:rPr lang="en-IN" sz="2000"/>
              <a:t>in your clusters.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948D1CC-7360-B802-65BA-F32C6EFD8CB3}"/>
              </a:ext>
            </a:extLst>
          </p:cNvPr>
          <p:cNvSpPr/>
          <p:nvPr/>
        </p:nvSpPr>
        <p:spPr>
          <a:xfrm>
            <a:off x="7752311" y="6674732"/>
            <a:ext cx="6615288" cy="10130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/>
              <a:t>Compute Engine Persistent Disk CSI driver is </a:t>
            </a:r>
            <a:r>
              <a:rPr lang="en-IN" sz="2000">
                <a:solidFill>
                  <a:srgbClr val="FFFF00"/>
                </a:solidFill>
              </a:rPr>
              <a:t>enabled by default </a:t>
            </a:r>
            <a:r>
              <a:rPr lang="en-IN" sz="2000"/>
              <a:t>in Autopilot clusters.</a:t>
            </a:r>
          </a:p>
        </p:txBody>
      </p:sp>
      <p:pic>
        <p:nvPicPr>
          <p:cNvPr id="15" name="Graphic 14" descr="Rating 3 Star with solid fill">
            <a:extLst>
              <a:ext uri="{FF2B5EF4-FFF2-40B4-BE49-F238E27FC236}">
                <a16:creationId xmlns:a16="http://schemas.microsoft.com/office/drawing/2014/main" id="{96E29068-1ACD-54F6-9753-AA136E7DA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164607" y="5883870"/>
            <a:ext cx="748157" cy="7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0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/>
      <p:bldP spid="12" grpId="0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08FCF7-3FC1-25BB-B91A-EE68D0E255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25F588-4046-54BD-9473-B6BE456D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Storage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64C14-193F-3CE2-4870-D2F5A0C9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9" y="1210786"/>
            <a:ext cx="1696191" cy="1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CF1726A-C134-FDD5-A79F-3DB49075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6" y="5355309"/>
            <a:ext cx="1696191" cy="1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23738FB-1843-ED5B-6C0D-AA77048C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9" y="3181646"/>
            <a:ext cx="1696191" cy="1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68FA0C-BA63-C9FD-C719-5A1E878462A4}"/>
              </a:ext>
            </a:extLst>
          </p:cNvPr>
          <p:cNvCxnSpPr/>
          <p:nvPr/>
        </p:nvCxnSpPr>
        <p:spPr>
          <a:xfrm flipV="1">
            <a:off x="605256" y="2978295"/>
            <a:ext cx="13941778" cy="101600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A1D9B8-7E43-3A48-B6C5-9CB2F96EB62F}"/>
              </a:ext>
            </a:extLst>
          </p:cNvPr>
          <p:cNvCxnSpPr/>
          <p:nvPr/>
        </p:nvCxnSpPr>
        <p:spPr>
          <a:xfrm flipV="1">
            <a:off x="605256" y="4985709"/>
            <a:ext cx="13941778" cy="101600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579EEB9-B77A-B89D-ED25-571E2864D18D}"/>
              </a:ext>
            </a:extLst>
          </p:cNvPr>
          <p:cNvSpPr/>
          <p:nvPr/>
        </p:nvSpPr>
        <p:spPr>
          <a:xfrm>
            <a:off x="2731910" y="1210786"/>
            <a:ext cx="11706578" cy="8032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implementations such as </a:t>
            </a:r>
            <a:r>
              <a:rPr lang="en-US">
                <a:solidFill>
                  <a:srgbClr val="FFFF00"/>
                </a:solidFill>
              </a:rPr>
              <a:t>Compute Engine persistent disk Container Storage Interface (CSI) </a:t>
            </a:r>
            <a:r>
              <a:rPr lang="en-US"/>
              <a:t>Driver are configured through </a:t>
            </a:r>
            <a:r>
              <a:rPr lang="en-US" err="1">
                <a:solidFill>
                  <a:srgbClr val="FFFF00"/>
                </a:solidFill>
              </a:rPr>
              <a:t>StorageClass</a:t>
            </a:r>
            <a:r>
              <a:rPr lang="en-US"/>
              <a:t> resources.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460EC7-5A1E-0999-772C-2BACF210CCC7}"/>
              </a:ext>
            </a:extLst>
          </p:cNvPr>
          <p:cNvSpPr/>
          <p:nvPr/>
        </p:nvSpPr>
        <p:spPr>
          <a:xfrm>
            <a:off x="2731910" y="3522517"/>
            <a:ext cx="9706008" cy="104034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PersistentVolume</a:t>
            </a:r>
            <a:r>
              <a:rPr lang="en-US"/>
              <a:t> resources are used to manage </a:t>
            </a:r>
            <a:r>
              <a:rPr lang="en-US">
                <a:solidFill>
                  <a:srgbClr val="FFFF00"/>
                </a:solidFill>
              </a:rPr>
              <a:t>durable storage in a cluster</a:t>
            </a:r>
            <a:r>
              <a:rPr lang="en-US"/>
              <a:t>. In GKE, a PersistentVolume is typically backed by a </a:t>
            </a:r>
            <a:r>
              <a:rPr lang="en-US">
                <a:solidFill>
                  <a:srgbClr val="FFFF00"/>
                </a:solidFill>
              </a:rPr>
              <a:t>persistent disk</a:t>
            </a:r>
            <a:r>
              <a:rPr lang="en-US"/>
              <a:t>. 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E94004-D555-38C0-1191-12BF7E19AA76}"/>
              </a:ext>
            </a:extLst>
          </p:cNvPr>
          <p:cNvSpPr/>
          <p:nvPr/>
        </p:nvSpPr>
        <p:spPr>
          <a:xfrm>
            <a:off x="2731910" y="5207221"/>
            <a:ext cx="11706578" cy="7962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PersistentVolumeClaim</a:t>
            </a:r>
            <a:r>
              <a:rPr lang="en-US"/>
              <a:t> objects request a </a:t>
            </a:r>
            <a:r>
              <a:rPr lang="en-US">
                <a:solidFill>
                  <a:srgbClr val="FFFF00"/>
                </a:solidFill>
              </a:rPr>
              <a:t>specific size, access mode, and </a:t>
            </a:r>
            <a:r>
              <a:rPr lang="en-US" err="1">
                <a:solidFill>
                  <a:srgbClr val="FFFF00"/>
                </a:solidFill>
              </a:rPr>
              <a:t>StorageClass</a:t>
            </a:r>
            <a:r>
              <a:rPr lang="en-US">
                <a:solidFill>
                  <a:srgbClr val="FFFF00"/>
                </a:solidFill>
              </a:rPr>
              <a:t> </a:t>
            </a:r>
            <a:r>
              <a:rPr lang="en-US"/>
              <a:t>for the PersistentVolume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B8C37BE-C905-8059-5E65-F14D64D3CFC9}"/>
              </a:ext>
            </a:extLst>
          </p:cNvPr>
          <p:cNvSpPr/>
          <p:nvPr/>
        </p:nvSpPr>
        <p:spPr>
          <a:xfrm>
            <a:off x="2731910" y="2072755"/>
            <a:ext cx="11706578" cy="8032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GKE we have </a:t>
            </a:r>
            <a:r>
              <a:rPr lang="en-US">
                <a:solidFill>
                  <a:srgbClr val="FFFF00"/>
                </a:solidFill>
              </a:rPr>
              <a:t>Compute Engine PD CSI (</a:t>
            </a:r>
            <a:r>
              <a:rPr lang="en-US" err="1">
                <a:solidFill>
                  <a:srgbClr val="FFFF00"/>
                </a:solidFill>
              </a:rPr>
              <a:t>ReadWriteOnce</a:t>
            </a:r>
            <a:r>
              <a:rPr lang="en-US">
                <a:solidFill>
                  <a:srgbClr val="FFFF00"/>
                </a:solidFill>
              </a:rPr>
              <a:t>)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Kubernetes File Store CSI (</a:t>
            </a:r>
            <a:r>
              <a:rPr lang="en-US" err="1">
                <a:solidFill>
                  <a:srgbClr val="FFFF00"/>
                </a:solidFill>
              </a:rPr>
              <a:t>ReadWriteMany</a:t>
            </a:r>
            <a:r>
              <a:rPr lang="en-US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4514E2-8792-8896-2CFE-816054484FCB}"/>
              </a:ext>
            </a:extLst>
          </p:cNvPr>
          <p:cNvSpPr/>
          <p:nvPr/>
        </p:nvSpPr>
        <p:spPr>
          <a:xfrm>
            <a:off x="2731910" y="6069779"/>
            <a:ext cx="11706578" cy="7962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If a </a:t>
            </a:r>
            <a:r>
              <a:rPr lang="en-IN" err="1"/>
              <a:t>PersistentVolume</a:t>
            </a:r>
            <a:r>
              <a:rPr lang="en-IN"/>
              <a:t> </a:t>
            </a:r>
            <a:r>
              <a:rPr lang="en-IN">
                <a:solidFill>
                  <a:srgbClr val="FFFF00"/>
                </a:solidFill>
              </a:rPr>
              <a:t>that satisfies the request exists </a:t>
            </a:r>
            <a:r>
              <a:rPr lang="en-IN"/>
              <a:t>or </a:t>
            </a:r>
            <a:r>
              <a:rPr lang="en-IN">
                <a:solidFill>
                  <a:srgbClr val="FFFF00"/>
                </a:solidFill>
              </a:rPr>
              <a:t>can be provisioned</a:t>
            </a:r>
            <a:r>
              <a:rPr lang="en-IN"/>
              <a:t>, the </a:t>
            </a:r>
            <a:r>
              <a:rPr lang="en-IN" err="1"/>
              <a:t>PersistentVolumeClaim</a:t>
            </a:r>
            <a:r>
              <a:rPr lang="en-IN"/>
              <a:t> is </a:t>
            </a:r>
            <a:r>
              <a:rPr lang="en-IN">
                <a:solidFill>
                  <a:srgbClr val="FFFF00"/>
                </a:solidFill>
              </a:rPr>
              <a:t>bound</a:t>
            </a:r>
            <a:r>
              <a:rPr lang="en-IN"/>
              <a:t> to that </a:t>
            </a:r>
            <a:r>
              <a:rPr lang="en-IN" err="1"/>
              <a:t>PersistentVolume</a:t>
            </a:r>
            <a:r>
              <a:rPr lang="en-IN"/>
              <a:t>.</a:t>
            </a:r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34AB01E-A15E-FECF-0AE6-7AB0109C39D6}"/>
              </a:ext>
            </a:extLst>
          </p:cNvPr>
          <p:cNvSpPr/>
          <p:nvPr/>
        </p:nvSpPr>
        <p:spPr>
          <a:xfrm>
            <a:off x="2731910" y="6935905"/>
            <a:ext cx="11706578" cy="7962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FF00"/>
                </a:solidFill>
              </a:rPr>
              <a:t>Portability</a:t>
            </a:r>
            <a:r>
              <a:rPr lang="en-US" sz="2000"/>
              <a:t> is another advantage of using </a:t>
            </a:r>
            <a:r>
              <a:rPr lang="en-US" sz="2000" err="1"/>
              <a:t>PersistentVolumes</a:t>
            </a:r>
            <a:r>
              <a:rPr lang="en-US" sz="2000"/>
              <a:t> and </a:t>
            </a:r>
            <a:r>
              <a:rPr lang="en-US" sz="2000" err="1"/>
              <a:t>PersistentVolumeClaims</a:t>
            </a:r>
            <a:r>
              <a:rPr lang="en-US" sz="2000"/>
              <a:t>. You can easily use the </a:t>
            </a:r>
            <a:r>
              <a:rPr lang="en-US" sz="2000">
                <a:solidFill>
                  <a:srgbClr val="FFFF00"/>
                </a:solidFill>
              </a:rPr>
              <a:t>same Pod specification across different clusters and environments </a:t>
            </a:r>
            <a:r>
              <a:rPr lang="en-US" sz="2000"/>
              <a:t>because PersistentVolume is an </a:t>
            </a:r>
            <a:r>
              <a:rPr lang="en-US" sz="2000">
                <a:solidFill>
                  <a:srgbClr val="FFFF00"/>
                </a:solidFill>
              </a:rPr>
              <a:t>interface</a:t>
            </a:r>
            <a:r>
              <a:rPr lang="en-US" sz="2000"/>
              <a:t> to the actual backing storage.</a:t>
            </a:r>
          </a:p>
        </p:txBody>
      </p:sp>
      <p:pic>
        <p:nvPicPr>
          <p:cNvPr id="3" name="Graphic 2" descr="Rating 3 Star with solid fill">
            <a:extLst>
              <a:ext uri="{FF2B5EF4-FFF2-40B4-BE49-F238E27FC236}">
                <a16:creationId xmlns:a16="http://schemas.microsoft.com/office/drawing/2014/main" id="{77477643-51EC-6D49-9C99-99CA31B50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05840" y="6817369"/>
            <a:ext cx="748157" cy="748157"/>
          </a:xfrm>
          <a:prstGeom prst="rect">
            <a:avLst/>
          </a:prstGeom>
        </p:spPr>
      </p:pic>
      <p:pic>
        <p:nvPicPr>
          <p:cNvPr id="8" name="Google Shape;413;p28">
            <a:extLst>
              <a:ext uri="{FF2B5EF4-FFF2-40B4-BE49-F238E27FC236}">
                <a16:creationId xmlns:a16="http://schemas.microsoft.com/office/drawing/2014/main" id="{B189A855-F0EB-0005-044C-F4CEB4301B6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59822" y="3181646"/>
            <a:ext cx="1329476" cy="12312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3E2DE3-370B-9380-38C6-2129FFE51F10}"/>
              </a:ext>
            </a:extLst>
          </p:cNvPr>
          <p:cNvSpPr txBox="1"/>
          <p:nvPr/>
        </p:nvSpPr>
        <p:spPr>
          <a:xfrm>
            <a:off x="12693642" y="4414127"/>
            <a:ext cx="1853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294292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1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888983-FD4F-9444-AF88-906B6F1FA4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9431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User Management </a:t>
            </a:r>
          </a:p>
          <a:p>
            <a:pPr algn="ctr"/>
            <a:r>
              <a:rPr lang="en-US" sz="180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schema: </a:t>
            </a:r>
            <a:r>
              <a:rPr lang="en-US" err="1"/>
              <a:t>webappdb</a:t>
            </a: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734245" y="114414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087151" y="4508647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4641"/>
            <a:ext cx="3064355" cy="1547030"/>
          </a:xfrm>
        </p:spPr>
        <p:txBody>
          <a:bodyPr>
            <a:noAutofit/>
          </a:bodyPr>
          <a:lstStyle/>
          <a:p>
            <a:r>
              <a:rPr lang="en-US" sz="3800" b="1"/>
              <a:t>GKE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70C0"/>
                </a:solidFill>
              </a:rPr>
              <a:t>GCE PD CSI Driver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20353E-AFEF-8942-A3E2-A5A2D3F5368F}"/>
              </a:ext>
            </a:extLst>
          </p:cNvPr>
          <p:cNvSpPr/>
          <p:nvPr/>
        </p:nvSpPr>
        <p:spPr>
          <a:xfrm>
            <a:off x="11520220" y="4058460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-2142" y="-91741"/>
            <a:ext cx="134721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B4ADF-CEAD-971D-AB5D-7D45B5E1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3356144" y="1144149"/>
            <a:ext cx="708657" cy="736148"/>
          </a:xfrm>
          <a:prstGeom prst="rect">
            <a:avLst/>
          </a:prstGeom>
        </p:spPr>
      </p:pic>
      <p:pic>
        <p:nvPicPr>
          <p:cNvPr id="8" name="Google Shape;413;p28">
            <a:extLst>
              <a:ext uri="{FF2B5EF4-FFF2-40B4-BE49-F238E27FC236}">
                <a16:creationId xmlns:a16="http://schemas.microsoft.com/office/drawing/2014/main" id="{C2F99CD4-4DC7-4111-C7EF-92771279FB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153" y="3480732"/>
            <a:ext cx="988659" cy="963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3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520220" y="4104866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59062" y="246762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 - GCP LB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2EE4E8-C4F6-F04F-ADDE-B031B700A3A6}"/>
              </a:ext>
            </a:extLst>
          </p:cNvPr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546931D8-D5D1-CD49-AFFA-D226BD9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B8551C-4E3A-4E05-DDB0-F1311B25C26F}"/>
              </a:ext>
            </a:extLst>
          </p:cNvPr>
          <p:cNvSpPr txBox="1">
            <a:spLocks/>
          </p:cNvSpPr>
          <p:nvPr/>
        </p:nvSpPr>
        <p:spPr>
          <a:xfrm>
            <a:off x="-101324" y="4508494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GCE PD CSI Driver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994F7-4983-487A-1623-E2B298B4E5A8}"/>
              </a:ext>
            </a:extLst>
          </p:cNvPr>
          <p:cNvSpPr txBox="1"/>
          <p:nvPr/>
        </p:nvSpPr>
        <p:spPr>
          <a:xfrm>
            <a:off x="4153498" y="4597258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</a:p>
        </p:txBody>
      </p:sp>
      <p:pic>
        <p:nvPicPr>
          <p:cNvPr id="39" name="Google Shape;413;p28">
            <a:extLst>
              <a:ext uri="{FF2B5EF4-FFF2-40B4-BE49-F238E27FC236}">
                <a16:creationId xmlns:a16="http://schemas.microsoft.com/office/drawing/2014/main" id="{9D4745BF-77DA-D3D7-41F8-144BB48E85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00" y="3569343"/>
            <a:ext cx="988659" cy="9635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C5A7D73-020F-632C-3697-184AE51EF476}"/>
              </a:ext>
            </a:extLst>
          </p:cNvPr>
          <p:cNvSpPr txBox="1"/>
          <p:nvPr/>
        </p:nvSpPr>
        <p:spPr>
          <a:xfrm>
            <a:off x="11781779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BBC3C56-3FD6-3584-715B-2D69AF90D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3403678" y="846729"/>
            <a:ext cx="708657" cy="73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50" grpId="0" animBg="1"/>
      <p:bldP spid="51" grpId="0" animBg="1"/>
      <p:bldP spid="66" grpId="0" animBg="1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520220" y="4104866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59062" y="246762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 - GCP LB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2EE4E8-C4F6-F04F-ADDE-B031B700A3A6}"/>
              </a:ext>
            </a:extLst>
          </p:cNvPr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546931D8-D5D1-CD49-AFFA-D226BD9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B8551C-4E3A-4E05-DDB0-F1311B25C26F}"/>
              </a:ext>
            </a:extLst>
          </p:cNvPr>
          <p:cNvSpPr txBox="1">
            <a:spLocks/>
          </p:cNvSpPr>
          <p:nvPr/>
        </p:nvSpPr>
        <p:spPr>
          <a:xfrm>
            <a:off x="-101324" y="4508494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GCE PD CSI Driver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994F7-4983-487A-1623-E2B298B4E5A8}"/>
              </a:ext>
            </a:extLst>
          </p:cNvPr>
          <p:cNvSpPr txBox="1"/>
          <p:nvPr/>
        </p:nvSpPr>
        <p:spPr>
          <a:xfrm>
            <a:off x="4153498" y="4597258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</a:p>
        </p:txBody>
      </p:sp>
      <p:pic>
        <p:nvPicPr>
          <p:cNvPr id="39" name="Google Shape;413;p28">
            <a:extLst>
              <a:ext uri="{FF2B5EF4-FFF2-40B4-BE49-F238E27FC236}">
                <a16:creationId xmlns:a16="http://schemas.microsoft.com/office/drawing/2014/main" id="{9D4745BF-77DA-D3D7-41F8-144BB48E85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00" y="3569343"/>
            <a:ext cx="988659" cy="9635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C5A7D73-020F-632C-3697-184AE51EF476}"/>
              </a:ext>
            </a:extLst>
          </p:cNvPr>
          <p:cNvSpPr txBox="1"/>
          <p:nvPr/>
        </p:nvSpPr>
        <p:spPr>
          <a:xfrm>
            <a:off x="11781779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BBC3C56-3FD6-3584-715B-2D69AF90D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3403678" y="846729"/>
            <a:ext cx="708657" cy="73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146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25514" y="5839618"/>
            <a:ext cx="45646" cy="8310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31437" y="5433695"/>
            <a:ext cx="1584747" cy="3231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9591" y="502777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261864" y="5812822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Note-1: </a:t>
            </a:r>
            <a:r>
              <a:rPr lang="en-IN" sz="1800"/>
              <a:t>PVC Claims must exist in the </a:t>
            </a:r>
            <a:r>
              <a:rPr lang="en-IN" sz="1800">
                <a:solidFill>
                  <a:srgbClr val="FFFF00"/>
                </a:solidFill>
              </a:rPr>
              <a:t>same namespace as the Pod </a:t>
            </a:r>
            <a:r>
              <a:rPr lang="en-IN" sz="1800"/>
              <a:t>using the claim. The cluster finds the claim in the Pod's namespace and uses it to get the </a:t>
            </a:r>
            <a:r>
              <a:rPr lang="en-IN" sz="1800" err="1">
                <a:solidFill>
                  <a:srgbClr val="FFFF00"/>
                </a:solidFill>
              </a:rPr>
              <a:t>PersistentVolume</a:t>
            </a:r>
            <a:r>
              <a:rPr lang="en-IN" sz="1800"/>
              <a:t> backing the claim</a:t>
            </a:r>
            <a:endParaRPr lang="en-US" sz="180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Note-2: </a:t>
            </a:r>
            <a:r>
              <a:rPr lang="en-IN" sz="1800"/>
              <a:t>A </a:t>
            </a:r>
            <a:r>
              <a:rPr lang="en-IN" sz="1800" err="1"/>
              <a:t>PersistentVolume</a:t>
            </a:r>
            <a:r>
              <a:rPr lang="en-IN" sz="1800"/>
              <a:t> (PV) is a piece of storage in the cluster that has been provisioned by an administrator or dynamically provisioned using Storage Classes. It is </a:t>
            </a:r>
            <a:r>
              <a:rPr lang="en-IN" sz="1800" b="1"/>
              <a:t>a </a:t>
            </a:r>
            <a:r>
              <a:rPr lang="en-IN" sz="1800" b="1">
                <a:solidFill>
                  <a:srgbClr val="FFFF00"/>
                </a:solidFill>
              </a:rPr>
              <a:t>resource in the cluster</a:t>
            </a:r>
            <a:r>
              <a:rPr lang="en-IN" sz="1800">
                <a:solidFill>
                  <a:srgbClr val="FFFF00"/>
                </a:solidFill>
              </a:rPr>
              <a:t> just like a node is a cluster resource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Note-3: PVC Status changes from </a:t>
            </a:r>
            <a:r>
              <a:rPr lang="en-US" sz="1800">
                <a:solidFill>
                  <a:srgbClr val="FFFF00"/>
                </a:solidFill>
              </a:rPr>
              <a:t>Pending to Bound</a:t>
            </a:r>
            <a:r>
              <a:rPr lang="en-US" sz="180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14449" y="5446141"/>
            <a:ext cx="940386" cy="1693990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102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2" grpId="0"/>
      <p:bldP spid="97" grpId="0" animBg="1"/>
      <p:bldP spid="98" grpId="0" animBg="1"/>
      <p:bldP spid="102" grpId="0" animBg="1"/>
      <p:bldP spid="3" grpId="0"/>
      <p:bldP spid="28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68EA5-702E-61F0-8D65-8546FC0880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EEBEB1-36C9-F98B-4536-592E8785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Persistent Storage Scenarios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6C30AC-EF51-6BE5-E3CF-733BC6364833}"/>
              </a:ext>
            </a:extLst>
          </p:cNvPr>
          <p:cNvSpPr/>
          <p:nvPr/>
        </p:nvSpPr>
        <p:spPr>
          <a:xfrm>
            <a:off x="191911" y="1817511"/>
            <a:ext cx="4255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</a:t>
            </a:r>
            <a:r>
              <a:rPr lang="en-US">
                <a:solidFill>
                  <a:srgbClr val="FFFF00"/>
                </a:solidFill>
              </a:rPr>
              <a:t>standard-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097BEC-0B7D-CE4D-C0E5-7CD3F5FE6E80}"/>
              </a:ext>
            </a:extLst>
          </p:cNvPr>
          <p:cNvSpPr/>
          <p:nvPr/>
        </p:nvSpPr>
        <p:spPr>
          <a:xfrm>
            <a:off x="191910" y="3389350"/>
            <a:ext cx="4255911" cy="99342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Use Custom</a:t>
            </a:r>
            <a:r>
              <a:rPr lang="en-US"/>
              <a:t> Kubernetes </a:t>
            </a:r>
            <a:r>
              <a:rPr lang="en-US">
                <a:solidFill>
                  <a:srgbClr val="FFFF00"/>
                </a:solidFill>
              </a:rPr>
              <a:t>Storage Class</a:t>
            </a:r>
            <a:r>
              <a:rPr lang="en-US"/>
              <a:t> with </a:t>
            </a:r>
            <a:r>
              <a:rPr lang="en-US">
                <a:solidFill>
                  <a:schemeClr val="bg1"/>
                </a:solidFill>
              </a:rPr>
              <a:t>Reclaim Policy </a:t>
            </a:r>
            <a:r>
              <a:rPr lang="en-US">
                <a:solidFill>
                  <a:srgbClr val="FFFF00"/>
                </a:solidFill>
              </a:rPr>
              <a:t>Retain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F6D90C-07A2-D242-8999-4E5EC38A3E72}"/>
              </a:ext>
            </a:extLst>
          </p:cNvPr>
          <p:cNvSpPr/>
          <p:nvPr/>
        </p:nvSpPr>
        <p:spPr>
          <a:xfrm>
            <a:off x="191910" y="4961189"/>
            <a:ext cx="4255911" cy="99342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use </a:t>
            </a:r>
            <a:r>
              <a:rPr lang="en-US">
                <a:solidFill>
                  <a:srgbClr val="FFFF00"/>
                </a:solidFill>
              </a:rPr>
              <a:t>Regional Persistent Disk</a:t>
            </a:r>
            <a:r>
              <a:rPr lang="en-US"/>
              <a:t> in GKE Cluster?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6E113-3D5F-7BFC-2F67-AB8D86B09AC8}"/>
              </a:ext>
            </a:extLst>
          </p:cNvPr>
          <p:cNvSpPr/>
          <p:nvPr/>
        </p:nvSpPr>
        <p:spPr>
          <a:xfrm>
            <a:off x="10278533" y="1817511"/>
            <a:ext cx="4255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</a:t>
            </a:r>
            <a:r>
              <a:rPr lang="en-US">
                <a:solidFill>
                  <a:srgbClr val="FFFF00"/>
                </a:solidFill>
              </a:rPr>
              <a:t>premium-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C5BB29-B30E-C66E-75F1-EE104B192EB0}"/>
              </a:ext>
            </a:extLst>
          </p:cNvPr>
          <p:cNvSpPr/>
          <p:nvPr/>
        </p:nvSpPr>
        <p:spPr>
          <a:xfrm>
            <a:off x="10278532" y="3389350"/>
            <a:ext cx="4255911" cy="99342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use </a:t>
            </a:r>
            <a:r>
              <a:rPr lang="en-US">
                <a:solidFill>
                  <a:srgbClr val="FFFF00"/>
                </a:solidFill>
              </a:rPr>
              <a:t>pre-existing GCE Persistent Disk </a:t>
            </a:r>
            <a:r>
              <a:rPr lang="en-US"/>
              <a:t>in GKE Cluster 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0D7EF5F-6C0E-9677-5BF5-1681C96F9646}"/>
              </a:ext>
            </a:extLst>
          </p:cNvPr>
          <p:cNvSpPr/>
          <p:nvPr/>
        </p:nvSpPr>
        <p:spPr>
          <a:xfrm>
            <a:off x="10278532" y="4961189"/>
            <a:ext cx="4255911" cy="99342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create </a:t>
            </a:r>
            <a:r>
              <a:rPr lang="en-US">
                <a:solidFill>
                  <a:srgbClr val="FFFF00"/>
                </a:solidFill>
              </a:rPr>
              <a:t>Volume Snapshots and Volume Restore </a:t>
            </a:r>
            <a:r>
              <a:rPr lang="en-US"/>
              <a:t>using Kubernetes Objects for GCE PD 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C94F65-3A64-10ED-6EFB-8D4436480AB0}"/>
              </a:ext>
            </a:extLst>
          </p:cNvPr>
          <p:cNvSpPr/>
          <p:nvPr/>
        </p:nvSpPr>
        <p:spPr>
          <a:xfrm>
            <a:off x="4605867" y="1817511"/>
            <a:ext cx="1128889" cy="993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A19542-FABB-DAE1-CDB1-A6A2E77EB4D2}"/>
              </a:ext>
            </a:extLst>
          </p:cNvPr>
          <p:cNvSpPr/>
          <p:nvPr/>
        </p:nvSpPr>
        <p:spPr>
          <a:xfrm>
            <a:off x="4605866" y="3389350"/>
            <a:ext cx="1128889" cy="993422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455599-E68E-179D-B73B-CBC75753FFA2}"/>
              </a:ext>
            </a:extLst>
          </p:cNvPr>
          <p:cNvSpPr/>
          <p:nvPr/>
        </p:nvSpPr>
        <p:spPr>
          <a:xfrm>
            <a:off x="4605867" y="4961189"/>
            <a:ext cx="1128889" cy="99342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A5889D-9B88-21EF-CCD9-DF84D5BF4F15}"/>
              </a:ext>
            </a:extLst>
          </p:cNvPr>
          <p:cNvSpPr/>
          <p:nvPr/>
        </p:nvSpPr>
        <p:spPr>
          <a:xfrm>
            <a:off x="8991598" y="1817511"/>
            <a:ext cx="1128889" cy="993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E21DAE-4F74-567E-323F-5EEE20B6CD0B}"/>
              </a:ext>
            </a:extLst>
          </p:cNvPr>
          <p:cNvSpPr/>
          <p:nvPr/>
        </p:nvSpPr>
        <p:spPr>
          <a:xfrm>
            <a:off x="8991597" y="3389350"/>
            <a:ext cx="1128889" cy="993422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2528DF-3972-05A3-4B28-67A6BBB582A7}"/>
              </a:ext>
            </a:extLst>
          </p:cNvPr>
          <p:cNvSpPr/>
          <p:nvPr/>
        </p:nvSpPr>
        <p:spPr>
          <a:xfrm>
            <a:off x="8991598" y="4961189"/>
            <a:ext cx="1128889" cy="99342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1936A8B-F28F-E874-7565-A5C72EF240C2}"/>
              </a:ext>
            </a:extLst>
          </p:cNvPr>
          <p:cNvSpPr/>
          <p:nvPr/>
        </p:nvSpPr>
        <p:spPr>
          <a:xfrm>
            <a:off x="5170310" y="6682745"/>
            <a:ext cx="4255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use </a:t>
            </a:r>
            <a:r>
              <a:rPr lang="en-US">
                <a:solidFill>
                  <a:srgbClr val="FFFF00"/>
                </a:solidFill>
              </a:rPr>
              <a:t>Cloned Volumes </a:t>
            </a:r>
            <a:r>
              <a:rPr lang="en-US"/>
              <a:t>in GKE Cluster 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C77602-AF29-BD6F-B4E3-171752ACB1BD}"/>
              </a:ext>
            </a:extLst>
          </p:cNvPr>
          <p:cNvSpPr/>
          <p:nvPr/>
        </p:nvSpPr>
        <p:spPr>
          <a:xfrm>
            <a:off x="6733820" y="5570789"/>
            <a:ext cx="1128889" cy="993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7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160785E-6260-0946-CFFA-2B9E9A1A687D}"/>
              </a:ext>
            </a:extLst>
          </p:cNvPr>
          <p:cNvSpPr/>
          <p:nvPr/>
        </p:nvSpPr>
        <p:spPr>
          <a:xfrm>
            <a:off x="5963354" y="3102964"/>
            <a:ext cx="2799644" cy="171591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GKE</a:t>
            </a:r>
          </a:p>
          <a:p>
            <a:pPr algn="ctr"/>
            <a:r>
              <a:rPr lang="en-US" sz="4000" b="1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21963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481845" y="6582887"/>
            <a:ext cx="6128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Default Kubernetes Storage Class</a:t>
            </a:r>
          </a:p>
          <a:p>
            <a:pPr algn="ctr"/>
            <a:r>
              <a:rPr lang="en-US" sz="3000" b="1">
                <a:solidFill>
                  <a:srgbClr val="7030A0"/>
                </a:solidFill>
              </a:rPr>
              <a:t>standard-</a:t>
            </a:r>
            <a:r>
              <a:rPr lang="en-US" sz="3000" b="1" err="1">
                <a:solidFill>
                  <a:srgbClr val="7030A0"/>
                </a:solidFill>
              </a:rPr>
              <a:t>rwo</a:t>
            </a:r>
            <a:endParaRPr lang="en-US" sz="300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499F4AC-2A37-3A7E-5EE3-A8120C60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F87D31E-E32A-2A2B-D8FF-8BB88718B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8919AD2-28B7-F70A-9E61-3149843A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39F29E27-0465-3F5A-2EB2-C74C0F6C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A1BE9E03-CCC6-A16B-FAC4-315028BD629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24964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980AF55-05F1-10DA-63CB-8076F31494B2}"/>
              </a:ext>
            </a:extLst>
          </p:cNvPr>
          <p:cNvSpPr txBox="1"/>
          <p:nvPr/>
        </p:nvSpPr>
        <p:spPr>
          <a:xfrm>
            <a:off x="4095124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23357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2A158E-3EEA-C50C-A4B8-4EC937CF1D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E96D4-AF86-E514-87F9-11DB18CA2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62" y="5402870"/>
            <a:ext cx="14266007" cy="20026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084788-D1C9-45C9-C6DD-3E931BC9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6199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Cluster - Default Kubernetes Storage Classes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451C1-ED8B-3AA8-ED4B-8E908B47D4D1}"/>
              </a:ext>
            </a:extLst>
          </p:cNvPr>
          <p:cNvSpPr/>
          <p:nvPr/>
        </p:nvSpPr>
        <p:spPr>
          <a:xfrm>
            <a:off x="272062" y="6663267"/>
            <a:ext cx="13782605" cy="23706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C96177-EF6C-8A31-4181-884F9A6C9D8C}"/>
              </a:ext>
            </a:extLst>
          </p:cNvPr>
          <p:cNvSpPr/>
          <p:nvPr/>
        </p:nvSpPr>
        <p:spPr>
          <a:xfrm>
            <a:off x="300283" y="5921021"/>
            <a:ext cx="13782605" cy="23706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674540-9875-C7E6-6D10-D453737F5CC4}"/>
              </a:ext>
            </a:extLst>
          </p:cNvPr>
          <p:cNvSpPr/>
          <p:nvPr/>
        </p:nvSpPr>
        <p:spPr>
          <a:xfrm>
            <a:off x="211990" y="2309259"/>
            <a:ext cx="4531361" cy="139982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kubernetes.io</a:t>
            </a:r>
            <a:r>
              <a:rPr lang="en-US"/>
              <a:t>/</a:t>
            </a:r>
            <a:r>
              <a:rPr lang="en-US" err="1"/>
              <a:t>gce</a:t>
            </a:r>
            <a:r>
              <a:rPr lang="en-US"/>
              <a:t>-pd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E93179-E116-D3E6-1899-27163D735874}"/>
              </a:ext>
            </a:extLst>
          </p:cNvPr>
          <p:cNvSpPr/>
          <p:nvPr/>
        </p:nvSpPr>
        <p:spPr>
          <a:xfrm>
            <a:off x="5179104" y="2237883"/>
            <a:ext cx="4531361" cy="13998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standard-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(Balanced Disk)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9158DD-77D3-2C86-3728-CE52155BE7F7}"/>
              </a:ext>
            </a:extLst>
          </p:cNvPr>
          <p:cNvSpPr/>
          <p:nvPr/>
        </p:nvSpPr>
        <p:spPr>
          <a:xfrm>
            <a:off x="9918415" y="2150100"/>
            <a:ext cx="4531361" cy="13998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premium-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(SSD Disk)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06F897-8E46-806B-C1DD-F1F551C96C37}"/>
              </a:ext>
            </a:extLst>
          </p:cNvPr>
          <p:cNvSpPr/>
          <p:nvPr/>
        </p:nvSpPr>
        <p:spPr>
          <a:xfrm>
            <a:off x="5049518" y="859359"/>
            <a:ext cx="4531361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Disks </a:t>
            </a:r>
          </a:p>
          <a:p>
            <a:pPr algn="ctr"/>
            <a:r>
              <a:rPr lang="en-US"/>
              <a:t>Default Storage Class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34CC50-7371-9CC3-887C-E12205A72794}"/>
              </a:ext>
            </a:extLst>
          </p:cNvPr>
          <p:cNvSpPr/>
          <p:nvPr/>
        </p:nvSpPr>
        <p:spPr>
          <a:xfrm>
            <a:off x="239084" y="3846423"/>
            <a:ext cx="4492978" cy="5181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Uses In-Tree Provisioner - </a:t>
            </a:r>
            <a:r>
              <a:rPr lang="en-US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17A4B6-E8A2-EB61-73BF-FAD3749F5267}"/>
              </a:ext>
            </a:extLst>
          </p:cNvPr>
          <p:cNvSpPr/>
          <p:nvPr/>
        </p:nvSpPr>
        <p:spPr>
          <a:xfrm>
            <a:off x="5167815" y="3829685"/>
            <a:ext cx="9281961" cy="5181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Uses </a:t>
            </a:r>
            <a:r>
              <a:rPr lang="en-US">
                <a:solidFill>
                  <a:srgbClr val="FFFF00"/>
                </a:solidFill>
              </a:rPr>
              <a:t>CSI Provisioner </a:t>
            </a:r>
            <a:r>
              <a:rPr lang="en-US"/>
              <a:t>(Container Storage Interface) – LATEST &amp; GREATEST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ED21A1-0B67-A764-1A79-749C6D38E200}"/>
              </a:ext>
            </a:extLst>
          </p:cNvPr>
          <p:cNvSpPr/>
          <p:nvPr/>
        </p:nvSpPr>
        <p:spPr>
          <a:xfrm>
            <a:off x="239084" y="4507467"/>
            <a:ext cx="4492978" cy="5181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NOT RECOMMENDED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1B36AB6-C292-522D-53D2-A18AF44CAB6F}"/>
              </a:ext>
            </a:extLst>
          </p:cNvPr>
          <p:cNvSpPr/>
          <p:nvPr/>
        </p:nvSpPr>
        <p:spPr>
          <a:xfrm>
            <a:off x="5167815" y="4490729"/>
            <a:ext cx="9281961" cy="5181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389954"/>
                </a:solidFill>
              </a:rPr>
              <a:t>RECOMMENDED TO USE</a:t>
            </a:r>
          </a:p>
        </p:txBody>
      </p:sp>
    </p:spTree>
    <p:extLst>
      <p:ext uri="{BB962C8B-B14F-4D97-AF65-F5344CB8AC3E}">
        <p14:creationId xmlns:p14="http://schemas.microsoft.com/office/powerpoint/2010/main" val="21121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9805D9-61B4-9931-8E22-25FA1E97F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830E19-E91F-276C-62A4-98D099BE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Default Storage Class TO Persistent Disk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9FC0A-538A-5B68-2F09-29A00BB6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9" y="1693334"/>
            <a:ext cx="13472050" cy="57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060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15F625-0BE5-B41B-BCC3-2B4C7FCFED5A}"/>
              </a:ext>
            </a:extLst>
          </p:cNvPr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97174" y="3627402"/>
            <a:ext cx="3834106" cy="29586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will use k8s Storage Class created by default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standard-</a:t>
            </a:r>
            <a:r>
              <a:rPr lang="en-US" sz="3000" err="1">
                <a:solidFill>
                  <a:srgbClr val="FFFF00"/>
                </a:solidFill>
              </a:rPr>
              <a:t>rwo</a:t>
            </a:r>
            <a:r>
              <a:rPr lang="en-US" sz="30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CED3C0-0833-C237-3C21-C541B29AE57F}"/>
              </a:ext>
            </a:extLst>
          </p:cNvPr>
          <p:cNvCxnSpPr>
            <a:stCxn id="20" idx="4"/>
            <a:endCxn id="15" idx="1"/>
          </p:cNvCxnSpPr>
          <p:nvPr/>
        </p:nvCxnSpPr>
        <p:spPr>
          <a:xfrm rot="16200000" flipH="1">
            <a:off x="2924490" y="5675837"/>
            <a:ext cx="582757" cy="2403282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2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421732" y="184393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36996" y="184393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standard-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421732" y="273254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36996" y="273254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87833" y="361014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203097" y="361014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87833" y="44987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203097" y="44987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87833" y="542042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203097" y="542042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87833" y="633107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203097" y="633107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F9B81-13A3-2D27-5665-C3D17F33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" y="1615299"/>
            <a:ext cx="6258161" cy="3183342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36996" y="843707"/>
            <a:ext cx="6114424" cy="88279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Demo-21</a:t>
            </a:r>
            <a:r>
              <a:rPr lang="en-US"/>
              <a:t>: 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with </a:t>
            </a:r>
            <a:r>
              <a:rPr lang="en-US">
                <a:solidFill>
                  <a:srgbClr val="FFFF00"/>
                </a:solidFill>
              </a:rPr>
              <a:t>standard-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742265-1D2E-0451-ECF0-03E6959D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" y="4884350"/>
            <a:ext cx="3580208" cy="28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481845" y="6582887"/>
            <a:ext cx="6128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Default Kubernetes Storage Class</a:t>
            </a:r>
          </a:p>
          <a:p>
            <a:pPr algn="ctr"/>
            <a:r>
              <a:rPr lang="en-US" sz="3000" b="1">
                <a:solidFill>
                  <a:srgbClr val="7030A0"/>
                </a:solidFill>
              </a:rPr>
              <a:t>premium-</a:t>
            </a:r>
            <a:r>
              <a:rPr lang="en-US" sz="3000" b="1" err="1">
                <a:solidFill>
                  <a:srgbClr val="7030A0"/>
                </a:solidFill>
              </a:rPr>
              <a:t>rwo</a:t>
            </a:r>
            <a:endParaRPr lang="en-US" sz="300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E669D-608F-FBF6-0EC7-6C5D53B0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6CF84527-022B-EF34-09E0-102C556E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1DFF8F4C-A968-3493-5C4A-106E358AE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4B15E644-335E-79B9-2E77-45D6AC50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7F5385FC-8BE9-813E-64BE-ADFC34E5A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868FB6CF-B553-21B0-0822-CFB505B4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BEF4EDE8-8550-E940-6E27-719BA3BCD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607809DB-E0A4-3479-900C-486BAF4C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9F405B14-8A23-6140-094A-5B527A004D4F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76247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E55C5C-3B97-E80A-8AB2-F46EEB99188D}"/>
              </a:ext>
            </a:extLst>
          </p:cNvPr>
          <p:cNvSpPr txBox="1"/>
          <p:nvPr/>
        </p:nvSpPr>
        <p:spPr>
          <a:xfrm>
            <a:off x="4046407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34682516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15F625-0BE5-B41B-BCC3-2B4C7FCFED5A}"/>
              </a:ext>
            </a:extLst>
          </p:cNvPr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97174" y="3627402"/>
            <a:ext cx="3834106" cy="29586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will use k8s Storage Class created by default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premium-</a:t>
            </a:r>
            <a:r>
              <a:rPr lang="en-US" sz="3000" err="1">
                <a:solidFill>
                  <a:srgbClr val="FFFF00"/>
                </a:solidFill>
              </a:rPr>
              <a:t>rwo</a:t>
            </a:r>
            <a:r>
              <a:rPr lang="en-US" sz="30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CED3C0-0833-C237-3C21-C541B29AE57F}"/>
              </a:ext>
            </a:extLst>
          </p:cNvPr>
          <p:cNvCxnSpPr>
            <a:stCxn id="20" idx="4"/>
            <a:endCxn id="15" idx="1"/>
          </p:cNvCxnSpPr>
          <p:nvPr/>
        </p:nvCxnSpPr>
        <p:spPr>
          <a:xfrm rot="16200000" flipH="1">
            <a:off x="2924490" y="5675837"/>
            <a:ext cx="582757" cy="2403282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6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421732" y="184393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36996" y="184393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premium-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421732" y="273254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36996" y="273254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87833" y="361014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203097" y="361014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87833" y="44987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203097" y="44987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87833" y="542042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203097" y="542042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87833" y="633107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203097" y="633107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36996" y="603957"/>
            <a:ext cx="6114424" cy="88279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</a:t>
            </a:r>
            <a:r>
              <a:rPr lang="en-US"/>
              <a:t>: 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</a:t>
            </a:r>
            <a:r>
              <a:rPr lang="en-US">
                <a:solidFill>
                  <a:srgbClr val="FFFF00"/>
                </a:solidFill>
              </a:rPr>
              <a:t>premium-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2D45C-6FE5-713C-B8CA-BADFBCC1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8" y="1540424"/>
            <a:ext cx="6259774" cy="3185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6359B-4B76-D707-121D-591D5D22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9" y="4787611"/>
            <a:ext cx="3516134" cy="293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0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25514" y="5839618"/>
            <a:ext cx="45646" cy="8310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31437" y="5433695"/>
            <a:ext cx="1584747" cy="3231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9591" y="502777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261864" y="5812822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Note-1: </a:t>
            </a:r>
            <a:r>
              <a:rPr lang="en-IN" sz="1800"/>
              <a:t>PVC Claims must exist in the </a:t>
            </a:r>
            <a:r>
              <a:rPr lang="en-IN" sz="1800">
                <a:solidFill>
                  <a:srgbClr val="FFFF00"/>
                </a:solidFill>
              </a:rPr>
              <a:t>same namespace as the Pod </a:t>
            </a:r>
            <a:r>
              <a:rPr lang="en-IN" sz="1800"/>
              <a:t>using the claim. The cluster finds the claim in the Pod's namespace and uses it to get the </a:t>
            </a:r>
            <a:r>
              <a:rPr lang="en-IN" sz="1800" err="1">
                <a:solidFill>
                  <a:srgbClr val="FFFF00"/>
                </a:solidFill>
              </a:rPr>
              <a:t>PersistentVolume</a:t>
            </a:r>
            <a:r>
              <a:rPr lang="en-IN" sz="1800"/>
              <a:t> backing the claim</a:t>
            </a:r>
            <a:endParaRPr lang="en-US" sz="180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Note-2: </a:t>
            </a:r>
            <a:r>
              <a:rPr lang="en-IN" sz="1800"/>
              <a:t>A </a:t>
            </a:r>
            <a:r>
              <a:rPr lang="en-IN" sz="1800" err="1"/>
              <a:t>PersistentVolume</a:t>
            </a:r>
            <a:r>
              <a:rPr lang="en-IN" sz="1800"/>
              <a:t> (PV) is a piece of storage in the cluster that has been provisioned by an administrator or dynamically provisioned using Storage Classes. It is </a:t>
            </a:r>
            <a:r>
              <a:rPr lang="en-IN" sz="1800" b="1"/>
              <a:t>a </a:t>
            </a:r>
            <a:r>
              <a:rPr lang="en-IN" sz="1800" b="1">
                <a:solidFill>
                  <a:srgbClr val="FFFF00"/>
                </a:solidFill>
              </a:rPr>
              <a:t>resource in the cluster</a:t>
            </a:r>
            <a:r>
              <a:rPr lang="en-IN" sz="1800">
                <a:solidFill>
                  <a:srgbClr val="FFFF00"/>
                </a:solidFill>
              </a:rPr>
              <a:t> just like a node is a cluster resource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Note-3: PVC Status changes from </a:t>
            </a:r>
            <a:r>
              <a:rPr lang="en-US" sz="1800">
                <a:solidFill>
                  <a:srgbClr val="FFFF00"/>
                </a:solidFill>
              </a:rPr>
              <a:t>Pending to Bound</a:t>
            </a:r>
            <a:r>
              <a:rPr lang="en-US" sz="180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14449" y="5446141"/>
            <a:ext cx="940386" cy="1693990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2613139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35257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420451" y="6582887"/>
            <a:ext cx="6251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Custom Kubernetes Storage Class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with Reclaim Policy Retain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6876C-9CCE-3C5E-3C20-ED811A492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E826228D-4169-E5CA-7C20-E546B0F8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B8470297-9E73-35E8-BCDE-3F0AFC74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D673D597-1C1C-9D6E-534D-9F73353D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D5889B4-CED5-9E6B-A807-887BFEDD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1F8E652C-EF33-7322-E70D-A3480D3D3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A3F741D-3079-E9CE-9D36-1DCAA8947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8DD32EF4-327F-8420-CCB0-2A5A619A5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EE4F2F38-EF42-8526-F73C-CCC3F8EBA582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24964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D4D11A5-3249-9263-2530-416AF81FA9E0}"/>
              </a:ext>
            </a:extLst>
          </p:cNvPr>
          <p:cNvSpPr txBox="1"/>
          <p:nvPr/>
        </p:nvSpPr>
        <p:spPr>
          <a:xfrm>
            <a:off x="4095124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37664944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Custom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15F625-0BE5-B41B-BCC3-2B4C7FCFED5A}"/>
              </a:ext>
            </a:extLst>
          </p:cNvPr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97174" y="3353492"/>
            <a:ext cx="3984670" cy="32326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are going to create a </a:t>
            </a:r>
            <a:r>
              <a:rPr lang="en-US" sz="3000">
                <a:solidFill>
                  <a:srgbClr val="FFFF00"/>
                </a:solidFill>
              </a:rPr>
              <a:t>Custom</a:t>
            </a:r>
            <a:r>
              <a:rPr lang="en-US" sz="3000"/>
              <a:t> k8s Storage Class</a:t>
            </a:r>
          </a:p>
          <a:p>
            <a:pPr algn="ctr"/>
            <a:r>
              <a:rPr lang="en-US" sz="3000" err="1">
                <a:solidFill>
                  <a:srgbClr val="FFFF00"/>
                </a:solidFill>
              </a:rPr>
              <a:t>gke</a:t>
            </a:r>
            <a:r>
              <a:rPr lang="en-US" sz="3000">
                <a:solidFill>
                  <a:srgbClr val="FFFF00"/>
                </a:solidFill>
              </a:rPr>
              <a:t>-pd-standard-</a:t>
            </a:r>
            <a:r>
              <a:rPr lang="en-US" sz="3000" err="1">
                <a:solidFill>
                  <a:srgbClr val="FFFF00"/>
                </a:solidFill>
              </a:rPr>
              <a:t>rwo</a:t>
            </a:r>
            <a:r>
              <a:rPr lang="en-US" sz="3000">
                <a:solidFill>
                  <a:srgbClr val="FFFF00"/>
                </a:solidFill>
              </a:rPr>
              <a:t>-</a:t>
            </a:r>
            <a:r>
              <a:rPr lang="en-US" sz="3000" err="1">
                <a:solidFill>
                  <a:srgbClr val="FFFF00"/>
                </a:solidFill>
              </a:rPr>
              <a:t>sc</a:t>
            </a:r>
            <a:r>
              <a:rPr lang="en-US" sz="30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CED3C0-0833-C237-3C21-C541B29AE57F}"/>
              </a:ext>
            </a:extLst>
          </p:cNvPr>
          <p:cNvCxnSpPr>
            <a:cxnSpLocks/>
            <a:stCxn id="20" idx="4"/>
            <a:endCxn id="15" idx="1"/>
          </p:cNvCxnSpPr>
          <p:nvPr/>
        </p:nvCxnSpPr>
        <p:spPr>
          <a:xfrm rot="16200000" flipH="1">
            <a:off x="2962131" y="5713478"/>
            <a:ext cx="582757" cy="2328000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6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DFBA33-B4F3-D8C1-DCD1-548FF6A285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2927CD-5037-A5DF-5F8E-739D9A0E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GKE Storage - Custom Kubernetes Storage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B8D90-FB44-519C-6E0F-95B298FD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6" y="1651326"/>
            <a:ext cx="7772400" cy="492694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92E853-9386-83F5-FF0C-757C9C9ACA9C}"/>
              </a:ext>
            </a:extLst>
          </p:cNvPr>
          <p:cNvSpPr/>
          <p:nvPr/>
        </p:nvSpPr>
        <p:spPr>
          <a:xfrm>
            <a:off x="762000" y="3083169"/>
            <a:ext cx="5638800" cy="4689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665CC-D640-753E-77EB-3E6DFF3FE279}"/>
              </a:ext>
            </a:extLst>
          </p:cNvPr>
          <p:cNvSpPr/>
          <p:nvPr/>
        </p:nvSpPr>
        <p:spPr>
          <a:xfrm>
            <a:off x="430793" y="4495637"/>
            <a:ext cx="5219730" cy="4689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B215DB-3216-E600-92CE-F7A487906EFF}"/>
              </a:ext>
            </a:extLst>
          </p:cNvPr>
          <p:cNvSpPr/>
          <p:nvPr/>
        </p:nvSpPr>
        <p:spPr>
          <a:xfrm>
            <a:off x="430793" y="5050448"/>
            <a:ext cx="5219730" cy="4689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0F8CB5-7E41-A777-6B44-0C6C9DFEA34B}"/>
              </a:ext>
            </a:extLst>
          </p:cNvPr>
          <p:cNvSpPr/>
          <p:nvPr/>
        </p:nvSpPr>
        <p:spPr>
          <a:xfrm>
            <a:off x="8628185" y="1611220"/>
            <a:ext cx="5671069" cy="14719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Feature-1: </a:t>
            </a:r>
            <a:r>
              <a:rPr lang="en-US" sz="3000"/>
              <a:t>Custom Storage Class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B5B344-D2C8-3697-407D-B9D851B86916}"/>
              </a:ext>
            </a:extLst>
          </p:cNvPr>
          <p:cNvSpPr/>
          <p:nvPr/>
        </p:nvSpPr>
        <p:spPr>
          <a:xfrm>
            <a:off x="8628185" y="3378825"/>
            <a:ext cx="5671069" cy="14719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Feature-2: </a:t>
            </a:r>
            <a:r>
              <a:rPr lang="en-US" sz="3000"/>
              <a:t>Allow Volume Expansion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358C56-32F4-40CE-0B94-3C841C8DD085}"/>
              </a:ext>
            </a:extLst>
          </p:cNvPr>
          <p:cNvSpPr/>
          <p:nvPr/>
        </p:nvSpPr>
        <p:spPr>
          <a:xfrm>
            <a:off x="8757139" y="5144438"/>
            <a:ext cx="5671069" cy="147194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Feature-3: </a:t>
            </a:r>
            <a:r>
              <a:rPr lang="en-US" sz="3000"/>
              <a:t>Reclaim Policy: Retain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CBC10466-1FD4-AB26-4957-FDCE90093BEB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6400801" y="2347194"/>
            <a:ext cx="2227385" cy="970435"/>
          </a:xfrm>
          <a:prstGeom prst="bentConnector3">
            <a:avLst>
              <a:gd name="adj1" fmla="val 1421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49953916-CECE-AFB4-7378-3CB8018975C5}"/>
              </a:ext>
            </a:extLst>
          </p:cNvPr>
          <p:cNvCxnSpPr>
            <a:stCxn id="9" idx="2"/>
            <a:endCxn id="6" idx="3"/>
          </p:cNvCxnSpPr>
          <p:nvPr/>
        </p:nvCxnSpPr>
        <p:spPr>
          <a:xfrm rot="10800000" flipV="1">
            <a:off x="5650523" y="4114799"/>
            <a:ext cx="2977662" cy="615299"/>
          </a:xfrm>
          <a:prstGeom prst="bentConnector3">
            <a:avLst>
              <a:gd name="adj1" fmla="val 1181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7B6B765-C9E8-F25F-E658-A55E38272C69}"/>
              </a:ext>
            </a:extLst>
          </p:cNvPr>
          <p:cNvCxnSpPr>
            <a:stCxn id="10" idx="2"/>
            <a:endCxn id="7" idx="3"/>
          </p:cNvCxnSpPr>
          <p:nvPr/>
        </p:nvCxnSpPr>
        <p:spPr>
          <a:xfrm rot="10800000">
            <a:off x="5650523" y="5284911"/>
            <a:ext cx="3106616" cy="595503"/>
          </a:xfrm>
          <a:prstGeom prst="bentConnector3">
            <a:avLst>
              <a:gd name="adj1" fmla="val 14528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6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76577" y="241966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91841" y="24196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76577" y="330828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91841" y="330828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42678" y="4185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57942" y="4185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42678" y="50744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57942" y="50744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42678" y="599615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57942" y="599615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42678" y="69068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57942" y="69068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19844" y="254419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</a:t>
            </a:r>
            <a:r>
              <a:rPr lang="en-US"/>
              <a:t>: Use </a:t>
            </a:r>
            <a:r>
              <a:rPr lang="en-US">
                <a:solidFill>
                  <a:srgbClr val="FFFF00"/>
                </a:solidFill>
              </a:rPr>
              <a:t>Custom</a:t>
            </a:r>
            <a:r>
              <a:rPr lang="en-US"/>
              <a:t> Kubernetes </a:t>
            </a:r>
            <a:r>
              <a:rPr lang="en-US">
                <a:solidFill>
                  <a:srgbClr val="FFFF00"/>
                </a:solidFill>
              </a:rPr>
              <a:t>Storage Class</a:t>
            </a:r>
            <a:r>
              <a:rPr lang="en-US"/>
              <a:t> with Reclaim Policy </a:t>
            </a:r>
            <a:r>
              <a:rPr lang="en-US">
                <a:solidFill>
                  <a:srgbClr val="FFFF00"/>
                </a:solidFill>
              </a:rPr>
              <a:t>Retain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381B72-6DDC-FB5C-0F10-328762330D92}"/>
              </a:ext>
            </a:extLst>
          </p:cNvPr>
          <p:cNvSpPr/>
          <p:nvPr/>
        </p:nvSpPr>
        <p:spPr>
          <a:xfrm>
            <a:off x="6376577" y="154207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E0C314-51D4-0470-7676-B2B7E3D3C295}"/>
              </a:ext>
            </a:extLst>
          </p:cNvPr>
          <p:cNvSpPr/>
          <p:nvPr/>
        </p:nvSpPr>
        <p:spPr>
          <a:xfrm>
            <a:off x="8091841" y="15420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Custom</a:t>
            </a:r>
            <a:r>
              <a:rPr lang="en-US"/>
              <a:t> Kubernetes </a:t>
            </a:r>
            <a:r>
              <a:rPr lang="en-US">
                <a:solidFill>
                  <a:srgbClr val="FFFF00"/>
                </a:solidFill>
              </a:rPr>
              <a:t>Storage Class</a:t>
            </a: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06E6B9-4817-E3F8-FC86-7CF631B4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9" y="1621328"/>
            <a:ext cx="5990167" cy="33739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3CF52F-77A6-F888-3089-7338C984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9" y="5074493"/>
            <a:ext cx="4249912" cy="26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682AB0-8FB6-60CC-111F-32FE63AAA1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5D2675-8764-3B06-967D-007C27F1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Persistent Volume Access Modes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5DC519-C74A-A859-FAC4-EEE4E52A6680}"/>
              </a:ext>
            </a:extLst>
          </p:cNvPr>
          <p:cNvSpPr/>
          <p:nvPr/>
        </p:nvSpPr>
        <p:spPr>
          <a:xfrm>
            <a:off x="260193" y="2551015"/>
            <a:ext cx="3992137" cy="10259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/>
              <a:t>ReadWriteOnce</a:t>
            </a:r>
            <a:endParaRPr lang="en-US" sz="26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0EB948-88B6-95BC-9288-0813B09C01E4}"/>
              </a:ext>
            </a:extLst>
          </p:cNvPr>
          <p:cNvSpPr/>
          <p:nvPr/>
        </p:nvSpPr>
        <p:spPr>
          <a:xfrm>
            <a:off x="5319130" y="2551015"/>
            <a:ext cx="3992137" cy="102591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/>
              <a:t>ReadOnlyMany</a:t>
            </a:r>
            <a:endParaRPr lang="en-US" sz="2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1F2A5D-97F2-AB9D-DF41-852061396B0F}"/>
              </a:ext>
            </a:extLst>
          </p:cNvPr>
          <p:cNvSpPr/>
          <p:nvPr/>
        </p:nvSpPr>
        <p:spPr>
          <a:xfrm>
            <a:off x="10221949" y="2551015"/>
            <a:ext cx="3992137" cy="10259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/>
              <a:t>ReadWriteMany</a:t>
            </a:r>
            <a:endParaRPr lang="en-US" sz="26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2AF7CF0-464A-C095-DC9E-705A58C0B102}"/>
              </a:ext>
            </a:extLst>
          </p:cNvPr>
          <p:cNvSpPr/>
          <p:nvPr/>
        </p:nvSpPr>
        <p:spPr>
          <a:xfrm>
            <a:off x="260193" y="4145640"/>
            <a:ext cx="3992137" cy="156117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Volume can be mounted as </a:t>
            </a:r>
            <a:r>
              <a:rPr lang="en-US" sz="2600">
                <a:solidFill>
                  <a:srgbClr val="FFFF00"/>
                </a:solidFill>
              </a:rPr>
              <a:t>read-write by a single node</a:t>
            </a:r>
            <a:r>
              <a:rPr lang="en-US" sz="260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1D1AC3-55AA-D67A-9067-D6A06B7325CC}"/>
              </a:ext>
            </a:extLst>
          </p:cNvPr>
          <p:cNvSpPr/>
          <p:nvPr/>
        </p:nvSpPr>
        <p:spPr>
          <a:xfrm>
            <a:off x="5319129" y="4145640"/>
            <a:ext cx="3992137" cy="15611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Volume can be mounted </a:t>
            </a:r>
            <a:r>
              <a:rPr lang="en-US" sz="2600">
                <a:solidFill>
                  <a:srgbClr val="FFFF00"/>
                </a:solidFill>
              </a:rPr>
              <a:t>read-only by many nodes</a:t>
            </a:r>
            <a:r>
              <a:rPr lang="en-US" sz="2600"/>
              <a:t>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351A0B-4244-B28F-87F6-3D27F7369614}"/>
              </a:ext>
            </a:extLst>
          </p:cNvPr>
          <p:cNvSpPr/>
          <p:nvPr/>
        </p:nvSpPr>
        <p:spPr>
          <a:xfrm>
            <a:off x="10221948" y="4053812"/>
            <a:ext cx="3992137" cy="156117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Volume can be mounted as </a:t>
            </a:r>
            <a:r>
              <a:rPr lang="en-US" sz="2600">
                <a:solidFill>
                  <a:srgbClr val="FFFF00"/>
                </a:solidFill>
              </a:rPr>
              <a:t>read-write by many nodes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E3C8F1-FD83-1B79-1C95-31F05005C25B}"/>
              </a:ext>
            </a:extLst>
          </p:cNvPr>
          <p:cNvSpPr/>
          <p:nvPr/>
        </p:nvSpPr>
        <p:spPr>
          <a:xfrm>
            <a:off x="353123" y="6091867"/>
            <a:ext cx="8958143" cy="158674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Supported by Compute Engine Persistent Disks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59177D-5205-5279-5774-57EC803084F3}"/>
              </a:ext>
            </a:extLst>
          </p:cNvPr>
          <p:cNvSpPr/>
          <p:nvPr/>
        </p:nvSpPr>
        <p:spPr>
          <a:xfrm>
            <a:off x="10314878" y="6000039"/>
            <a:ext cx="3992137" cy="16785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NOT SUPPORTED</a:t>
            </a:r>
          </a:p>
          <a:p>
            <a:pPr algn="ctr"/>
            <a:r>
              <a:rPr lang="en-US" sz="2600">
                <a:solidFill>
                  <a:schemeClr val="bg1"/>
                </a:solidFill>
              </a:rPr>
              <a:t>(We will use </a:t>
            </a:r>
            <a:r>
              <a:rPr lang="en-US" sz="2600" err="1">
                <a:solidFill>
                  <a:schemeClr val="bg1"/>
                </a:solidFill>
              </a:rPr>
              <a:t>FileStore</a:t>
            </a:r>
            <a:r>
              <a:rPr lang="en-US" sz="2600">
                <a:solidFill>
                  <a:schemeClr val="bg1"/>
                </a:solidFill>
              </a:rPr>
              <a:t> from Demo31, 32, 33)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1CE2CC-6B46-B149-31D6-1AE8E7E573E9}"/>
              </a:ext>
            </a:extLst>
          </p:cNvPr>
          <p:cNvSpPr/>
          <p:nvPr/>
        </p:nvSpPr>
        <p:spPr>
          <a:xfrm>
            <a:off x="5319130" y="1241650"/>
            <a:ext cx="3992137" cy="10259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Access Modes</a:t>
            </a:r>
          </a:p>
        </p:txBody>
      </p:sp>
    </p:spTree>
    <p:extLst>
      <p:ext uri="{BB962C8B-B14F-4D97-AF65-F5344CB8AC3E}">
        <p14:creationId xmlns:p14="http://schemas.microsoft.com/office/powerpoint/2010/main" val="5944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06674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3760206" y="6582887"/>
            <a:ext cx="7571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How to use pre-existing GCE Persistent Disk in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GKE Cluster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ED282-97C2-8344-AE1D-A94C76A0B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C10A50B2-ECA1-0602-17CD-9B32DDD0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27DD670A-21AC-0BFC-919B-6294C41F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6C718B19-7A36-5171-D435-EDA1A0CE5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D0B871F-9196-6043-B226-E05F99344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CD6F0868-D31D-4F55-3404-C04DD698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4335F666-36BF-230F-C58E-617C144F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63976BF9-5D33-60C6-B902-0E3881AB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74CC7EA8-DBDF-DB9A-82C4-09E9CB62352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57298" y="4932630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6A54AF-1D8C-AC3A-17FD-66D41AC4F018}"/>
              </a:ext>
            </a:extLst>
          </p:cNvPr>
          <p:cNvSpPr txBox="1"/>
          <p:nvPr/>
        </p:nvSpPr>
        <p:spPr>
          <a:xfrm>
            <a:off x="4127458" y="5876987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33101967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cxnSpLocks/>
            <a:stCxn id="24" idx="3"/>
            <a:endCxn id="22" idx="3"/>
          </p:cNvCxnSpPr>
          <p:nvPr/>
        </p:nvCxnSpPr>
        <p:spPr>
          <a:xfrm flipH="1">
            <a:off x="7077085" y="7054202"/>
            <a:ext cx="3845771" cy="22378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11010" y="6648279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Use pre-existing Persistent Disk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446421" y="738348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15F625-0BE5-B41B-BCC3-2B4C7FCFED5A}"/>
              </a:ext>
            </a:extLst>
          </p:cNvPr>
          <p:cNvSpPr/>
          <p:nvPr/>
        </p:nvSpPr>
        <p:spPr>
          <a:xfrm>
            <a:off x="6193688" y="6664847"/>
            <a:ext cx="2415915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179506" y="3159168"/>
            <a:ext cx="3984670" cy="291073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Map </a:t>
            </a:r>
            <a:r>
              <a:rPr lang="en-US" sz="3000">
                <a:solidFill>
                  <a:srgbClr val="FFFF00"/>
                </a:solidFill>
              </a:rPr>
              <a:t>Pre-existing Persistent Disk </a:t>
            </a:r>
            <a:r>
              <a:rPr lang="en-US" sz="3000"/>
              <a:t>to </a:t>
            </a:r>
            <a:r>
              <a:rPr lang="en-US" sz="3000">
                <a:solidFill>
                  <a:srgbClr val="FFFF00"/>
                </a:solidFill>
              </a:rPr>
              <a:t>k8s Persistent Volume </a:t>
            </a:r>
            <a:r>
              <a:rPr lang="en-US" sz="3000"/>
              <a:t>in GKE Cluster</a:t>
            </a:r>
            <a:endParaRPr lang="en-US" sz="3000">
              <a:solidFill>
                <a:srgbClr val="FFFF00"/>
              </a:solidFill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CED3C0-0833-C237-3C21-C541B29AE57F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164176" y="4614534"/>
            <a:ext cx="525344" cy="2439668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4C2256-DAE3-C618-BE88-FE9F36FD7FD3}"/>
              </a:ext>
            </a:extLst>
          </p:cNvPr>
          <p:cNvSpPr txBox="1"/>
          <p:nvPr/>
        </p:nvSpPr>
        <p:spPr>
          <a:xfrm>
            <a:off x="1960767" y="7533937"/>
            <a:ext cx="172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GCE Persistence Disk</a:t>
            </a:r>
          </a:p>
        </p:txBody>
      </p:sp>
      <p:pic>
        <p:nvPicPr>
          <p:cNvPr id="43" name="Google Shape;413;p28">
            <a:extLst>
              <a:ext uri="{FF2B5EF4-FFF2-40B4-BE49-F238E27FC236}">
                <a16:creationId xmlns:a16="http://schemas.microsoft.com/office/drawing/2014/main" id="{A46010EA-7288-FB5B-39D5-5592C3DBEEF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83066" y="6583617"/>
            <a:ext cx="988659" cy="963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360B579-55F4-8CDC-44C4-62F7AB92BCEC}"/>
              </a:ext>
            </a:extLst>
          </p:cNvPr>
          <p:cNvCxnSpPr>
            <a:stCxn id="43" idx="3"/>
            <a:endCxn id="22" idx="1"/>
          </p:cNvCxnSpPr>
          <p:nvPr/>
        </p:nvCxnSpPr>
        <p:spPr>
          <a:xfrm>
            <a:off x="3271725" y="7065391"/>
            <a:ext cx="2993510" cy="11189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34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42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A44ABF-6B24-332C-5EA0-42629D5E2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04C541-3F32-557B-78D0-7148A814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933" y="513088"/>
            <a:ext cx="6309360" cy="1188851"/>
          </a:xfrm>
        </p:spPr>
        <p:txBody>
          <a:bodyPr>
            <a:normAutofit fontScale="90000"/>
          </a:bodyPr>
          <a:lstStyle/>
          <a:p>
            <a:r>
              <a:rPr lang="en-US" sz="5400"/>
              <a:t>How to use pre-existing GCE Persistent Disk in </a:t>
            </a:r>
            <a:br>
              <a:rPr lang="en-US" sz="5400"/>
            </a:br>
            <a:r>
              <a:rPr lang="en-US" sz="5400"/>
              <a:t>GKE Cluster ?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FC956-A97E-4958-C41E-2EFCA5E7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7" y="50243"/>
            <a:ext cx="6330802" cy="762081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D5AE3B-F534-E866-3029-9F572A807662}"/>
              </a:ext>
            </a:extLst>
          </p:cNvPr>
          <p:cNvSpPr/>
          <p:nvPr/>
        </p:nvSpPr>
        <p:spPr>
          <a:xfrm>
            <a:off x="225778" y="513088"/>
            <a:ext cx="4413955" cy="45775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E68CB7-09E6-5F78-6D43-617916B65AAB}"/>
              </a:ext>
            </a:extLst>
          </p:cNvPr>
          <p:cNvSpPr/>
          <p:nvPr/>
        </p:nvSpPr>
        <p:spPr>
          <a:xfrm>
            <a:off x="603956" y="2392688"/>
            <a:ext cx="5706533" cy="45775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BEECB3-0F58-F0EF-0F62-C8DDA9D44729}"/>
              </a:ext>
            </a:extLst>
          </p:cNvPr>
          <p:cNvSpPr/>
          <p:nvPr/>
        </p:nvSpPr>
        <p:spPr>
          <a:xfrm>
            <a:off x="603955" y="6225265"/>
            <a:ext cx="4758267" cy="12818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C87210-247D-6155-E890-F61CFBA72D8D}"/>
              </a:ext>
            </a:extLst>
          </p:cNvPr>
          <p:cNvSpPr/>
          <p:nvPr/>
        </p:nvSpPr>
        <p:spPr>
          <a:xfrm>
            <a:off x="603954" y="4779475"/>
            <a:ext cx="4758267" cy="12818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4A66622-4F6C-54F2-3899-170BEA4D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937" y="2392688"/>
            <a:ext cx="2405912" cy="23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90D2B32-0DAC-9595-04A3-0767C1DA2395}"/>
              </a:ext>
            </a:extLst>
          </p:cNvPr>
          <p:cNvSpPr/>
          <p:nvPr/>
        </p:nvSpPr>
        <p:spPr>
          <a:xfrm>
            <a:off x="6922338" y="4989689"/>
            <a:ext cx="6999111" cy="251742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are going to use the </a:t>
            </a:r>
            <a:r>
              <a:rPr lang="en-US" sz="3000">
                <a:solidFill>
                  <a:srgbClr val="FFFF00"/>
                </a:solidFill>
              </a:rPr>
              <a:t>Kubernetes Persistent Volume </a:t>
            </a:r>
            <a:r>
              <a:rPr lang="en-US" sz="3000"/>
              <a:t>concept to use a pre-existing </a:t>
            </a:r>
            <a:r>
              <a:rPr lang="en-US" sz="3000">
                <a:solidFill>
                  <a:srgbClr val="FFFF00"/>
                </a:solidFill>
              </a:rPr>
              <a:t>GCE Persistent Disk </a:t>
            </a:r>
            <a:r>
              <a:rPr lang="en-US" sz="3000"/>
              <a:t>in GKE Cluster. </a:t>
            </a:r>
          </a:p>
        </p:txBody>
      </p:sp>
    </p:spTree>
    <p:extLst>
      <p:ext uri="{BB962C8B-B14F-4D97-AF65-F5344CB8AC3E}">
        <p14:creationId xmlns:p14="http://schemas.microsoft.com/office/powerpoint/2010/main" val="302745928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76577" y="241966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91841" y="24196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76577" y="330828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91841" y="330828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42678" y="4185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57942" y="4185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42678" y="50744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57942" y="50744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42678" y="599615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57942" y="599615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42678" y="69068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57942" y="69068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19844" y="254419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Demo-4</a:t>
            </a:r>
            <a:r>
              <a:rPr lang="en-US"/>
              <a:t>: How to use </a:t>
            </a:r>
            <a:r>
              <a:rPr lang="en-US">
                <a:solidFill>
                  <a:srgbClr val="FFFF00"/>
                </a:solidFill>
              </a:rPr>
              <a:t>pre-existing GCE Persistent Disk</a:t>
            </a:r>
            <a:r>
              <a:rPr lang="en-US"/>
              <a:t> in </a:t>
            </a:r>
          </a:p>
          <a:p>
            <a:pPr algn="ctr"/>
            <a:r>
              <a:rPr lang="en-US"/>
              <a:t>GKE Cluster 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381B72-6DDC-FB5C-0F10-328762330D92}"/>
              </a:ext>
            </a:extLst>
          </p:cNvPr>
          <p:cNvSpPr/>
          <p:nvPr/>
        </p:nvSpPr>
        <p:spPr>
          <a:xfrm>
            <a:off x="6376577" y="154207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E0C314-51D4-0470-7676-B2B7E3D3C295}"/>
              </a:ext>
            </a:extLst>
          </p:cNvPr>
          <p:cNvSpPr/>
          <p:nvPr/>
        </p:nvSpPr>
        <p:spPr>
          <a:xfrm>
            <a:off x="8091841" y="15420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Persistent Volume  </a:t>
            </a:r>
            <a:r>
              <a:rPr lang="en-US">
                <a:solidFill>
                  <a:schemeClr val="bg1"/>
                </a:solidFill>
              </a:rPr>
              <a:t>to map </a:t>
            </a:r>
            <a:r>
              <a:rPr lang="en-US">
                <a:solidFill>
                  <a:srgbClr val="FFFF00"/>
                </a:solidFill>
              </a:rPr>
              <a:t>Pre-existing Persistent Disk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ED0A7-D2F2-1097-0D76-8D08BBC4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1" y="1626132"/>
            <a:ext cx="5981840" cy="333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369668" y="6582887"/>
            <a:ext cx="6353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How to use Regional Persistent Disk in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GKE Cluster?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91F88-AC51-474A-13BA-249D08A74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A0DC9E5-2B39-D3F9-10F6-93543D8DA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81530B10-5A38-6F3C-A63C-1A9D9B451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73A674A8-7561-9762-F444-A3B32C86A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AAF03B7F-1E6A-AA47-B664-4F3B38D0B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5C4F2B50-E4A4-33B4-6A80-E4EDF87B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D1F4368-C0A6-E333-BBCC-2140C4E09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D91BA77F-1B12-5380-ECCD-2A96ADD26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2608D8A9-6A50-D593-A9B3-6B309CD72B02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24486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0D3D63E-4843-3A89-07CF-1D1604EF6E67}"/>
              </a:ext>
            </a:extLst>
          </p:cNvPr>
          <p:cNvSpPr txBox="1"/>
          <p:nvPr/>
        </p:nvSpPr>
        <p:spPr>
          <a:xfrm>
            <a:off x="3894646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1157824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Custom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15F625-0BE5-B41B-BCC3-2B4C7FCFED5A}"/>
              </a:ext>
            </a:extLst>
          </p:cNvPr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97174" y="3353492"/>
            <a:ext cx="3984670" cy="32326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are going to create a </a:t>
            </a:r>
            <a:r>
              <a:rPr lang="en-US" sz="3000">
                <a:solidFill>
                  <a:srgbClr val="FFFF00"/>
                </a:solidFill>
              </a:rPr>
              <a:t>Custom</a:t>
            </a:r>
            <a:r>
              <a:rPr lang="en-US" sz="3000"/>
              <a:t> k8s Storage Class</a:t>
            </a:r>
          </a:p>
          <a:p>
            <a:pPr algn="ctr"/>
            <a:r>
              <a:rPr lang="en-US" sz="3000" err="1">
                <a:solidFill>
                  <a:srgbClr val="FFFF00"/>
                </a:solidFill>
              </a:rPr>
              <a:t>gke</a:t>
            </a:r>
            <a:r>
              <a:rPr lang="en-US" sz="3000">
                <a:solidFill>
                  <a:srgbClr val="FFFF00"/>
                </a:solidFill>
              </a:rPr>
              <a:t>-pd-standard-</a:t>
            </a:r>
            <a:r>
              <a:rPr lang="en-US" sz="3000" err="1">
                <a:solidFill>
                  <a:srgbClr val="FFFF00"/>
                </a:solidFill>
              </a:rPr>
              <a:t>rwo</a:t>
            </a:r>
            <a:r>
              <a:rPr lang="en-US" sz="3000">
                <a:solidFill>
                  <a:srgbClr val="FFFF00"/>
                </a:solidFill>
              </a:rPr>
              <a:t>-</a:t>
            </a:r>
            <a:r>
              <a:rPr lang="en-US" sz="3000" err="1">
                <a:solidFill>
                  <a:srgbClr val="FFFF00"/>
                </a:solidFill>
              </a:rPr>
              <a:t>sc</a:t>
            </a:r>
            <a:r>
              <a:rPr lang="en-US" sz="30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CED3C0-0833-C237-3C21-C541B29AE57F}"/>
              </a:ext>
            </a:extLst>
          </p:cNvPr>
          <p:cNvCxnSpPr>
            <a:cxnSpLocks/>
            <a:stCxn id="20" idx="4"/>
            <a:endCxn id="15" idx="1"/>
          </p:cNvCxnSpPr>
          <p:nvPr/>
        </p:nvCxnSpPr>
        <p:spPr>
          <a:xfrm rot="16200000" flipH="1">
            <a:off x="2962131" y="5713478"/>
            <a:ext cx="582757" cy="2328000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0469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Custom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15F625-0BE5-B41B-BCC3-2B4C7FCFED5A}"/>
              </a:ext>
            </a:extLst>
          </p:cNvPr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97174" y="3353492"/>
            <a:ext cx="3984670" cy="3232608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are going to create a </a:t>
            </a:r>
            <a:r>
              <a:rPr lang="en-US" sz="3000">
                <a:solidFill>
                  <a:srgbClr val="FFFF00"/>
                </a:solidFill>
              </a:rPr>
              <a:t>Custom</a:t>
            </a:r>
            <a:r>
              <a:rPr lang="en-US" sz="3000"/>
              <a:t> k8s Storage Class with </a:t>
            </a:r>
            <a:r>
              <a:rPr lang="en-US" sz="3000">
                <a:solidFill>
                  <a:srgbClr val="FFFF00"/>
                </a:solidFill>
              </a:rPr>
              <a:t>Regional PD </a:t>
            </a:r>
            <a:r>
              <a:rPr lang="en-US" sz="3000"/>
              <a:t>settings</a:t>
            </a:r>
            <a:endParaRPr lang="en-US" sz="3000">
              <a:solidFill>
                <a:srgbClr val="FFFF00"/>
              </a:solidFill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CED3C0-0833-C237-3C21-C541B29AE57F}"/>
              </a:ext>
            </a:extLst>
          </p:cNvPr>
          <p:cNvCxnSpPr>
            <a:cxnSpLocks/>
            <a:stCxn id="20" idx="4"/>
            <a:endCxn id="15" idx="1"/>
          </p:cNvCxnSpPr>
          <p:nvPr/>
        </p:nvCxnSpPr>
        <p:spPr>
          <a:xfrm rot="16200000" flipH="1">
            <a:off x="2962131" y="5713478"/>
            <a:ext cx="582757" cy="2328000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34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0849E3-4081-8D8D-5372-176DB4C867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D2CCB-FF84-62FC-A2A2-207E8914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066" y="163132"/>
            <a:ext cx="5767493" cy="1188851"/>
          </a:xfrm>
        </p:spPr>
        <p:txBody>
          <a:bodyPr>
            <a:normAutofit fontScale="90000"/>
          </a:bodyPr>
          <a:lstStyle/>
          <a:p>
            <a:r>
              <a:rPr lang="en-US"/>
              <a:t>Regional </a:t>
            </a:r>
            <a:br>
              <a:rPr lang="en-US"/>
            </a:br>
            <a:r>
              <a:rPr lang="en-US"/>
              <a:t>Persistent Disks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D3DD5-FE30-152E-CFF2-62AF6C80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" y="603716"/>
            <a:ext cx="7772400" cy="70221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F4F3E8-9B59-0B26-69EC-739A46DAB8C2}"/>
              </a:ext>
            </a:extLst>
          </p:cNvPr>
          <p:cNvSpPr/>
          <p:nvPr/>
        </p:nvSpPr>
        <p:spPr>
          <a:xfrm>
            <a:off x="485422" y="4114800"/>
            <a:ext cx="5407378" cy="41204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48DB25-9E5F-A377-F654-9B3AF3A37FEC}"/>
              </a:ext>
            </a:extLst>
          </p:cNvPr>
          <p:cNvSpPr/>
          <p:nvPr/>
        </p:nvSpPr>
        <p:spPr>
          <a:xfrm>
            <a:off x="163689" y="5362222"/>
            <a:ext cx="5407378" cy="2111021"/>
          </a:xfrm>
          <a:prstGeom prst="roundRect">
            <a:avLst>
              <a:gd name="adj" fmla="val 971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182F1-B620-2CF9-6C3B-4978667417BD}"/>
              </a:ext>
            </a:extLst>
          </p:cNvPr>
          <p:cNvSpPr/>
          <p:nvPr/>
        </p:nvSpPr>
        <p:spPr>
          <a:xfrm>
            <a:off x="8410221" y="1364544"/>
            <a:ext cx="5768623" cy="1625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Regional PD are </a:t>
            </a:r>
            <a:r>
              <a:rPr lang="en-US">
                <a:solidFill>
                  <a:srgbClr val="FFFF00"/>
                </a:solidFill>
              </a:rPr>
              <a:t>multi-zonal</a:t>
            </a:r>
            <a:r>
              <a:rPr lang="en-US"/>
              <a:t> resources that </a:t>
            </a:r>
            <a:r>
              <a:rPr lang="en-US">
                <a:solidFill>
                  <a:srgbClr val="FFFF00"/>
                </a:solidFill>
              </a:rPr>
              <a:t>replicate</a:t>
            </a:r>
            <a:r>
              <a:rPr lang="en-US"/>
              <a:t> data between </a:t>
            </a:r>
            <a:r>
              <a:rPr lang="en-US">
                <a:solidFill>
                  <a:srgbClr val="FFFF00"/>
                </a:solidFill>
              </a:rPr>
              <a:t>two zones </a:t>
            </a:r>
            <a:r>
              <a:rPr lang="en-US"/>
              <a:t>in the </a:t>
            </a:r>
            <a:r>
              <a:rPr lang="en-US">
                <a:solidFill>
                  <a:srgbClr val="FFFF00"/>
                </a:solidFill>
              </a:rPr>
              <a:t>same region.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086E23-089B-FAC6-14A0-CC13F53C23A3}"/>
              </a:ext>
            </a:extLst>
          </p:cNvPr>
          <p:cNvSpPr/>
          <p:nvPr/>
        </p:nvSpPr>
        <p:spPr>
          <a:xfrm>
            <a:off x="8410221" y="3084688"/>
            <a:ext cx="5768623" cy="2260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the event of a </a:t>
            </a:r>
            <a:r>
              <a:rPr lang="en-US">
                <a:solidFill>
                  <a:srgbClr val="FFFF00"/>
                </a:solidFill>
              </a:rPr>
              <a:t>zonal outage </a:t>
            </a:r>
            <a:r>
              <a:rPr lang="en-US"/>
              <a:t>or if cluster nodes in one zone become </a:t>
            </a:r>
            <a:r>
              <a:rPr lang="en-US" err="1">
                <a:solidFill>
                  <a:srgbClr val="FFFF00"/>
                </a:solidFill>
              </a:rPr>
              <a:t>unschedulable</a:t>
            </a:r>
            <a:r>
              <a:rPr lang="en-US"/>
              <a:t>, Kubernetes can </a:t>
            </a:r>
            <a:r>
              <a:rPr lang="en-US">
                <a:solidFill>
                  <a:srgbClr val="FFFF00"/>
                </a:solidFill>
              </a:rPr>
              <a:t>failover workloads </a:t>
            </a:r>
            <a:r>
              <a:rPr lang="en-US"/>
              <a:t>using the volume to the other zone.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F14365-9D7E-4495-87FF-A8D4D25EE3F2}"/>
              </a:ext>
            </a:extLst>
          </p:cNvPr>
          <p:cNvSpPr/>
          <p:nvPr/>
        </p:nvSpPr>
        <p:spPr>
          <a:xfrm>
            <a:off x="8410221" y="5439832"/>
            <a:ext cx="5768623" cy="22606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Regional PD can be </a:t>
            </a:r>
            <a:r>
              <a:rPr lang="en-US">
                <a:solidFill>
                  <a:srgbClr val="FFFF00"/>
                </a:solidFill>
              </a:rPr>
              <a:t>dynamically</a:t>
            </a:r>
            <a:r>
              <a:rPr lang="en-US"/>
              <a:t> provisioned as needed or </a:t>
            </a:r>
            <a:r>
              <a:rPr lang="en-US">
                <a:solidFill>
                  <a:srgbClr val="FFFF00"/>
                </a:solidFill>
              </a:rPr>
              <a:t>manually</a:t>
            </a:r>
            <a:r>
              <a:rPr lang="en-US"/>
              <a:t> provisioned in advance by the cluster administrator (</a:t>
            </a:r>
            <a:r>
              <a:rPr lang="en-US">
                <a:solidFill>
                  <a:srgbClr val="FFFF00"/>
                </a:solidFill>
              </a:rPr>
              <a:t>same as Zonal PD</a:t>
            </a:r>
            <a:r>
              <a:rPr lang="en-US"/>
              <a:t>). </a:t>
            </a:r>
          </a:p>
        </p:txBody>
      </p:sp>
    </p:spTree>
    <p:extLst>
      <p:ext uri="{BB962C8B-B14F-4D97-AF65-F5344CB8AC3E}">
        <p14:creationId xmlns:p14="http://schemas.microsoft.com/office/powerpoint/2010/main" val="132793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76577" y="241966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91841" y="24196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76577" y="330828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91841" y="330828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42678" y="4185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57942" y="4185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42678" y="50744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57942" y="50744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42678" y="599615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57942" y="599615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42678" y="69068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57942" y="69068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19844" y="254419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Demo-5</a:t>
            </a:r>
            <a:r>
              <a:rPr lang="en-US"/>
              <a:t>: How to use </a:t>
            </a:r>
            <a:r>
              <a:rPr lang="en-US">
                <a:solidFill>
                  <a:srgbClr val="FFFF00"/>
                </a:solidFill>
              </a:rPr>
              <a:t>Regional Persistent Disk</a:t>
            </a:r>
            <a:r>
              <a:rPr lang="en-US"/>
              <a:t> in </a:t>
            </a:r>
          </a:p>
          <a:p>
            <a:pPr algn="ctr"/>
            <a:r>
              <a:rPr lang="en-US"/>
              <a:t>GKE Cluster?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381B72-6DDC-FB5C-0F10-328762330D92}"/>
              </a:ext>
            </a:extLst>
          </p:cNvPr>
          <p:cNvSpPr/>
          <p:nvPr/>
        </p:nvSpPr>
        <p:spPr>
          <a:xfrm>
            <a:off x="6376577" y="154207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E0C314-51D4-0470-7676-B2B7E3D3C295}"/>
              </a:ext>
            </a:extLst>
          </p:cNvPr>
          <p:cNvSpPr/>
          <p:nvPr/>
        </p:nvSpPr>
        <p:spPr>
          <a:xfrm>
            <a:off x="8091841" y="15420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Custom </a:t>
            </a:r>
            <a:r>
              <a:rPr lang="en-US">
                <a:solidFill>
                  <a:srgbClr val="FFFF00"/>
                </a:solidFill>
              </a:rPr>
              <a:t>Storage Class </a:t>
            </a:r>
            <a:r>
              <a:rPr lang="en-US">
                <a:solidFill>
                  <a:schemeClr val="bg1"/>
                </a:solidFill>
              </a:rPr>
              <a:t>with additional attributes to </a:t>
            </a:r>
            <a:r>
              <a:rPr lang="en-US">
                <a:solidFill>
                  <a:srgbClr val="FFFF00"/>
                </a:solidFill>
              </a:rPr>
              <a:t>support regional PD</a:t>
            </a:r>
            <a:r>
              <a:rPr lang="en-US">
                <a:solidFill>
                  <a:schemeClr val="bg1"/>
                </a:solidFill>
              </a:rPr>
              <a:t>.</a:t>
            </a:r>
            <a:r>
              <a:rPr lang="en-US">
                <a:solidFill>
                  <a:srgbClr val="FFFF00"/>
                </a:solidFill>
              </a:rPr>
              <a:t>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92D84-802B-B1CE-8EB1-E33760C6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0" y="1637237"/>
            <a:ext cx="6172327" cy="35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2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  <p:bldP spid="5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3408156" y="6582887"/>
            <a:ext cx="82760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b="1">
                <a:solidFill>
                  <a:srgbClr val="0070C0"/>
                </a:solidFill>
              </a:rPr>
              <a:t>How to create Volume Snapshots and Volume Restore </a:t>
            </a:r>
          </a:p>
          <a:p>
            <a:pPr algn="ctr"/>
            <a:r>
              <a:rPr lang="en-US" sz="2700" b="1">
                <a:solidFill>
                  <a:srgbClr val="0070C0"/>
                </a:solidFill>
              </a:rPr>
              <a:t>using Kubernetes Objects for GCE PD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A2059-7449-2706-E2F6-838A230E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0EEF5F87-D68C-8BDA-CDF8-9C64B2039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D54B9EDE-27A9-DA51-AE74-843F0F04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E228972C-948B-EFBE-0836-9C95DE36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7961533-D7B1-7955-8053-306E987C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B464339-3FB7-36F6-B823-87561933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1429A32E-7853-869E-1E0F-E233CE04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EE8DD394-E4E9-E49E-C5EE-C3608EA07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6515FE1E-CE5F-2EF6-2172-8A4DD2194C09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24964" y="4963408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635DB6-2F7A-D711-C8F1-132BA6C9503D}"/>
              </a:ext>
            </a:extLst>
          </p:cNvPr>
          <p:cNvSpPr txBox="1"/>
          <p:nvPr/>
        </p:nvSpPr>
        <p:spPr>
          <a:xfrm>
            <a:off x="4095124" y="5907765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2393313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80B52-C030-46AA-DE6C-30DCD1E7BD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08644-A40D-63E5-7A06-BBCED769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Volume Snapshots &amp; Volume Restore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B4663E-5B0F-0A74-089D-434FE3E3193D}"/>
              </a:ext>
            </a:extLst>
          </p:cNvPr>
          <p:cNvSpPr/>
          <p:nvPr/>
        </p:nvSpPr>
        <p:spPr>
          <a:xfrm>
            <a:off x="664883" y="1647309"/>
            <a:ext cx="3376539" cy="833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2E43AC-4407-E54A-EBB3-E87647A8499E}"/>
              </a:ext>
            </a:extLst>
          </p:cNvPr>
          <p:cNvSpPr/>
          <p:nvPr/>
        </p:nvSpPr>
        <p:spPr>
          <a:xfrm>
            <a:off x="5513460" y="1647309"/>
            <a:ext cx="3376539" cy="8339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08E79B-85A8-BD16-6C79-B9E427FC8BE9}"/>
              </a:ext>
            </a:extLst>
          </p:cNvPr>
          <p:cNvSpPr/>
          <p:nvPr/>
        </p:nvSpPr>
        <p:spPr>
          <a:xfrm>
            <a:off x="10553950" y="1647309"/>
            <a:ext cx="3376539" cy="83391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EC76A6-AE4B-73B5-F96E-8C6748020633}"/>
              </a:ext>
            </a:extLst>
          </p:cNvPr>
          <p:cNvSpPr/>
          <p:nvPr/>
        </p:nvSpPr>
        <p:spPr>
          <a:xfrm>
            <a:off x="495549" y="2777066"/>
            <a:ext cx="3715206" cy="337537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User </a:t>
            </a:r>
            <a:r>
              <a:rPr lang="en-US" sz="3000" err="1"/>
              <a:t>Mgmt</a:t>
            </a:r>
            <a:r>
              <a:rPr lang="en-US" sz="3000"/>
              <a:t> Web App </a:t>
            </a:r>
          </a:p>
          <a:p>
            <a:pPr algn="ctr"/>
            <a:r>
              <a:rPr lang="en-US" sz="3000"/>
              <a:t>(Same </a:t>
            </a:r>
          </a:p>
          <a:p>
            <a:pPr algn="ctr"/>
            <a:r>
              <a:rPr lang="en-US" sz="3000"/>
              <a:t>as </a:t>
            </a:r>
          </a:p>
          <a:p>
            <a:pPr algn="ctr"/>
            <a:r>
              <a:rPr lang="en-US" sz="3000"/>
              <a:t>Demo-21)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40F363-3FA2-9863-399A-8F24C09A9EEB}"/>
              </a:ext>
            </a:extLst>
          </p:cNvPr>
          <p:cNvSpPr/>
          <p:nvPr/>
        </p:nvSpPr>
        <p:spPr>
          <a:xfrm>
            <a:off x="5344126" y="2777066"/>
            <a:ext cx="3715206" cy="337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Volume Snapshot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C6788D-E0FB-8039-F28A-162F9723F33F}"/>
              </a:ext>
            </a:extLst>
          </p:cNvPr>
          <p:cNvSpPr/>
          <p:nvPr/>
        </p:nvSpPr>
        <p:spPr>
          <a:xfrm>
            <a:off x="10553950" y="2777066"/>
            <a:ext cx="3715206" cy="337537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Volume Restore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C0244D-B956-CA88-3B78-99090431CAAC}"/>
              </a:ext>
            </a:extLst>
          </p:cNvPr>
          <p:cNvSpPr/>
          <p:nvPr/>
        </p:nvSpPr>
        <p:spPr>
          <a:xfrm>
            <a:off x="338667" y="6468533"/>
            <a:ext cx="4109155" cy="95955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3 users </a:t>
            </a:r>
          </a:p>
          <a:p>
            <a:pPr algn="ctr"/>
            <a:r>
              <a:rPr lang="en-US"/>
              <a:t>(admin101, admin102, admin103)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AB6A05-314C-D5ED-72F1-DB399E16934E}"/>
              </a:ext>
            </a:extLst>
          </p:cNvPr>
          <p:cNvSpPr/>
          <p:nvPr/>
        </p:nvSpPr>
        <p:spPr>
          <a:xfrm>
            <a:off x="5147151" y="6468533"/>
            <a:ext cx="4109155" cy="95955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Take Volume Snapshot and Delete 2 Users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B2B63E4-01FB-556D-8D29-E66A29E32327}"/>
              </a:ext>
            </a:extLst>
          </p:cNvPr>
          <p:cNvSpPr/>
          <p:nvPr/>
        </p:nvSpPr>
        <p:spPr>
          <a:xfrm>
            <a:off x="10160001" y="6468533"/>
            <a:ext cx="4109155" cy="95955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Restore from Snapshot</a:t>
            </a:r>
          </a:p>
          <a:p>
            <a:pPr algn="ctr"/>
            <a:r>
              <a:rPr lang="en-US"/>
              <a:t>(We should see 3 users present in Database after Restore)</a:t>
            </a:r>
          </a:p>
        </p:txBody>
      </p:sp>
    </p:spTree>
    <p:extLst>
      <p:ext uri="{BB962C8B-B14F-4D97-AF65-F5344CB8AC3E}">
        <p14:creationId xmlns:p14="http://schemas.microsoft.com/office/powerpoint/2010/main" val="203493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585861" y="687753"/>
            <a:ext cx="3177021" cy="833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374C1-788C-3945-D260-A636A84B80A6}"/>
              </a:ext>
            </a:extLst>
          </p:cNvPr>
          <p:cNvSpPr/>
          <p:nvPr/>
        </p:nvSpPr>
        <p:spPr>
          <a:xfrm>
            <a:off x="204615" y="2586961"/>
            <a:ext cx="3932710" cy="20428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Standard </a:t>
            </a:r>
            <a:r>
              <a:rPr lang="en-US" sz="3000" err="1">
                <a:solidFill>
                  <a:srgbClr val="FFFF00"/>
                </a:solidFill>
              </a:rPr>
              <a:t>UserMgmt</a:t>
            </a:r>
            <a:r>
              <a:rPr lang="en-US" sz="3000">
                <a:solidFill>
                  <a:srgbClr val="FFFF00"/>
                </a:solidFill>
              </a:rPr>
              <a:t> Web Application </a:t>
            </a:r>
            <a:r>
              <a:rPr lang="en-US" sz="3000">
                <a:solidFill>
                  <a:schemeClr val="bg1"/>
                </a:solidFill>
              </a:rPr>
              <a:t>on GKE Cluster</a:t>
            </a:r>
          </a:p>
        </p:txBody>
      </p:sp>
    </p:spTree>
    <p:extLst>
      <p:ext uri="{BB962C8B-B14F-4D97-AF65-F5344CB8AC3E}">
        <p14:creationId xmlns:p14="http://schemas.microsoft.com/office/powerpoint/2010/main" val="27455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Volume Snapshots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745215" y="750626"/>
            <a:ext cx="3177021" cy="8339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374C1-788C-3945-D260-A636A84B80A6}"/>
              </a:ext>
            </a:extLst>
          </p:cNvPr>
          <p:cNvSpPr/>
          <p:nvPr/>
        </p:nvSpPr>
        <p:spPr>
          <a:xfrm>
            <a:off x="194772" y="2759732"/>
            <a:ext cx="3932710" cy="107500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Volume Snapshots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350D2C-C3CB-0D63-D39C-4E56A0262905}"/>
              </a:ext>
            </a:extLst>
          </p:cNvPr>
          <p:cNvSpPr/>
          <p:nvPr/>
        </p:nvSpPr>
        <p:spPr>
          <a:xfrm>
            <a:off x="5160957" y="3242235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3E4A7B0-0DFF-1FC7-7792-2026699F2BB5}"/>
              </a:ext>
            </a:extLst>
          </p:cNvPr>
          <p:cNvSpPr/>
          <p:nvPr/>
        </p:nvSpPr>
        <p:spPr>
          <a:xfrm>
            <a:off x="5157884" y="4014916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2CB485-DCB5-2B98-B63A-E03985B06C13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6668401" y="3782136"/>
            <a:ext cx="3073" cy="232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FCA0EC-B0B1-E581-882C-1C00C8A24BE1}"/>
              </a:ext>
            </a:extLst>
          </p:cNvPr>
          <p:cNvCxnSpPr>
            <a:stCxn id="15" idx="2"/>
            <a:endCxn id="23" idx="0"/>
          </p:cNvCxnSpPr>
          <p:nvPr/>
        </p:nvCxnSpPr>
        <p:spPr>
          <a:xfrm flipH="1">
            <a:off x="6663167" y="4554817"/>
            <a:ext cx="5234" cy="493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59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55A763-BA2A-EAAB-8EF0-07CE8E169B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60EFED-AD22-077C-639C-D7572E07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7900"/>
            <a:ext cx="12618720" cy="1188851"/>
          </a:xfrm>
        </p:spPr>
        <p:txBody>
          <a:bodyPr/>
          <a:lstStyle/>
          <a:p>
            <a:r>
              <a:rPr lang="en-US" sz="5400"/>
              <a:t>GKE Storage - Volume Snapshots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109CE-DCC7-B556-E03E-E652B06F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" y="3153291"/>
            <a:ext cx="6886222" cy="3632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53C2-625A-2BF9-658E-3F7B3C18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519" y="3163444"/>
            <a:ext cx="7066844" cy="304590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0E6B785-FC99-C7D3-2B1A-D362E2303EBA}"/>
              </a:ext>
            </a:extLst>
          </p:cNvPr>
          <p:cNvSpPr/>
          <p:nvPr/>
        </p:nvSpPr>
        <p:spPr>
          <a:xfrm>
            <a:off x="215653" y="1117600"/>
            <a:ext cx="6547555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/>
              <a:t>Volume Snapshot Class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EBDCC5-F98B-3567-9E95-954F7766E17C}"/>
              </a:ext>
            </a:extLst>
          </p:cNvPr>
          <p:cNvSpPr/>
          <p:nvPr/>
        </p:nvSpPr>
        <p:spPr>
          <a:xfrm>
            <a:off x="7643744" y="1117599"/>
            <a:ext cx="6547555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/>
              <a:t>Volume Snapshot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BC82505-247E-0CA9-CA27-B48754E183C8}"/>
              </a:ext>
            </a:extLst>
          </p:cNvPr>
          <p:cNvSpPr/>
          <p:nvPr/>
        </p:nvSpPr>
        <p:spPr>
          <a:xfrm>
            <a:off x="407564" y="4470400"/>
            <a:ext cx="4097867" cy="498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05C270-CB2C-875D-B8B8-26323B398278}"/>
              </a:ext>
            </a:extLst>
          </p:cNvPr>
          <p:cNvSpPr/>
          <p:nvPr/>
        </p:nvSpPr>
        <p:spPr>
          <a:xfrm>
            <a:off x="7643744" y="5009996"/>
            <a:ext cx="6400798" cy="498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28B7F1C-7BBF-B367-E36D-67EB81E27C86}"/>
              </a:ext>
            </a:extLst>
          </p:cNvPr>
          <p:cNvCxnSpPr>
            <a:stCxn id="11" idx="3"/>
          </p:cNvCxnSpPr>
          <p:nvPr/>
        </p:nvCxnSpPr>
        <p:spPr>
          <a:xfrm>
            <a:off x="4505431" y="4719892"/>
            <a:ext cx="3138313" cy="552019"/>
          </a:xfrm>
          <a:prstGeom prst="bentConnector3">
            <a:avLst>
              <a:gd name="adj1" fmla="val 87050"/>
            </a:avLst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0417A-663D-1A98-BFF2-CD1A37993E90}"/>
              </a:ext>
            </a:extLst>
          </p:cNvPr>
          <p:cNvSpPr/>
          <p:nvPr/>
        </p:nvSpPr>
        <p:spPr>
          <a:xfrm>
            <a:off x="7937254" y="5799083"/>
            <a:ext cx="6400798" cy="35679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F5BDEA-8081-03CF-86C7-718DD032666E}"/>
              </a:ext>
            </a:extLst>
          </p:cNvPr>
          <p:cNvSpPr/>
          <p:nvPr/>
        </p:nvSpPr>
        <p:spPr>
          <a:xfrm>
            <a:off x="68898" y="3509708"/>
            <a:ext cx="4548258" cy="498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07BC0AC-31C5-3C4F-3BD7-03EBBFA55872}"/>
              </a:ext>
            </a:extLst>
          </p:cNvPr>
          <p:cNvSpPr/>
          <p:nvPr/>
        </p:nvSpPr>
        <p:spPr>
          <a:xfrm>
            <a:off x="7480054" y="3532464"/>
            <a:ext cx="3138313" cy="3960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A3A58B-2945-6A6F-48C8-F83C0C452911}"/>
              </a:ext>
            </a:extLst>
          </p:cNvPr>
          <p:cNvSpPr/>
          <p:nvPr/>
        </p:nvSpPr>
        <p:spPr>
          <a:xfrm>
            <a:off x="7791665" y="6590442"/>
            <a:ext cx="6694308" cy="101084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are referencing the PVC name used for </a:t>
            </a:r>
            <a:r>
              <a:rPr lang="en-US">
                <a:solidFill>
                  <a:srgbClr val="FFFF00"/>
                </a:solidFill>
              </a:rPr>
              <a:t>MySQL Deployment in Project-01 </a:t>
            </a:r>
            <a:r>
              <a:rPr lang="en-US"/>
              <a:t>for which we need to take the </a:t>
            </a:r>
            <a:r>
              <a:rPr lang="en-US">
                <a:solidFill>
                  <a:srgbClr val="FFFF00"/>
                </a:solidFill>
              </a:rPr>
              <a:t>Volume Snapshot</a:t>
            </a:r>
            <a:r>
              <a:rPr lang="en-US"/>
              <a:t>.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74E4B8-612E-A5B2-83F4-C7E0C8DE221E}"/>
              </a:ext>
            </a:extLst>
          </p:cNvPr>
          <p:cNvCxnSpPr>
            <a:stCxn id="19" idx="0"/>
            <a:endCxn id="16" idx="2"/>
          </p:cNvCxnSpPr>
          <p:nvPr/>
        </p:nvCxnSpPr>
        <p:spPr>
          <a:xfrm flipH="1" flipV="1">
            <a:off x="11137653" y="6155875"/>
            <a:ext cx="1166" cy="43456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47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1978" y="897238"/>
            <a:ext cx="11867744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3097989" y="1370777"/>
            <a:ext cx="10876970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38044" y="-247219"/>
            <a:ext cx="78392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Volume Restore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6020871" y="5844427"/>
            <a:ext cx="152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</a:t>
            </a:r>
          </a:p>
          <a:p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510090" y="737232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30233" y="63322"/>
            <a:ext cx="2316097" cy="64595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Project-03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374C1-788C-3945-D260-A636A84B80A6}"/>
              </a:ext>
            </a:extLst>
          </p:cNvPr>
          <p:cNvSpPr/>
          <p:nvPr/>
        </p:nvSpPr>
        <p:spPr>
          <a:xfrm>
            <a:off x="2401874" y="31396"/>
            <a:ext cx="3026017" cy="76643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Volume Restore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350D2C-C3CB-0D63-D39C-4E56A0262905}"/>
              </a:ext>
            </a:extLst>
          </p:cNvPr>
          <p:cNvSpPr/>
          <p:nvPr/>
        </p:nvSpPr>
        <p:spPr>
          <a:xfrm>
            <a:off x="5160957" y="3242235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3E4A7B0-0DFF-1FC7-7792-2026699F2BB5}"/>
              </a:ext>
            </a:extLst>
          </p:cNvPr>
          <p:cNvSpPr/>
          <p:nvPr/>
        </p:nvSpPr>
        <p:spPr>
          <a:xfrm>
            <a:off x="5157884" y="4014916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2CB485-DCB5-2B98-B63A-E03985B06C13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6668401" y="3782136"/>
            <a:ext cx="3073" cy="232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FCA0EC-B0B1-E581-882C-1C00C8A24BE1}"/>
              </a:ext>
            </a:extLst>
          </p:cNvPr>
          <p:cNvCxnSpPr>
            <a:stCxn id="15" idx="2"/>
            <a:endCxn id="23" idx="0"/>
          </p:cNvCxnSpPr>
          <p:nvPr/>
        </p:nvCxnSpPr>
        <p:spPr>
          <a:xfrm flipH="1">
            <a:off x="6663167" y="4554817"/>
            <a:ext cx="5234" cy="493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402;p28">
            <a:extLst>
              <a:ext uri="{FF2B5EF4-FFF2-40B4-BE49-F238E27FC236}">
                <a16:creationId xmlns:a16="http://schemas.microsoft.com/office/drawing/2014/main" id="{9F0750A1-DAAF-D222-067F-722DBE8B8C5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4406" y="5011238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2BBC32-9E13-FE9B-8249-E5E0F024F4E8}"/>
              </a:ext>
            </a:extLst>
          </p:cNvPr>
          <p:cNvSpPr txBox="1"/>
          <p:nvPr/>
        </p:nvSpPr>
        <p:spPr>
          <a:xfrm>
            <a:off x="3349752" y="5840898"/>
            <a:ext cx="126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Restore</a:t>
            </a:r>
          </a:p>
          <a:p>
            <a:pPr algn="ctr"/>
            <a:r>
              <a:rPr lang="en-US" sz="1800"/>
              <a:t>PVC</a:t>
            </a:r>
          </a:p>
        </p:txBody>
      </p:sp>
      <p:pic>
        <p:nvPicPr>
          <p:cNvPr id="30" name="Google Shape;400;p28">
            <a:extLst>
              <a:ext uri="{FF2B5EF4-FFF2-40B4-BE49-F238E27FC236}">
                <a16:creationId xmlns:a16="http://schemas.microsoft.com/office/drawing/2014/main" id="{0EE22455-F1BD-22C5-695C-39E9CF3D2B5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4449" y="6673393"/>
            <a:ext cx="811850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3A6909F-4E53-25DE-D68A-756B54BD34D4}"/>
              </a:ext>
            </a:extLst>
          </p:cNvPr>
          <p:cNvSpPr txBox="1"/>
          <p:nvPr/>
        </p:nvSpPr>
        <p:spPr>
          <a:xfrm>
            <a:off x="2346330" y="7363365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cxnSp>
        <p:nvCxnSpPr>
          <p:cNvPr id="36" name="Google Shape;398;p28">
            <a:extLst>
              <a:ext uri="{FF2B5EF4-FFF2-40B4-BE49-F238E27FC236}">
                <a16:creationId xmlns:a16="http://schemas.microsoft.com/office/drawing/2014/main" id="{AE63A323-4112-8CE5-9745-9992240CE075}"/>
              </a:ext>
            </a:extLst>
          </p:cNvPr>
          <p:cNvCxnSpPr>
            <a:cxnSpLocks/>
            <a:stCxn id="24" idx="1"/>
            <a:endCxn id="30" idx="3"/>
          </p:cNvCxnSpPr>
          <p:nvPr/>
        </p:nvCxnSpPr>
        <p:spPr>
          <a:xfrm flipH="1">
            <a:off x="4386299" y="7076580"/>
            <a:ext cx="728272" cy="2736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0" name="Google Shape;401;p28">
            <a:extLst>
              <a:ext uri="{FF2B5EF4-FFF2-40B4-BE49-F238E27FC236}">
                <a16:creationId xmlns:a16="http://schemas.microsoft.com/office/drawing/2014/main" id="{DCD15081-164C-F4C5-084A-C20E8837244F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>
            <a:off x="3960329" y="5823084"/>
            <a:ext cx="20045" cy="850309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EEDCC90-A9DA-D41B-6A13-E04CA289913E}"/>
              </a:ext>
            </a:extLst>
          </p:cNvPr>
          <p:cNvCxnSpPr>
            <a:stCxn id="15" idx="1"/>
            <a:endCxn id="21" idx="0"/>
          </p:cNvCxnSpPr>
          <p:nvPr/>
        </p:nvCxnSpPr>
        <p:spPr>
          <a:xfrm rot="10800000" flipV="1">
            <a:off x="3960330" y="4284866"/>
            <a:ext cx="1197555" cy="726371"/>
          </a:xfrm>
          <a:prstGeom prst="bentConnector2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C209CB2-78C7-10DB-8269-1D0AC7DCD04E}"/>
              </a:ext>
            </a:extLst>
          </p:cNvPr>
          <p:cNvSpPr/>
          <p:nvPr/>
        </p:nvSpPr>
        <p:spPr>
          <a:xfrm>
            <a:off x="11094226" y="4308219"/>
            <a:ext cx="1725327" cy="3257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UPDATE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86FD95DB-BF0B-DEEC-1DD9-ECA0CC25B9BE}"/>
              </a:ext>
            </a:extLst>
          </p:cNvPr>
          <p:cNvCxnSpPr>
            <a:stCxn id="17" idx="1"/>
            <a:endCxn id="21" idx="0"/>
          </p:cNvCxnSpPr>
          <p:nvPr/>
        </p:nvCxnSpPr>
        <p:spPr>
          <a:xfrm rot="10800000">
            <a:off x="3960330" y="5011238"/>
            <a:ext cx="4655855" cy="454774"/>
          </a:xfrm>
          <a:prstGeom prst="curvedConnector4">
            <a:avLst>
              <a:gd name="adj1" fmla="val 785"/>
              <a:gd name="adj2" fmla="val 150267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2E523A0-C964-4228-FB1B-51A474EB920E}"/>
              </a:ext>
            </a:extLst>
          </p:cNvPr>
          <p:cNvCxnSpPr>
            <a:cxnSpLocks/>
          </p:cNvCxnSpPr>
          <p:nvPr/>
        </p:nvCxnSpPr>
        <p:spPr>
          <a:xfrm>
            <a:off x="7392502" y="5256016"/>
            <a:ext cx="445058" cy="4129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1E8E31-15F1-8271-7232-266D9C4A749B}"/>
              </a:ext>
            </a:extLst>
          </p:cNvPr>
          <p:cNvCxnSpPr>
            <a:cxnSpLocks/>
          </p:cNvCxnSpPr>
          <p:nvPr/>
        </p:nvCxnSpPr>
        <p:spPr>
          <a:xfrm flipV="1">
            <a:off x="7433214" y="5238625"/>
            <a:ext cx="409423" cy="4260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960F58F-D801-A900-73BB-02AD4F7C9BE3}"/>
              </a:ext>
            </a:extLst>
          </p:cNvPr>
          <p:cNvSpPr/>
          <p:nvPr/>
        </p:nvSpPr>
        <p:spPr>
          <a:xfrm>
            <a:off x="2062274" y="2996026"/>
            <a:ext cx="2915590" cy="4754582"/>
          </a:xfrm>
          <a:prstGeom prst="roundRect">
            <a:avLst>
              <a:gd name="adj" fmla="val 7973"/>
            </a:avLst>
          </a:prstGeom>
          <a:noFill/>
          <a:ln w="381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A6C5C7-0514-499F-960E-C2F5752FAB05}"/>
              </a:ext>
            </a:extLst>
          </p:cNvPr>
          <p:cNvSpPr txBox="1"/>
          <p:nvPr/>
        </p:nvSpPr>
        <p:spPr>
          <a:xfrm>
            <a:off x="2520821" y="2970723"/>
            <a:ext cx="1998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9B072B"/>
                </a:solidFill>
              </a:rPr>
              <a:t>Volume Restore</a:t>
            </a:r>
          </a:p>
          <a:p>
            <a:pPr algn="ctr"/>
            <a:r>
              <a:rPr lang="en-US">
                <a:solidFill>
                  <a:srgbClr val="9B072B"/>
                </a:solidFill>
              </a:rPr>
              <a:t>Resources 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7DC5A591-6F43-4BAE-4B00-A744853C9CC3}"/>
              </a:ext>
            </a:extLst>
          </p:cNvPr>
          <p:cNvSpPr/>
          <p:nvPr/>
        </p:nvSpPr>
        <p:spPr>
          <a:xfrm>
            <a:off x="4967273" y="3871000"/>
            <a:ext cx="3335798" cy="798118"/>
          </a:xfrm>
          <a:prstGeom prst="roundRect">
            <a:avLst>
              <a:gd name="adj" fmla="val 7973"/>
            </a:avLst>
          </a:prstGeom>
          <a:noFill/>
          <a:ln w="381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5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31" grpId="0"/>
      <p:bldP spid="56" grpId="0" animBg="1"/>
      <p:bldP spid="80" grpId="0" animBg="1"/>
      <p:bldP spid="81" grpId="0"/>
      <p:bldP spid="8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86995" y="222775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02259" y="222775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86995" y="31163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02259" y="31163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53096" y="39939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68360" y="39939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53096" y="48825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68360" y="48825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53096" y="580424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68360" y="580424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53096" y="6714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68360" y="67148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31133" y="58349"/>
            <a:ext cx="6114424" cy="133323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Demo-26</a:t>
            </a:r>
            <a:r>
              <a:rPr lang="en-US" sz="2000"/>
              <a:t>: How to create Volume Snapshots and Volume Restore </a:t>
            </a:r>
          </a:p>
          <a:p>
            <a:pPr algn="ctr"/>
            <a:r>
              <a:rPr lang="en-US" sz="2000"/>
              <a:t>using Kubernetes Objects for GCE PD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B7C04-E534-6816-83ED-F14A6BA5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" y="2247249"/>
            <a:ext cx="6154090" cy="390082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7ECD19E-2290-856A-86A0-B0EFDFFF7AFE}"/>
              </a:ext>
            </a:extLst>
          </p:cNvPr>
          <p:cNvSpPr/>
          <p:nvPr/>
        </p:nvSpPr>
        <p:spPr>
          <a:xfrm>
            <a:off x="8287651" y="139786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Project-01: </a:t>
            </a:r>
            <a:r>
              <a:rPr lang="en-US" err="1"/>
              <a:t>UserMgmt</a:t>
            </a:r>
            <a:r>
              <a:rPr lang="en-US"/>
              <a:t> WebApp</a:t>
            </a:r>
          </a:p>
        </p:txBody>
      </p:sp>
    </p:spTree>
    <p:extLst>
      <p:ext uri="{BB962C8B-B14F-4D97-AF65-F5344CB8AC3E}">
        <p14:creationId xmlns:p14="http://schemas.microsoft.com/office/powerpoint/2010/main" val="851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Volume Snapshots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745215" y="750626"/>
            <a:ext cx="3177021" cy="8339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374C1-788C-3945-D260-A636A84B80A6}"/>
              </a:ext>
            </a:extLst>
          </p:cNvPr>
          <p:cNvSpPr/>
          <p:nvPr/>
        </p:nvSpPr>
        <p:spPr>
          <a:xfrm>
            <a:off x="194772" y="2759732"/>
            <a:ext cx="3932710" cy="107500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Volume Snapshots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350D2C-C3CB-0D63-D39C-4E56A0262905}"/>
              </a:ext>
            </a:extLst>
          </p:cNvPr>
          <p:cNvSpPr/>
          <p:nvPr/>
        </p:nvSpPr>
        <p:spPr>
          <a:xfrm>
            <a:off x="5160957" y="3242235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3E4A7B0-0DFF-1FC7-7792-2026699F2BB5}"/>
              </a:ext>
            </a:extLst>
          </p:cNvPr>
          <p:cNvSpPr/>
          <p:nvPr/>
        </p:nvSpPr>
        <p:spPr>
          <a:xfrm>
            <a:off x="5157884" y="4014916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2CB485-DCB5-2B98-B63A-E03985B06C13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6668401" y="3782136"/>
            <a:ext cx="3073" cy="232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FCA0EC-B0B1-E581-882C-1C00C8A24BE1}"/>
              </a:ext>
            </a:extLst>
          </p:cNvPr>
          <p:cNvCxnSpPr>
            <a:stCxn id="15" idx="2"/>
            <a:endCxn id="23" idx="0"/>
          </p:cNvCxnSpPr>
          <p:nvPr/>
        </p:nvCxnSpPr>
        <p:spPr>
          <a:xfrm flipH="1">
            <a:off x="6663167" y="4554817"/>
            <a:ext cx="5234" cy="493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39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86995" y="232800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02259" y="232800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Volume Snapshot Class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86995" y="321662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02259" y="32166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Volume Snapshot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31133" y="58349"/>
            <a:ext cx="6114424" cy="133323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Demo-26</a:t>
            </a:r>
            <a:r>
              <a:rPr lang="en-US" sz="2000"/>
              <a:t>: How to create Volume Snapshots and Volume Restore </a:t>
            </a:r>
          </a:p>
          <a:p>
            <a:pPr algn="ctr"/>
            <a:r>
              <a:rPr lang="en-US" sz="2000"/>
              <a:t>using Kubernetes Objects for GCE PD 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7ECD19E-2290-856A-86A0-B0EFDFFF7AFE}"/>
              </a:ext>
            </a:extLst>
          </p:cNvPr>
          <p:cNvSpPr/>
          <p:nvPr/>
        </p:nvSpPr>
        <p:spPr>
          <a:xfrm>
            <a:off x="8287651" y="149811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Project-02: Volume Snapshots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35958-43CD-5B17-980E-6343570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24" y="2227758"/>
            <a:ext cx="5638800" cy="245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44A25-155F-B7AD-6CEF-001FE18B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24" y="5163961"/>
            <a:ext cx="5600700" cy="25146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8D1C50-9C03-CBB9-D274-84F32CEB4C20}"/>
              </a:ext>
            </a:extLst>
          </p:cNvPr>
          <p:cNvCxnSpPr>
            <a:cxnSpLocks/>
          </p:cNvCxnSpPr>
          <p:nvPr/>
        </p:nvCxnSpPr>
        <p:spPr>
          <a:xfrm>
            <a:off x="237724" y="4865511"/>
            <a:ext cx="14221268" cy="0"/>
          </a:xfrm>
          <a:prstGeom prst="line">
            <a:avLst/>
          </a:prstGeom>
          <a:ln w="508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02388BC-7A36-FB5B-B15E-5496BE3E75BF}"/>
              </a:ext>
            </a:extLst>
          </p:cNvPr>
          <p:cNvSpPr/>
          <p:nvPr/>
        </p:nvSpPr>
        <p:spPr>
          <a:xfrm>
            <a:off x="6320679" y="584347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1A8DD82-04E3-7A45-76EA-22381D080F4A}"/>
              </a:ext>
            </a:extLst>
          </p:cNvPr>
          <p:cNvSpPr/>
          <p:nvPr/>
        </p:nvSpPr>
        <p:spPr>
          <a:xfrm>
            <a:off x="8035943" y="584347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</a:t>
            </a:r>
            <a:r>
              <a:rPr lang="en-US">
                <a:solidFill>
                  <a:srgbClr val="FFFF00"/>
                </a:solidFill>
              </a:rPr>
              <a:t> Snapshot </a:t>
            </a:r>
            <a:r>
              <a:rPr lang="en-US" err="1">
                <a:solidFill>
                  <a:srgbClr val="FFFF00"/>
                </a:solidFill>
              </a:rPr>
              <a:t>Datasource</a:t>
            </a:r>
            <a:r>
              <a:rPr lang="en-US">
                <a:solidFill>
                  <a:srgbClr val="FFFF00"/>
                </a:solidFill>
              </a:rPr>
              <a:t> Attributes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830314-3B08-8182-2CF2-0C5F6558281D}"/>
              </a:ext>
            </a:extLst>
          </p:cNvPr>
          <p:cNvSpPr/>
          <p:nvPr/>
        </p:nvSpPr>
        <p:spPr>
          <a:xfrm>
            <a:off x="6320679" y="682142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3F2F93D-6C71-A3F8-160C-FE5E7AAF6DB1}"/>
              </a:ext>
            </a:extLst>
          </p:cNvPr>
          <p:cNvSpPr/>
          <p:nvPr/>
        </p:nvSpPr>
        <p:spPr>
          <a:xfrm>
            <a:off x="8035943" y="6732084"/>
            <a:ext cx="6356733" cy="94647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 MySQL Deployment with </a:t>
            </a:r>
            <a:r>
              <a:rPr lang="en-US">
                <a:solidFill>
                  <a:srgbClr val="FFFF00"/>
                </a:solidFill>
              </a:rPr>
              <a:t>restore-</a:t>
            </a:r>
            <a:r>
              <a:rPr lang="en-US" err="1">
                <a:solidFill>
                  <a:srgbClr val="FFFF00"/>
                </a:solidFill>
              </a:rPr>
              <a:t>pvc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deploy</a:t>
            </a:r>
            <a:r>
              <a:rPr lang="en-US"/>
              <a:t> it.</a:t>
            </a:r>
          </a:p>
          <a:p>
            <a:pPr algn="ctr"/>
            <a:r>
              <a:rPr lang="en-US">
                <a:solidFill>
                  <a:srgbClr val="FFFF00"/>
                </a:solidFill>
              </a:rPr>
              <a:t>Test</a:t>
            </a:r>
            <a:r>
              <a:rPr lang="en-US"/>
              <a:t> the restored disk content.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75F943-D991-7C72-AABF-72A395C4F63B}"/>
              </a:ext>
            </a:extLst>
          </p:cNvPr>
          <p:cNvSpPr/>
          <p:nvPr/>
        </p:nvSpPr>
        <p:spPr>
          <a:xfrm>
            <a:off x="8221335" y="5013572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Project-03: Volume Restore</a:t>
            </a:r>
          </a:p>
        </p:txBody>
      </p:sp>
    </p:spTree>
    <p:extLst>
      <p:ext uri="{BB962C8B-B14F-4D97-AF65-F5344CB8AC3E}">
        <p14:creationId xmlns:p14="http://schemas.microsoft.com/office/powerpoint/2010/main" val="35065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374416" y="6736541"/>
            <a:ext cx="63809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How to Clone Volumes in GKE Cluster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940378-616B-8327-280E-D7224092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01C202A-3DF6-7E59-9173-E02AB943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E845D3B-1A03-1050-AE13-75160ED6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48D5579-DC6F-A97B-6CF3-29F3FE78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oogle Shape;413;p28">
            <a:extLst>
              <a:ext uri="{FF2B5EF4-FFF2-40B4-BE49-F238E27FC236}">
                <a16:creationId xmlns:a16="http://schemas.microsoft.com/office/drawing/2014/main" id="{8E15A2F7-1832-D1D2-997C-86B1412A74FD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49466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E132B7-1DA5-8078-C0B4-9409DC484BC8}"/>
              </a:ext>
            </a:extLst>
          </p:cNvPr>
          <p:cNvSpPr txBox="1"/>
          <p:nvPr/>
        </p:nvSpPr>
        <p:spPr>
          <a:xfrm>
            <a:off x="4019626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305072561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80B52-C030-46AA-DE6C-30DCD1E7BD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08644-A40D-63E5-7A06-BBCED769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Persistent Volume Clone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B4663E-5B0F-0A74-089D-434FE3E3193D}"/>
              </a:ext>
            </a:extLst>
          </p:cNvPr>
          <p:cNvSpPr/>
          <p:nvPr/>
        </p:nvSpPr>
        <p:spPr>
          <a:xfrm>
            <a:off x="664883" y="1647309"/>
            <a:ext cx="3376539" cy="833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2E43AC-4407-E54A-EBB3-E87647A8499E}"/>
              </a:ext>
            </a:extLst>
          </p:cNvPr>
          <p:cNvSpPr/>
          <p:nvPr/>
        </p:nvSpPr>
        <p:spPr>
          <a:xfrm>
            <a:off x="10548887" y="1545709"/>
            <a:ext cx="3376539" cy="8339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EC76A6-AE4B-73B5-F96E-8C6748020633}"/>
              </a:ext>
            </a:extLst>
          </p:cNvPr>
          <p:cNvSpPr/>
          <p:nvPr/>
        </p:nvSpPr>
        <p:spPr>
          <a:xfrm>
            <a:off x="495549" y="2777066"/>
            <a:ext cx="3715206" cy="337537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User </a:t>
            </a:r>
            <a:r>
              <a:rPr lang="en-US" sz="3000" err="1"/>
              <a:t>Mgmt</a:t>
            </a:r>
            <a:r>
              <a:rPr lang="en-US" sz="3000"/>
              <a:t> Web App </a:t>
            </a:r>
          </a:p>
          <a:p>
            <a:pPr algn="ctr"/>
            <a:r>
              <a:rPr lang="en-US" sz="3000"/>
              <a:t>(Same </a:t>
            </a:r>
          </a:p>
          <a:p>
            <a:pPr algn="ctr"/>
            <a:r>
              <a:rPr lang="en-US" sz="3000"/>
              <a:t>as </a:t>
            </a:r>
          </a:p>
          <a:p>
            <a:pPr algn="ctr"/>
            <a:r>
              <a:rPr lang="en-US" sz="3000"/>
              <a:t>Demo-21)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40F363-3FA2-9863-399A-8F24C09A9EEB}"/>
              </a:ext>
            </a:extLst>
          </p:cNvPr>
          <p:cNvSpPr/>
          <p:nvPr/>
        </p:nvSpPr>
        <p:spPr>
          <a:xfrm>
            <a:off x="10379553" y="2675466"/>
            <a:ext cx="3715206" cy="337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User </a:t>
            </a:r>
            <a:r>
              <a:rPr lang="en-US" sz="3000" err="1"/>
              <a:t>Mgmt</a:t>
            </a:r>
            <a:r>
              <a:rPr lang="en-US" sz="3000"/>
              <a:t> WebApp2</a:t>
            </a:r>
          </a:p>
          <a:p>
            <a:pPr algn="ctr"/>
            <a:r>
              <a:rPr lang="en-US" sz="3000"/>
              <a:t>Uses</a:t>
            </a:r>
          </a:p>
          <a:p>
            <a:pPr algn="ctr"/>
            <a:r>
              <a:rPr lang="en-US" sz="3000"/>
              <a:t>CLONED PVC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C0244D-B956-CA88-3B78-99090431CAAC}"/>
              </a:ext>
            </a:extLst>
          </p:cNvPr>
          <p:cNvSpPr/>
          <p:nvPr/>
        </p:nvSpPr>
        <p:spPr>
          <a:xfrm>
            <a:off x="338667" y="6468533"/>
            <a:ext cx="4109155" cy="95955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3 users </a:t>
            </a:r>
          </a:p>
          <a:p>
            <a:pPr algn="ctr"/>
            <a:r>
              <a:rPr lang="en-US"/>
              <a:t>(admin101, admin102, admin103)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AB6A05-314C-D5ED-72F1-DB399E16934E}"/>
              </a:ext>
            </a:extLst>
          </p:cNvPr>
          <p:cNvSpPr/>
          <p:nvPr/>
        </p:nvSpPr>
        <p:spPr>
          <a:xfrm>
            <a:off x="10182578" y="6366933"/>
            <a:ext cx="4109155" cy="95955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(We should see 3 users present in WebApp2)</a:t>
            </a:r>
          </a:p>
        </p:txBody>
      </p:sp>
      <p:pic>
        <p:nvPicPr>
          <p:cNvPr id="3" name="Google Shape;402;p28">
            <a:extLst>
              <a:ext uri="{FF2B5EF4-FFF2-40B4-BE49-F238E27FC236}">
                <a16:creationId xmlns:a16="http://schemas.microsoft.com/office/drawing/2014/main" id="{B2C96A27-42EE-4E63-4F95-F4D3322463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6803" y="597076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2FD82D-E0C8-683F-5C40-08DF7B7EA9AE}"/>
              </a:ext>
            </a:extLst>
          </p:cNvPr>
          <p:cNvSpPr txBox="1"/>
          <p:nvPr/>
        </p:nvSpPr>
        <p:spPr>
          <a:xfrm>
            <a:off x="5982851" y="6745775"/>
            <a:ext cx="2501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CLONED k8s </a:t>
            </a:r>
          </a:p>
          <a:p>
            <a:pPr algn="ctr"/>
            <a:r>
              <a:rPr lang="en-US" sz="1800" b="1">
                <a:solidFill>
                  <a:srgbClr val="9B072B"/>
                </a:solidFill>
              </a:rPr>
              <a:t>Persistent Volume Claim</a:t>
            </a:r>
          </a:p>
        </p:txBody>
      </p:sp>
      <p:pic>
        <p:nvPicPr>
          <p:cNvPr id="15" name="Google Shape;402;p28">
            <a:extLst>
              <a:ext uri="{FF2B5EF4-FFF2-40B4-BE49-F238E27FC236}">
                <a16:creationId xmlns:a16="http://schemas.microsoft.com/office/drawing/2014/main" id="{8E805220-BED9-FE91-6DCE-8723E4805D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4798" y="445249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0C2D67-CF91-5A88-0500-B79E2DBFDE00}"/>
              </a:ext>
            </a:extLst>
          </p:cNvPr>
          <p:cNvSpPr txBox="1"/>
          <p:nvPr/>
        </p:nvSpPr>
        <p:spPr>
          <a:xfrm>
            <a:off x="6658118" y="4223790"/>
            <a:ext cx="15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Project-01 PVC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AD017B-C288-A8FF-2C16-3E390C0B0117}"/>
              </a:ext>
            </a:extLst>
          </p:cNvPr>
          <p:cNvSpPr/>
          <p:nvPr/>
        </p:nvSpPr>
        <p:spPr>
          <a:xfrm>
            <a:off x="5814130" y="4069644"/>
            <a:ext cx="3002140" cy="3288502"/>
          </a:xfrm>
          <a:prstGeom prst="roundRect">
            <a:avLst>
              <a:gd name="adj" fmla="val 9899"/>
            </a:avLst>
          </a:prstGeom>
          <a:noFill/>
          <a:ln w="508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8BF651-2869-89C7-93C5-B22DB9006D72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7362726" y="5264343"/>
            <a:ext cx="7995" cy="706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3C8879-5785-E81F-6BD9-08BC1F3AA4A5}"/>
              </a:ext>
            </a:extLst>
          </p:cNvPr>
          <p:cNvSpPr txBox="1"/>
          <p:nvPr/>
        </p:nvSpPr>
        <p:spPr>
          <a:xfrm>
            <a:off x="7324381" y="5418847"/>
            <a:ext cx="1058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9B072B"/>
                </a:solidFill>
              </a:rPr>
              <a:t>Cloning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938649-C30F-CAE8-EA58-2E152C06185A}"/>
              </a:ext>
            </a:extLst>
          </p:cNvPr>
          <p:cNvSpPr/>
          <p:nvPr/>
        </p:nvSpPr>
        <p:spPr>
          <a:xfrm>
            <a:off x="4831644" y="1467801"/>
            <a:ext cx="4967112" cy="107244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Uses PVC </a:t>
            </a:r>
            <a:r>
              <a:rPr lang="en-US" sz="3000" err="1"/>
              <a:t>Datasource</a:t>
            </a:r>
            <a:r>
              <a:rPr lang="en-US" sz="3000"/>
              <a:t> Concept</a:t>
            </a:r>
          </a:p>
        </p:txBody>
      </p:sp>
    </p:spTree>
    <p:extLst>
      <p:ext uri="{BB962C8B-B14F-4D97-AF65-F5344CB8AC3E}">
        <p14:creationId xmlns:p14="http://schemas.microsoft.com/office/powerpoint/2010/main" val="394558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/>
      <p:bldP spid="16" grpId="0"/>
      <p:bldP spid="17" grpId="0" animBg="1"/>
      <p:bldP spid="19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585861" y="687753"/>
            <a:ext cx="3177021" cy="83391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374C1-788C-3945-D260-A636A84B80A6}"/>
              </a:ext>
            </a:extLst>
          </p:cNvPr>
          <p:cNvSpPr/>
          <p:nvPr/>
        </p:nvSpPr>
        <p:spPr>
          <a:xfrm>
            <a:off x="204615" y="2586961"/>
            <a:ext cx="3932710" cy="204283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Standard </a:t>
            </a:r>
            <a:r>
              <a:rPr lang="en-US" sz="3000" err="1">
                <a:solidFill>
                  <a:srgbClr val="FFFF00"/>
                </a:solidFill>
              </a:rPr>
              <a:t>UserMgmt</a:t>
            </a:r>
            <a:r>
              <a:rPr lang="en-US" sz="3000">
                <a:solidFill>
                  <a:srgbClr val="FFFF00"/>
                </a:solidFill>
              </a:rPr>
              <a:t> Web Application </a:t>
            </a:r>
            <a:r>
              <a:rPr lang="en-US" sz="3000">
                <a:solidFill>
                  <a:schemeClr val="bg1"/>
                </a:solidFill>
              </a:rPr>
              <a:t>on GKE Cluster</a:t>
            </a:r>
          </a:p>
        </p:txBody>
      </p:sp>
    </p:spTree>
    <p:extLst>
      <p:ext uri="{BB962C8B-B14F-4D97-AF65-F5344CB8AC3E}">
        <p14:creationId xmlns:p14="http://schemas.microsoft.com/office/powerpoint/2010/main" val="254520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283292" y="5822854"/>
            <a:ext cx="2501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CLONED k8s </a:t>
            </a:r>
          </a:p>
          <a:p>
            <a:pPr algn="ctr"/>
            <a:r>
              <a:rPr lang="en-US" sz="1800" b="1">
                <a:solidFill>
                  <a:srgbClr val="9B072B"/>
                </a:solidFill>
              </a:rPr>
              <a:t>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585861" y="687753"/>
            <a:ext cx="3177021" cy="8339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374C1-788C-3945-D260-A636A84B80A6}"/>
              </a:ext>
            </a:extLst>
          </p:cNvPr>
          <p:cNvSpPr/>
          <p:nvPr/>
        </p:nvSpPr>
        <p:spPr>
          <a:xfrm>
            <a:off x="204615" y="2586961"/>
            <a:ext cx="3932710" cy="2042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Standard </a:t>
            </a:r>
            <a:r>
              <a:rPr lang="en-US" sz="3000" err="1">
                <a:solidFill>
                  <a:srgbClr val="FFFF00"/>
                </a:solidFill>
              </a:rPr>
              <a:t>UserMgmt</a:t>
            </a:r>
            <a:r>
              <a:rPr lang="en-US" sz="3000">
                <a:solidFill>
                  <a:srgbClr val="FFFF00"/>
                </a:solidFill>
              </a:rPr>
              <a:t> Web Application </a:t>
            </a:r>
            <a:r>
              <a:rPr lang="en-US" sz="3000">
                <a:solidFill>
                  <a:schemeClr val="bg1"/>
                </a:solidFill>
              </a:rPr>
              <a:t>on GKE Cluster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828A19-15D7-5E83-71F4-89C6CA276051}"/>
              </a:ext>
            </a:extLst>
          </p:cNvPr>
          <p:cNvSpPr/>
          <p:nvPr/>
        </p:nvSpPr>
        <p:spPr>
          <a:xfrm>
            <a:off x="118258" y="4736186"/>
            <a:ext cx="3932710" cy="2042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We create a PVC by cloning </a:t>
            </a:r>
            <a:r>
              <a:rPr lang="en-US" sz="3000">
                <a:solidFill>
                  <a:srgbClr val="FFFF00"/>
                </a:solidFill>
              </a:rPr>
              <a:t>Project-01 PVC</a:t>
            </a:r>
          </a:p>
        </p:txBody>
      </p:sp>
      <p:pic>
        <p:nvPicPr>
          <p:cNvPr id="15" name="Google Shape;402;p28">
            <a:extLst>
              <a:ext uri="{FF2B5EF4-FFF2-40B4-BE49-F238E27FC236}">
                <a16:creationId xmlns:a16="http://schemas.microsoft.com/office/drawing/2014/main" id="{7C2A7876-C093-F22E-6FFC-3A633BB3E96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9" y="352957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66855E3-08B6-CC6D-43AF-DCD8BADA9755}"/>
              </a:ext>
            </a:extLst>
          </p:cNvPr>
          <p:cNvSpPr txBox="1"/>
          <p:nvPr/>
        </p:nvSpPr>
        <p:spPr>
          <a:xfrm>
            <a:off x="5958559" y="3300869"/>
            <a:ext cx="15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Project-01 PVC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194BE6-5171-08D1-5689-F48D29D2CC1F}"/>
              </a:ext>
            </a:extLst>
          </p:cNvPr>
          <p:cNvSpPr/>
          <p:nvPr/>
        </p:nvSpPr>
        <p:spPr>
          <a:xfrm>
            <a:off x="5114571" y="3146723"/>
            <a:ext cx="3002140" cy="3288502"/>
          </a:xfrm>
          <a:prstGeom prst="roundRect">
            <a:avLst>
              <a:gd name="adj" fmla="val 9899"/>
            </a:avLst>
          </a:prstGeom>
          <a:noFill/>
          <a:ln w="508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1A0B33-C70E-69D5-B978-85D15F4DC962}"/>
              </a:ext>
            </a:extLst>
          </p:cNvPr>
          <p:cNvCxnSpPr>
            <a:stCxn id="15" idx="2"/>
            <a:endCxn id="23" idx="0"/>
          </p:cNvCxnSpPr>
          <p:nvPr/>
        </p:nvCxnSpPr>
        <p:spPr>
          <a:xfrm flipH="1">
            <a:off x="6663167" y="4341422"/>
            <a:ext cx="7995" cy="706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E2F46C-2034-F4FB-A135-C55ECA804C5B}"/>
              </a:ext>
            </a:extLst>
          </p:cNvPr>
          <p:cNvSpPr txBox="1"/>
          <p:nvPr/>
        </p:nvSpPr>
        <p:spPr>
          <a:xfrm>
            <a:off x="6624822" y="4495926"/>
            <a:ext cx="1058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9B072B"/>
                </a:solidFill>
              </a:rPr>
              <a:t>Cloning</a:t>
            </a:r>
          </a:p>
        </p:txBody>
      </p:sp>
    </p:spTree>
    <p:extLst>
      <p:ext uri="{BB962C8B-B14F-4D97-AF65-F5344CB8AC3E}">
        <p14:creationId xmlns:p14="http://schemas.microsoft.com/office/powerpoint/2010/main" val="268741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  <p:bldP spid="25" grpId="0"/>
      <p:bldP spid="26" grpId="0" animBg="1"/>
      <p:bldP spid="36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86995" y="222775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02259" y="222775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86995" y="31163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02259" y="31163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53096" y="39939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68360" y="39939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53096" y="48825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68360" y="48825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53096" y="580424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68360" y="580424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53096" y="6714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68360" y="67148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31133" y="58349"/>
            <a:ext cx="6114424" cy="105925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Demo-7</a:t>
            </a:r>
            <a:r>
              <a:rPr lang="en-US" sz="2000"/>
              <a:t>: How to use Cloned Volumes in GKE Cluster 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7ECD19E-2290-856A-86A0-B0EFDFFF7AFE}"/>
              </a:ext>
            </a:extLst>
          </p:cNvPr>
          <p:cNvSpPr/>
          <p:nvPr/>
        </p:nvSpPr>
        <p:spPr>
          <a:xfrm>
            <a:off x="8287651" y="139786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Project-01: </a:t>
            </a:r>
            <a:r>
              <a:rPr lang="en-US" err="1"/>
              <a:t>UserMgmt</a:t>
            </a:r>
            <a:r>
              <a:rPr lang="en-US"/>
              <a:t> WebApp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4F52B-04B0-C4C8-A132-3DF94AEB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6" y="2313252"/>
            <a:ext cx="6101663" cy="35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6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86995" y="222775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02259" y="222775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by cloning </a:t>
            </a:r>
            <a:r>
              <a:rPr lang="en-US">
                <a:solidFill>
                  <a:schemeClr val="bg1"/>
                </a:solidFill>
              </a:rPr>
              <a:t>the Project-01 PVC using </a:t>
            </a:r>
            <a:r>
              <a:rPr lang="en-US" err="1">
                <a:solidFill>
                  <a:srgbClr val="FFFF00"/>
                </a:solidFill>
              </a:rPr>
              <a:t>dataSource</a:t>
            </a:r>
            <a:r>
              <a:rPr lang="en-US">
                <a:solidFill>
                  <a:schemeClr val="bg1"/>
                </a:solidFill>
              </a:rPr>
              <a:t> Attribute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86995" y="31163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02259" y="31163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53096" y="39939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68360" y="39939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53096" y="48825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68360" y="48825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53096" y="580424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68360" y="580424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53096" y="6714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68360" y="67148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31133" y="58349"/>
            <a:ext cx="6114424" cy="105925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Demo-7</a:t>
            </a:r>
            <a:r>
              <a:rPr lang="en-US" sz="2000"/>
              <a:t>: How to use Cloned Volumes in GKE Cluster 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7ECD19E-2290-856A-86A0-B0EFDFFF7AFE}"/>
              </a:ext>
            </a:extLst>
          </p:cNvPr>
          <p:cNvSpPr/>
          <p:nvPr/>
        </p:nvSpPr>
        <p:spPr>
          <a:xfrm>
            <a:off x="8287651" y="139786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Project-02: PVC Clone </a:t>
            </a:r>
            <a:r>
              <a:rPr lang="en-US" err="1"/>
              <a:t>UserMgmt</a:t>
            </a:r>
            <a:r>
              <a:rPr lang="en-US"/>
              <a:t> WebApp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3202A-7729-508E-4DFF-9FCBF3FD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" y="2453712"/>
            <a:ext cx="6108029" cy="347295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62F705-9A2D-319B-0346-62AB682309F4}"/>
              </a:ext>
            </a:extLst>
          </p:cNvPr>
          <p:cNvSpPr/>
          <p:nvPr/>
        </p:nvSpPr>
        <p:spPr>
          <a:xfrm>
            <a:off x="171408" y="6310489"/>
            <a:ext cx="6050615" cy="103857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All the k8s resource names will be </a:t>
            </a:r>
            <a:r>
              <a:rPr lang="en-US">
                <a:solidFill>
                  <a:srgbClr val="FFFF00"/>
                </a:solidFill>
              </a:rPr>
              <a:t>appended with “2” </a:t>
            </a:r>
            <a:r>
              <a:rPr lang="en-US"/>
              <a:t>for User </a:t>
            </a:r>
            <a:r>
              <a:rPr lang="en-US" err="1"/>
              <a:t>Mgmt</a:t>
            </a:r>
            <a:r>
              <a:rPr lang="en-US"/>
              <a:t> WebApp2 for Project-02</a:t>
            </a:r>
          </a:p>
        </p:txBody>
      </p:sp>
    </p:spTree>
    <p:extLst>
      <p:ext uri="{BB962C8B-B14F-4D97-AF65-F5344CB8AC3E}">
        <p14:creationId xmlns:p14="http://schemas.microsoft.com/office/powerpoint/2010/main" val="42480541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04433-65D0-E521-54E0-319F1B177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E448A2-66D8-25D1-D035-D0E91C13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Error occurs if Source PV and Cloned PV Zones doesn’t 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14E5B-181D-1A4F-1E30-B17F95F4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6" y="1498035"/>
            <a:ext cx="10951030" cy="60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9576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9D383-2CF6-9B3B-47DC-7CFB33377F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87804F-823C-4C57-C691-A31C72E5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Error occurs if Source PV and Cloned PV Zones doesn’t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08459-C2F1-F394-DE2F-4B2D4741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0" y="2126771"/>
            <a:ext cx="13164720" cy="29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025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D6C3E0-8BF1-2674-DA76-F52E976AE7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5AE1-7075-64A5-9C26-D9082B9EC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are using a </a:t>
            </a:r>
            <a:r>
              <a:rPr lang="en-US">
                <a:solidFill>
                  <a:srgbClr val="0070C0"/>
                </a:solidFill>
              </a:rPr>
              <a:t>Regional GKE Cluster</a:t>
            </a:r>
            <a:r>
              <a:rPr lang="en-US"/>
              <a:t>. </a:t>
            </a:r>
          </a:p>
          <a:p>
            <a:r>
              <a:rPr lang="en-US"/>
              <a:t>We have </a:t>
            </a:r>
            <a:r>
              <a:rPr lang="en-US">
                <a:solidFill>
                  <a:srgbClr val="0070C0"/>
                </a:solidFill>
              </a:rPr>
              <a:t>1 node </a:t>
            </a:r>
            <a:r>
              <a:rPr lang="en-US"/>
              <a:t>in each zone (us-central-1a, us-central-1b, us-central-1c)</a:t>
            </a:r>
          </a:p>
          <a:p>
            <a:r>
              <a:rPr lang="en-US"/>
              <a:t>If </a:t>
            </a:r>
            <a:r>
              <a:rPr lang="en-US">
                <a:solidFill>
                  <a:srgbClr val="0070C0"/>
                </a:solidFill>
              </a:rPr>
              <a:t>project-01 MySQL Pod scheduled on us-central-1a node </a:t>
            </a:r>
            <a:r>
              <a:rPr lang="en-US"/>
              <a:t>and if </a:t>
            </a:r>
            <a:r>
              <a:rPr lang="en-US">
                <a:solidFill>
                  <a:srgbClr val="00B050"/>
                </a:solidFill>
              </a:rPr>
              <a:t>project-02 MySQL Pod scheduled on us-central-1b or 1c nodes </a:t>
            </a:r>
            <a:r>
              <a:rPr lang="en-US"/>
              <a:t>then it will fail.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05CCF3-8EAB-D33B-18A3-874E9038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exact Issue?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ED5330-B6FD-E8AD-A445-A28CB1DC656C}"/>
              </a:ext>
            </a:extLst>
          </p:cNvPr>
          <p:cNvSpPr/>
          <p:nvPr/>
        </p:nvSpPr>
        <p:spPr>
          <a:xfrm>
            <a:off x="1338943" y="4746171"/>
            <a:ext cx="3494314" cy="762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Source PV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19FF55C-E3D4-003C-58AE-1FAE5B181033}"/>
              </a:ext>
            </a:extLst>
          </p:cNvPr>
          <p:cNvSpPr/>
          <p:nvPr/>
        </p:nvSpPr>
        <p:spPr>
          <a:xfrm>
            <a:off x="1338943" y="5740853"/>
            <a:ext cx="3494314" cy="762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Cloned PV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C3DE3B-1BF2-D4ED-FCF0-16632B1CB45F}"/>
              </a:ext>
            </a:extLst>
          </p:cNvPr>
          <p:cNvSpPr/>
          <p:nvPr/>
        </p:nvSpPr>
        <p:spPr>
          <a:xfrm>
            <a:off x="5279571" y="4746171"/>
            <a:ext cx="3494314" cy="762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9A7F71-F42E-EB48-AD07-820E99357DF2}"/>
              </a:ext>
            </a:extLst>
          </p:cNvPr>
          <p:cNvSpPr/>
          <p:nvPr/>
        </p:nvSpPr>
        <p:spPr>
          <a:xfrm>
            <a:off x="5279571" y="5740853"/>
            <a:ext cx="3494314" cy="762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F0A627-9B51-1316-8589-C45B5E39C68B}"/>
              </a:ext>
            </a:extLst>
          </p:cNvPr>
          <p:cNvSpPr/>
          <p:nvPr/>
        </p:nvSpPr>
        <p:spPr>
          <a:xfrm>
            <a:off x="1338943" y="6735535"/>
            <a:ext cx="3494314" cy="762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RESULT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E48FFD-80C9-6CF0-E993-ED155A8B4D6D}"/>
              </a:ext>
            </a:extLst>
          </p:cNvPr>
          <p:cNvSpPr/>
          <p:nvPr/>
        </p:nvSpPr>
        <p:spPr>
          <a:xfrm>
            <a:off x="5279571" y="6735535"/>
            <a:ext cx="3494314" cy="7620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CLONE will be SUCCESS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AA5269-6232-5EEC-7755-5A134ABFD46B}"/>
              </a:ext>
            </a:extLst>
          </p:cNvPr>
          <p:cNvSpPr/>
          <p:nvPr/>
        </p:nvSpPr>
        <p:spPr>
          <a:xfrm>
            <a:off x="9220199" y="4746171"/>
            <a:ext cx="3494314" cy="762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6CF223-7C5A-D665-E19B-219E209C1A33}"/>
              </a:ext>
            </a:extLst>
          </p:cNvPr>
          <p:cNvSpPr/>
          <p:nvPr/>
        </p:nvSpPr>
        <p:spPr>
          <a:xfrm>
            <a:off x="9220199" y="6735535"/>
            <a:ext cx="3494314" cy="762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CLONE will FAIL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A7EC449-6E83-B5CB-5EDB-1E2C669276BC}"/>
              </a:ext>
            </a:extLst>
          </p:cNvPr>
          <p:cNvSpPr/>
          <p:nvPr/>
        </p:nvSpPr>
        <p:spPr>
          <a:xfrm>
            <a:off x="9220199" y="5740853"/>
            <a:ext cx="3494314" cy="762000"/>
          </a:xfrm>
          <a:prstGeom prst="round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us-central-1b</a:t>
            </a:r>
          </a:p>
        </p:txBody>
      </p:sp>
    </p:spTree>
    <p:extLst>
      <p:ext uri="{BB962C8B-B14F-4D97-AF65-F5344CB8AC3E}">
        <p14:creationId xmlns:p14="http://schemas.microsoft.com/office/powerpoint/2010/main" val="406380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66455"/>
            <a:ext cx="3389202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181728" y="153174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180123" y="1078587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4FEE24-1587-514A-9258-50606EAFB337}"/>
              </a:ext>
            </a:extLst>
          </p:cNvPr>
          <p:cNvSpPr/>
          <p:nvPr/>
        </p:nvSpPr>
        <p:spPr>
          <a:xfrm>
            <a:off x="188404" y="2933759"/>
            <a:ext cx="3238991" cy="83751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6C2109-5FCC-C544-A947-EFD5DD40C31E}"/>
              </a:ext>
            </a:extLst>
          </p:cNvPr>
          <p:cNvSpPr/>
          <p:nvPr/>
        </p:nvSpPr>
        <p:spPr>
          <a:xfrm>
            <a:off x="7297834" y="92517"/>
            <a:ext cx="2623461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</a:t>
            </a:r>
          </a:p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12266E-C5B3-294B-8E48-14C139DB52E7}"/>
              </a:ext>
            </a:extLst>
          </p:cNvPr>
          <p:cNvSpPr/>
          <p:nvPr/>
        </p:nvSpPr>
        <p:spPr>
          <a:xfrm>
            <a:off x="165053" y="2004337"/>
            <a:ext cx="3238992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BBEFBDD-2B1E-0D46-B76C-2C3E910A2707}"/>
              </a:ext>
            </a:extLst>
          </p:cNvPr>
          <p:cNvSpPr/>
          <p:nvPr/>
        </p:nvSpPr>
        <p:spPr>
          <a:xfrm>
            <a:off x="7315199" y="2571886"/>
            <a:ext cx="3818281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Certifications</a:t>
            </a:r>
          </a:p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CKAD, CKA, CKS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4E41F4-A353-824F-A85B-A511A97B39AD}"/>
              </a:ext>
            </a:extLst>
          </p:cNvPr>
          <p:cNvSpPr/>
          <p:nvPr/>
        </p:nvSpPr>
        <p:spPr>
          <a:xfrm>
            <a:off x="156187" y="3978512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1FB20F-24D3-7446-A423-4C876D400934}"/>
              </a:ext>
            </a:extLst>
          </p:cNvPr>
          <p:cNvSpPr/>
          <p:nvPr/>
        </p:nvSpPr>
        <p:spPr>
          <a:xfrm>
            <a:off x="7298247" y="1324224"/>
            <a:ext cx="381828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Vault &amp; Consul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1909C1E-148A-CE42-B24E-A1E94A2318B3}"/>
              </a:ext>
            </a:extLst>
          </p:cNvPr>
          <p:cNvSpPr/>
          <p:nvPr/>
        </p:nvSpPr>
        <p:spPr>
          <a:xfrm>
            <a:off x="164469" y="4601886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SRE and IaC DevOps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5D21268-FD51-F94E-B367-4FE48D7DDC6C}"/>
              </a:ext>
            </a:extLst>
          </p:cNvPr>
          <p:cNvSpPr/>
          <p:nvPr/>
        </p:nvSpPr>
        <p:spPr>
          <a:xfrm>
            <a:off x="164469" y="5217874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75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620C376-DD9A-A448-9BF9-C7D204680ED9}"/>
              </a:ext>
            </a:extLst>
          </p:cNvPr>
          <p:cNvSpPr/>
          <p:nvPr/>
        </p:nvSpPr>
        <p:spPr>
          <a:xfrm>
            <a:off x="164468" y="5832465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IaC DevOps SRE 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25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4C0987-342B-3C4A-8020-121EBEBC910B}"/>
              </a:ext>
            </a:extLst>
          </p:cNvPr>
          <p:cNvSpPr/>
          <p:nvPr/>
        </p:nvSpPr>
        <p:spPr>
          <a:xfrm>
            <a:off x="10047658" y="106812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Jenkins</a:t>
            </a:r>
            <a:endParaRPr lang="en-US" sz="29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5E40F22-D8C4-0741-8E9C-46D22441BDE5}"/>
              </a:ext>
            </a:extLst>
          </p:cNvPr>
          <p:cNvSpPr/>
          <p:nvPr/>
        </p:nvSpPr>
        <p:spPr>
          <a:xfrm>
            <a:off x="10047657" y="698689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Ansible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3890275-9CF7-094F-A3E4-35D24E429B96}"/>
              </a:ext>
            </a:extLst>
          </p:cNvPr>
          <p:cNvSpPr/>
          <p:nvPr/>
        </p:nvSpPr>
        <p:spPr>
          <a:xfrm>
            <a:off x="11243305" y="1314608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Certs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AZ-900, 104, 204, 400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3513871" y="114823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714719" y="1621416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F455F44-32DA-1A46-AB99-A6435821AD5F}"/>
              </a:ext>
            </a:extLst>
          </p:cNvPr>
          <p:cNvSpPr/>
          <p:nvPr/>
        </p:nvSpPr>
        <p:spPr>
          <a:xfrm>
            <a:off x="11243306" y="2579832"/>
            <a:ext cx="3238992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&amp; Professional Certs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8E107B3-5C13-F74F-B34C-1B6E81067DED}"/>
              </a:ext>
            </a:extLst>
          </p:cNvPr>
          <p:cNvSpPr/>
          <p:nvPr/>
        </p:nvSpPr>
        <p:spPr>
          <a:xfrm>
            <a:off x="11973369" y="89788"/>
            <a:ext cx="251876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Part-2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84901" y="6429019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AWS EKS Elastic Kubernetes Service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50+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E5A58-B530-BA42-9FCE-92444ADA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45" y="215672"/>
            <a:ext cx="3236838" cy="124899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5F6B310-8684-0DCD-1CA9-D42F7528B17E}"/>
              </a:ext>
            </a:extLst>
          </p:cNvPr>
          <p:cNvSpPr/>
          <p:nvPr/>
        </p:nvSpPr>
        <p:spPr>
          <a:xfrm>
            <a:off x="184901" y="7035498"/>
            <a:ext cx="14307230" cy="6241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Kubernetes Engine with DevOps  - 75+</a:t>
            </a:r>
            <a:r>
              <a:rPr lang="en-US" sz="32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</p:spTree>
    <p:extLst>
      <p:ext uri="{BB962C8B-B14F-4D97-AF65-F5344CB8AC3E}">
        <p14:creationId xmlns:p14="http://schemas.microsoft.com/office/powerpoint/2010/main" val="2211179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2281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2265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1257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99720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68340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1106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47967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49642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4241649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2265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1257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85251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53871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3254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69660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2265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26198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0568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0568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0568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0568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57029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57029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57029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57029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166768" y="22672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166768" y="280563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29697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29697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958951" y="3351282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1179088" y="170392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Services - GCP LB</a:t>
            </a:r>
          </a:p>
        </p:txBody>
      </p:sp>
      <p:pic>
        <p:nvPicPr>
          <p:cNvPr id="58" name="Graphic 57" descr="User with solid fill">
            <a:extLst>
              <a:ext uri="{FF2B5EF4-FFF2-40B4-BE49-F238E27FC236}">
                <a16:creationId xmlns:a16="http://schemas.microsoft.com/office/drawing/2014/main" id="{706B4694-30A2-504E-A902-304E3F99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294043"/>
            <a:ext cx="816876" cy="816876"/>
          </a:xfrm>
          <a:prstGeom prst="rect">
            <a:avLst/>
          </a:prstGeom>
        </p:spPr>
      </p:pic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E13960C4-C1E5-1947-BD24-9FA90E8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987085"/>
            <a:ext cx="816876" cy="816876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6091491-E3FA-C348-A7AC-CE63156432C8}"/>
              </a:ext>
            </a:extLst>
          </p:cNvPr>
          <p:cNvSpPr/>
          <p:nvPr/>
        </p:nvSpPr>
        <p:spPr>
          <a:xfrm>
            <a:off x="108403" y="1214803"/>
            <a:ext cx="816876" cy="170809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D5441D-051C-9F4F-8BEC-FC19B43D54CE}"/>
              </a:ext>
            </a:extLst>
          </p:cNvPr>
          <p:cNvSpPr txBox="1"/>
          <p:nvPr/>
        </p:nvSpPr>
        <p:spPr>
          <a:xfrm>
            <a:off x="213349" y="2634684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278" y="2575632"/>
            <a:ext cx="3316371" cy="21663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7200632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B8551C-4E3A-4E05-DDB0-F1311B25C26F}"/>
              </a:ext>
            </a:extLst>
          </p:cNvPr>
          <p:cNvSpPr txBox="1">
            <a:spLocks/>
          </p:cNvSpPr>
          <p:nvPr/>
        </p:nvSpPr>
        <p:spPr>
          <a:xfrm>
            <a:off x="95508" y="3186436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GCE PD CSI Driver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994F7-4983-487A-1623-E2B298B4E5A8}"/>
              </a:ext>
            </a:extLst>
          </p:cNvPr>
          <p:cNvSpPr txBox="1"/>
          <p:nvPr/>
        </p:nvSpPr>
        <p:spPr>
          <a:xfrm>
            <a:off x="4537324" y="4597258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</a:p>
        </p:txBody>
      </p:sp>
      <p:pic>
        <p:nvPicPr>
          <p:cNvPr id="39" name="Google Shape;413;p28">
            <a:extLst>
              <a:ext uri="{FF2B5EF4-FFF2-40B4-BE49-F238E27FC236}">
                <a16:creationId xmlns:a16="http://schemas.microsoft.com/office/drawing/2014/main" id="{9D4745BF-77DA-D3D7-41F8-144BB48E85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326" y="3569343"/>
            <a:ext cx="988659" cy="9635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C5A7D73-020F-632C-3697-184AE51EF476}"/>
              </a:ext>
            </a:extLst>
          </p:cNvPr>
          <p:cNvSpPr txBox="1"/>
          <p:nvPr/>
        </p:nvSpPr>
        <p:spPr>
          <a:xfrm>
            <a:off x="12165605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BBC3C56-3FD6-3584-715B-2D69AF90D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3787504" y="846729"/>
            <a:ext cx="708657" cy="736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403BB2-65C3-DD05-E832-CE6C4FEEEE37}"/>
              </a:ext>
            </a:extLst>
          </p:cNvPr>
          <p:cNvSpPr/>
          <p:nvPr/>
        </p:nvSpPr>
        <p:spPr>
          <a:xfrm>
            <a:off x="11230568" y="4306764"/>
            <a:ext cx="2977454" cy="4758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StatefulSets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8D65FE-E318-1A61-7615-B7850E8BA71E}"/>
              </a:ext>
            </a:extLst>
          </p:cNvPr>
          <p:cNvSpPr/>
          <p:nvPr/>
        </p:nvSpPr>
        <p:spPr>
          <a:xfrm>
            <a:off x="95508" y="5475104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setup to achieve  HA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DAB3CD-BD01-BEF9-F7B9-6AD8B5BF4180}"/>
              </a:ext>
            </a:extLst>
          </p:cNvPr>
          <p:cNvSpPr/>
          <p:nvPr/>
        </p:nvSpPr>
        <p:spPr>
          <a:xfrm>
            <a:off x="95510" y="5949820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Master-Master MySQL setup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B56F55-11F2-8AEC-1B4A-C0E4C12EEDAF}"/>
              </a:ext>
            </a:extLst>
          </p:cNvPr>
          <p:cNvSpPr/>
          <p:nvPr/>
        </p:nvSpPr>
        <p:spPr>
          <a:xfrm>
            <a:off x="95510" y="645048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Master-Slave MySQL setup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B0AFABE-2EFC-50B8-CD97-B5C6B26EBF15}"/>
              </a:ext>
            </a:extLst>
          </p:cNvPr>
          <p:cNvSpPr/>
          <p:nvPr/>
        </p:nvSpPr>
        <p:spPr>
          <a:xfrm>
            <a:off x="111178" y="6919817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No Automatic Backup &amp; Recovery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753DB2-BF1F-5224-64AE-3976B3DE26FE}"/>
              </a:ext>
            </a:extLst>
          </p:cNvPr>
          <p:cNvSpPr/>
          <p:nvPr/>
        </p:nvSpPr>
        <p:spPr>
          <a:xfrm>
            <a:off x="111177" y="4981378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Drawbacks of GCE PD CSI for MySQL DB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099A01-ACEB-904A-9CEB-CA926242CB43}"/>
              </a:ext>
            </a:extLst>
          </p:cNvPr>
          <p:cNvSpPr/>
          <p:nvPr/>
        </p:nvSpPr>
        <p:spPr>
          <a:xfrm>
            <a:off x="95508" y="7397477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12912774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192ED2-D4F0-A537-5E8D-247C3EC6A9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998325-A51C-150A-1E86-45A29FBF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Fix 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5D5ACF-1A0E-1D96-72E5-804009DFA993}"/>
              </a:ext>
            </a:extLst>
          </p:cNvPr>
          <p:cNvSpPr/>
          <p:nvPr/>
        </p:nvSpPr>
        <p:spPr>
          <a:xfrm>
            <a:off x="163287" y="1652319"/>
            <a:ext cx="5921829" cy="252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Kubernetes </a:t>
            </a:r>
          </a:p>
          <a:p>
            <a:pPr algn="ctr"/>
            <a:r>
              <a:rPr lang="en-US" sz="5000"/>
              <a:t>Node Selectors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F5E809-B835-77E6-F9E9-644863B8983E}"/>
              </a:ext>
            </a:extLst>
          </p:cNvPr>
          <p:cNvSpPr/>
          <p:nvPr/>
        </p:nvSpPr>
        <p:spPr>
          <a:xfrm>
            <a:off x="6444342" y="1395349"/>
            <a:ext cx="8022771" cy="30394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 a super simple words, using Node Selectors we will be able to schedule the POD on a </a:t>
            </a:r>
            <a:r>
              <a:rPr lang="en-US" sz="3000">
                <a:solidFill>
                  <a:srgbClr val="FFFF00"/>
                </a:solidFill>
              </a:rPr>
              <a:t>specific or desired</a:t>
            </a:r>
            <a:r>
              <a:rPr lang="en-US" sz="30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000"/>
              <a:t>Kubernetes Node</a:t>
            </a:r>
          </a:p>
        </p:txBody>
      </p:sp>
    </p:spTree>
    <p:extLst>
      <p:ext uri="{BB962C8B-B14F-4D97-AF65-F5344CB8AC3E}">
        <p14:creationId xmlns:p14="http://schemas.microsoft.com/office/powerpoint/2010/main" val="254409737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869" y="1945914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SQL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2257" y="144350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Demo-28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629822" y="6523231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3977789" y="6729645"/>
            <a:ext cx="73057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>
                <a:solidFill>
                  <a:srgbClr val="0070C0"/>
                </a:solidFill>
              </a:rPr>
              <a:t>GKE Workloads and Cloud SQL Public 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8C13B-2633-FCF6-E59E-EC3EAC96E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99" y="239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29B80FA-82B4-02F8-0141-322CEA6A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6" y="208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882C1B4-7A06-4D51-A142-89564105B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4" y="3526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E40F286-ECC1-6842-2257-095DFFFC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34" y="4170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C6C4926-A471-BD46-4E15-132B1B483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01" y="76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oogle Shape;397;p27">
            <a:extLst>
              <a:ext uri="{FF2B5EF4-FFF2-40B4-BE49-F238E27FC236}">
                <a16:creationId xmlns:a16="http://schemas.microsoft.com/office/drawing/2014/main" id="{2CE6E1A1-8E9B-5386-CA64-4A9AD02D166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6068" y="5068458"/>
            <a:ext cx="1127864" cy="1215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4514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2281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2265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1257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99720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68340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1106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47967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49642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4241649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2265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1257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85251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53871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3254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69660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2265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26198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0568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0568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0568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0568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57029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57029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57029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57029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166768" y="22672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166768" y="280563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29697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29697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958951" y="3351282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1179088" y="170392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Services - GCP LB</a:t>
            </a:r>
          </a:p>
        </p:txBody>
      </p:sp>
      <p:pic>
        <p:nvPicPr>
          <p:cNvPr id="58" name="Graphic 57" descr="User with solid fill">
            <a:extLst>
              <a:ext uri="{FF2B5EF4-FFF2-40B4-BE49-F238E27FC236}">
                <a16:creationId xmlns:a16="http://schemas.microsoft.com/office/drawing/2014/main" id="{706B4694-30A2-504E-A902-304E3F99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294043"/>
            <a:ext cx="816876" cy="816876"/>
          </a:xfrm>
          <a:prstGeom prst="rect">
            <a:avLst/>
          </a:prstGeom>
        </p:spPr>
      </p:pic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E13960C4-C1E5-1947-BD24-9FA90E8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987085"/>
            <a:ext cx="816876" cy="816876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6091491-E3FA-C348-A7AC-CE63156432C8}"/>
              </a:ext>
            </a:extLst>
          </p:cNvPr>
          <p:cNvSpPr/>
          <p:nvPr/>
        </p:nvSpPr>
        <p:spPr>
          <a:xfrm>
            <a:off x="108403" y="1214803"/>
            <a:ext cx="816876" cy="170809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D5441D-051C-9F4F-8BEC-FC19B43D54CE}"/>
              </a:ext>
            </a:extLst>
          </p:cNvPr>
          <p:cNvSpPr txBox="1"/>
          <p:nvPr/>
        </p:nvSpPr>
        <p:spPr>
          <a:xfrm>
            <a:off x="213349" y="2634684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278" y="2575632"/>
            <a:ext cx="3316371" cy="21663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7200632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B8551C-4E3A-4E05-DDB0-F1311B25C26F}"/>
              </a:ext>
            </a:extLst>
          </p:cNvPr>
          <p:cNvSpPr txBox="1">
            <a:spLocks/>
          </p:cNvSpPr>
          <p:nvPr/>
        </p:nvSpPr>
        <p:spPr>
          <a:xfrm>
            <a:off x="95508" y="3186436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GCE PD CSI Driver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994F7-4983-487A-1623-E2B298B4E5A8}"/>
              </a:ext>
            </a:extLst>
          </p:cNvPr>
          <p:cNvSpPr txBox="1"/>
          <p:nvPr/>
        </p:nvSpPr>
        <p:spPr>
          <a:xfrm>
            <a:off x="4537324" y="4597258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</a:p>
        </p:txBody>
      </p:sp>
      <p:pic>
        <p:nvPicPr>
          <p:cNvPr id="39" name="Google Shape;413;p28">
            <a:extLst>
              <a:ext uri="{FF2B5EF4-FFF2-40B4-BE49-F238E27FC236}">
                <a16:creationId xmlns:a16="http://schemas.microsoft.com/office/drawing/2014/main" id="{9D4745BF-77DA-D3D7-41F8-144BB48E85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326" y="3569343"/>
            <a:ext cx="988659" cy="9635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C5A7D73-020F-632C-3697-184AE51EF476}"/>
              </a:ext>
            </a:extLst>
          </p:cNvPr>
          <p:cNvSpPr txBox="1"/>
          <p:nvPr/>
        </p:nvSpPr>
        <p:spPr>
          <a:xfrm>
            <a:off x="12165605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BBC3C56-3FD6-3584-715B-2D69AF90D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3787504" y="846729"/>
            <a:ext cx="708657" cy="736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403BB2-65C3-DD05-E832-CE6C4FEEEE37}"/>
              </a:ext>
            </a:extLst>
          </p:cNvPr>
          <p:cNvSpPr/>
          <p:nvPr/>
        </p:nvSpPr>
        <p:spPr>
          <a:xfrm>
            <a:off x="11230568" y="4306764"/>
            <a:ext cx="2977454" cy="4758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StatefulSets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8D65FE-E318-1A61-7615-B7850E8BA71E}"/>
              </a:ext>
            </a:extLst>
          </p:cNvPr>
          <p:cNvSpPr/>
          <p:nvPr/>
        </p:nvSpPr>
        <p:spPr>
          <a:xfrm>
            <a:off x="95508" y="5475104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setup to achieve  HA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DAB3CD-BD01-BEF9-F7B9-6AD8B5BF4180}"/>
              </a:ext>
            </a:extLst>
          </p:cNvPr>
          <p:cNvSpPr/>
          <p:nvPr/>
        </p:nvSpPr>
        <p:spPr>
          <a:xfrm>
            <a:off x="95510" y="5949820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Master-Master MySQL setup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B56F55-11F2-8AEC-1B4A-C0E4C12EEDAF}"/>
              </a:ext>
            </a:extLst>
          </p:cNvPr>
          <p:cNvSpPr/>
          <p:nvPr/>
        </p:nvSpPr>
        <p:spPr>
          <a:xfrm>
            <a:off x="95510" y="645048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Master-Slave MySQL setup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B0AFABE-2EFC-50B8-CD97-B5C6B26EBF15}"/>
              </a:ext>
            </a:extLst>
          </p:cNvPr>
          <p:cNvSpPr/>
          <p:nvPr/>
        </p:nvSpPr>
        <p:spPr>
          <a:xfrm>
            <a:off x="111178" y="6919817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No Automatic Backup &amp; Recovery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753DB2-BF1F-5224-64AE-3976B3DE26FE}"/>
              </a:ext>
            </a:extLst>
          </p:cNvPr>
          <p:cNvSpPr/>
          <p:nvPr/>
        </p:nvSpPr>
        <p:spPr>
          <a:xfrm>
            <a:off x="111177" y="4981378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Drawbacks of GCE PD CSI for MySQL DB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099A01-ACEB-904A-9CEB-CA926242CB43}"/>
              </a:ext>
            </a:extLst>
          </p:cNvPr>
          <p:cNvSpPr/>
          <p:nvPr/>
        </p:nvSpPr>
        <p:spPr>
          <a:xfrm>
            <a:off x="95508" y="7397477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395844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9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2281" y="826424"/>
            <a:ext cx="10872440" cy="412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2265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1257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99720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68340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1106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47967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49642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9687" y="950564"/>
            <a:ext cx="3011566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2265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/>
              <a:t>MySQL - </a:t>
            </a:r>
            <a:r>
              <a:rPr lang="en-IN" sz="1700" err="1"/>
              <a:t>ExternalName</a:t>
            </a:r>
            <a:r>
              <a:rPr lang="en-IN" sz="1700"/>
              <a:t>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161812" y="338132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166768" y="22672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166768" y="280563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29697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994063" y="4056639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1179088" y="170392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Services - GCP LB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2BDE8D0-106C-A9F2-741C-A881B3B95AE5}"/>
              </a:ext>
            </a:extLst>
          </p:cNvPr>
          <p:cNvGrpSpPr/>
          <p:nvPr/>
        </p:nvGrpSpPr>
        <p:grpSpPr>
          <a:xfrm>
            <a:off x="244453" y="346521"/>
            <a:ext cx="816876" cy="1758435"/>
            <a:chOff x="108403" y="1214803"/>
            <a:chExt cx="816876" cy="1758435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403" y="1294043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403" y="1987085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108403" y="1214803"/>
              <a:ext cx="816876" cy="1708093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213349" y="2634684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  <a:stCxn id="59" idx="3"/>
            <a:endCxn id="21" idx="1"/>
          </p:cNvCxnSpPr>
          <p:nvPr/>
        </p:nvCxnSpPr>
        <p:spPr>
          <a:xfrm flipV="1">
            <a:off x="1061329" y="1160943"/>
            <a:ext cx="6538358" cy="3962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254145" y="834199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9105470" y="1371321"/>
            <a:ext cx="5523" cy="3424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Cloud SQL as Storage for GKE Workloads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B8551C-4E3A-4E05-DDB0-F1311B25C26F}"/>
              </a:ext>
            </a:extLst>
          </p:cNvPr>
          <p:cNvSpPr txBox="1">
            <a:spLocks/>
          </p:cNvSpPr>
          <p:nvPr/>
        </p:nvSpPr>
        <p:spPr>
          <a:xfrm>
            <a:off x="244453" y="5085074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Cloud SQL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5A7D73-020F-632C-3697-184AE51EF476}"/>
              </a:ext>
            </a:extLst>
          </p:cNvPr>
          <p:cNvSpPr txBox="1"/>
          <p:nvPr/>
        </p:nvSpPr>
        <p:spPr>
          <a:xfrm>
            <a:off x="12165605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BBC3C56-3FD6-3584-715B-2D69AF90D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787504" y="846729"/>
            <a:ext cx="708657" cy="73614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7DEA8A7-D3BB-F814-25C9-0DD8B3EC61E5}"/>
              </a:ext>
            </a:extLst>
          </p:cNvPr>
          <p:cNvSpPr/>
          <p:nvPr/>
        </p:nvSpPr>
        <p:spPr>
          <a:xfrm>
            <a:off x="4779564" y="5288748"/>
            <a:ext cx="8804953" cy="19858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62188A-E642-AB3A-BA60-C97463B4180B}"/>
              </a:ext>
            </a:extLst>
          </p:cNvPr>
          <p:cNvSpPr txBox="1"/>
          <p:nvPr/>
        </p:nvSpPr>
        <p:spPr>
          <a:xfrm>
            <a:off x="8346325" y="6807526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Cloud SQL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3371D4-75FB-9459-CA8A-9BABA91B35A5}"/>
              </a:ext>
            </a:extLst>
          </p:cNvPr>
          <p:cNvSpPr/>
          <p:nvPr/>
        </p:nvSpPr>
        <p:spPr>
          <a:xfrm>
            <a:off x="5130334" y="5662583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High Availability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9CB194-077C-F97D-F86B-10667BD2696B}"/>
              </a:ext>
            </a:extLst>
          </p:cNvPr>
          <p:cNvSpPr/>
          <p:nvPr/>
        </p:nvSpPr>
        <p:spPr>
          <a:xfrm>
            <a:off x="5130334" y="6156309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Backup &amp; Recovery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1AFFFA-EAD8-BE2C-4069-3BA76D45E463}"/>
              </a:ext>
            </a:extLst>
          </p:cNvPr>
          <p:cNvSpPr/>
          <p:nvPr/>
        </p:nvSpPr>
        <p:spPr>
          <a:xfrm>
            <a:off x="5130334" y="6655634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Fully Managed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B75880C-4269-FA71-B1F0-97B1E0900E4C}"/>
              </a:ext>
            </a:extLst>
          </p:cNvPr>
          <p:cNvSpPr/>
          <p:nvPr/>
        </p:nvSpPr>
        <p:spPr>
          <a:xfrm>
            <a:off x="10296814" y="5662583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Metrics &amp; Monitoring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9AF572-8B61-25FE-955C-96E6D928E0DB}"/>
              </a:ext>
            </a:extLst>
          </p:cNvPr>
          <p:cNvSpPr/>
          <p:nvPr/>
        </p:nvSpPr>
        <p:spPr>
          <a:xfrm>
            <a:off x="10296814" y="6156309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Automatic Upgrades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9D04D59-18C8-CD40-E2D2-271B1D287729}"/>
              </a:ext>
            </a:extLst>
          </p:cNvPr>
          <p:cNvSpPr/>
          <p:nvPr/>
        </p:nvSpPr>
        <p:spPr>
          <a:xfrm>
            <a:off x="10296814" y="6655634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Multi-Zone Support</a:t>
            </a:r>
          </a:p>
        </p:txBody>
      </p:sp>
      <p:pic>
        <p:nvPicPr>
          <p:cNvPr id="75" name="Google Shape;397;p27">
            <a:extLst>
              <a:ext uri="{FF2B5EF4-FFF2-40B4-BE49-F238E27FC236}">
                <a16:creationId xmlns:a16="http://schemas.microsoft.com/office/drawing/2014/main" id="{10F32A54-D29B-279D-A141-CEE799306D5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3630" y="5739687"/>
            <a:ext cx="996526" cy="110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C16830E-96A5-34C1-087B-B794A4EA8625}"/>
              </a:ext>
            </a:extLst>
          </p:cNvPr>
          <p:cNvCxnSpPr>
            <a:cxnSpLocks/>
            <a:stCxn id="28" idx="2"/>
            <a:endCxn id="75" idx="0"/>
          </p:cNvCxnSpPr>
          <p:nvPr/>
        </p:nvCxnSpPr>
        <p:spPr>
          <a:xfrm>
            <a:off x="9110993" y="4718873"/>
            <a:ext cx="10900" cy="1020814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5A2A6AD-4C64-D461-4A70-39AE01492488}"/>
              </a:ext>
            </a:extLst>
          </p:cNvPr>
          <p:cNvSpPr txBox="1"/>
          <p:nvPr/>
        </p:nvSpPr>
        <p:spPr>
          <a:xfrm>
            <a:off x="5662107" y="7465143"/>
            <a:ext cx="7288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rgbClr val="1A40C0"/>
                </a:solidFill>
              </a:rPr>
              <a:t>Cloud SQL MySQL Full Feature List: https://</a:t>
            </a:r>
            <a:r>
              <a:rPr lang="en-IN" sz="1600" err="1">
                <a:solidFill>
                  <a:srgbClr val="1A40C0"/>
                </a:solidFill>
              </a:rPr>
              <a:t>cloud.google.com</a:t>
            </a:r>
            <a:r>
              <a:rPr lang="en-IN" sz="1600">
                <a:solidFill>
                  <a:srgbClr val="1A40C0"/>
                </a:solidFill>
              </a:rPr>
              <a:t>/</a:t>
            </a:r>
            <a:r>
              <a:rPr lang="en-IN" sz="1600" err="1">
                <a:solidFill>
                  <a:srgbClr val="1A40C0"/>
                </a:solidFill>
              </a:rPr>
              <a:t>sql</a:t>
            </a:r>
            <a:r>
              <a:rPr lang="en-IN" sz="1600">
                <a:solidFill>
                  <a:srgbClr val="1A40C0"/>
                </a:solidFill>
              </a:rPr>
              <a:t>/docs/</a:t>
            </a:r>
            <a:r>
              <a:rPr lang="en-IN" sz="1600" err="1">
                <a:solidFill>
                  <a:srgbClr val="1A40C0"/>
                </a:solidFill>
              </a:rPr>
              <a:t>features#mysql</a:t>
            </a:r>
            <a:endParaRPr lang="en-IN" sz="1600">
              <a:solidFill>
                <a:srgbClr val="1A4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6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1" grpId="0" animBg="1"/>
      <p:bldP spid="50" grpId="0" animBg="1"/>
      <p:bldP spid="51" grpId="0" animBg="1"/>
      <p:bldP spid="66" grpId="0" animBg="1"/>
      <p:bldP spid="92" grpId="0"/>
      <p:bldP spid="40" grpId="0"/>
      <p:bldP spid="57" grpId="0" animBg="1"/>
      <p:bldP spid="61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81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15050" y="2083184"/>
            <a:ext cx="161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UNKNOWN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5DD0A-1428-10F2-FAF6-1A28160C00EF}"/>
              </a:ext>
            </a:extLst>
          </p:cNvPr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pic>
        <p:nvPicPr>
          <p:cNvPr id="7" name="Google Shape;407;p28">
            <a:extLst>
              <a:ext uri="{FF2B5EF4-FFF2-40B4-BE49-F238E27FC236}">
                <a16:creationId xmlns:a16="http://schemas.microsoft.com/office/drawing/2014/main" id="{BADA0D2F-FB1E-BD11-7990-9E55A4DBC74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207955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IC</a:t>
            </a:r>
          </a:p>
          <a:p>
            <a:pPr algn="ctr"/>
            <a:r>
              <a:rPr lang="en-US" sz="2000"/>
              <a:t>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314167" y="2543385"/>
            <a:ext cx="990455" cy="3954105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925573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759835"/>
            <a:ext cx="645728" cy="1168347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C0077-AA0F-54A9-65D8-E778AE414744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Public IP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D1AAC9A-3987-16BC-B03B-F515B47B2888}"/>
              </a:ext>
            </a:extLst>
          </p:cNvPr>
          <p:cNvSpPr txBox="1"/>
          <p:nvPr/>
        </p:nvSpPr>
        <p:spPr>
          <a:xfrm>
            <a:off x="7729781" y="3497543"/>
            <a:ext cx="1562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via Internet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3321985-6D46-30E3-57BE-B94C23F0D33A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7466450" y="2212863"/>
            <a:ext cx="1810466" cy="2546972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A2DBEC-10D2-BB33-0037-99117B7E8E05}"/>
              </a:ext>
            </a:extLst>
          </p:cNvPr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37279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6" grpId="0" animBg="1"/>
      <p:bldP spid="18" grpId="0"/>
      <p:bldP spid="19" grpId="0" animBg="1"/>
      <p:bldP spid="20" grpId="0"/>
      <p:bldP spid="24" grpId="0" animBg="1"/>
      <p:bldP spid="26" grpId="0" animBg="1"/>
      <p:bldP spid="27" grpId="0"/>
      <p:bldP spid="28" grpId="0"/>
      <p:bldP spid="62" grpId="0" animBg="1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25" grpId="0" animBg="1"/>
      <p:bldP spid="29" grpId="0"/>
      <p:bldP spid="31" grpId="0" animBg="1"/>
      <p:bldP spid="32" grpId="0" animBg="1"/>
      <p:bldP spid="37" grpId="0" animBg="1"/>
      <p:bldP spid="42" grpId="0" animBg="1"/>
      <p:bldP spid="44" grpId="0"/>
      <p:bldP spid="45" grpId="0"/>
      <p:bldP spid="46" grpId="0" animBg="1"/>
      <p:bldP spid="47" grpId="0" animBg="1"/>
      <p:bldP spid="51" grpId="0"/>
      <p:bldP spid="52" grpId="0"/>
      <p:bldP spid="53" grpId="0" animBg="1"/>
      <p:bldP spid="56" grpId="0" animBg="1"/>
      <p:bldP spid="4" grpId="0" animBg="1"/>
      <p:bldP spid="15" grpId="0"/>
      <p:bldP spid="36" grpId="0"/>
      <p:bldP spid="40" grpId="0" animBg="1"/>
      <p:bldP spid="93" grpId="0" animBg="1"/>
      <p:bldP spid="94" grpId="0"/>
      <p:bldP spid="105" grpId="0"/>
      <p:bldP spid="39" grpId="0" animBg="1"/>
      <p:bldP spid="38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15050" y="2083184"/>
            <a:ext cx="161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UNKNOWN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5DD0A-1428-10F2-FAF6-1A28160C00EF}"/>
              </a:ext>
            </a:extLst>
          </p:cNvPr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pic>
        <p:nvPicPr>
          <p:cNvPr id="7" name="Google Shape;407;p28">
            <a:extLst>
              <a:ext uri="{FF2B5EF4-FFF2-40B4-BE49-F238E27FC236}">
                <a16:creationId xmlns:a16="http://schemas.microsoft.com/office/drawing/2014/main" id="{BADA0D2F-FB1E-BD11-7990-9E55A4DBC74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207955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IC</a:t>
            </a:r>
          </a:p>
          <a:p>
            <a:pPr algn="ctr"/>
            <a:r>
              <a:rPr lang="en-US" sz="2000"/>
              <a:t>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314167" y="2543385"/>
            <a:ext cx="990455" cy="3954105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925573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759835"/>
            <a:ext cx="645728" cy="1168347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C0077-AA0F-54A9-65D8-E778AE414744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Public IP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D1AAC9A-3987-16BC-B03B-F515B47B2888}"/>
              </a:ext>
            </a:extLst>
          </p:cNvPr>
          <p:cNvSpPr txBox="1"/>
          <p:nvPr/>
        </p:nvSpPr>
        <p:spPr>
          <a:xfrm>
            <a:off x="7729781" y="3497543"/>
            <a:ext cx="1562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via Internet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3321985-6D46-30E3-57BE-B94C23F0D33A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7466450" y="2212863"/>
            <a:ext cx="1810466" cy="2546972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A71EAB9-52C8-2FE3-03E9-D5076E598C86}"/>
              </a:ext>
            </a:extLst>
          </p:cNvPr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294556575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10476" y="316858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25740" y="31685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External Name Service </a:t>
            </a:r>
            <a:r>
              <a:rPr lang="en-US"/>
              <a:t>with </a:t>
            </a:r>
            <a:r>
              <a:rPr lang="en-US">
                <a:solidFill>
                  <a:srgbClr val="FFFF00"/>
                </a:solidFill>
              </a:rPr>
              <a:t>Public IP </a:t>
            </a:r>
            <a:r>
              <a:rPr lang="en-US"/>
              <a:t>of Cloud SQL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10476" y="405720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25740" y="405720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Secret</a:t>
            </a:r>
            <a:r>
              <a:rPr lang="en-US"/>
              <a:t> for MySQL DB Password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76577" y="493479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91841" y="493479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376577" y="582341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091841" y="582341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69965" y="9319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742333" y="1522887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Demo-28: GKE Workloads and Cloud SQL Public 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A966F-1E6D-F352-57A5-73F65AD4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7" y="2034077"/>
            <a:ext cx="5911093" cy="22690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2D20CC-F5A6-DFFE-0C3D-FDC03CD2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53" y="4442792"/>
            <a:ext cx="5847267" cy="32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869" y="1945914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SQL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2257" y="144350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Demo-29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4294878" y="6218321"/>
            <a:ext cx="6650243" cy="147049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586883" y="6328814"/>
            <a:ext cx="609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rgbClr val="0070C0"/>
                </a:solidFill>
              </a:rPr>
              <a:t>GKE Workloads and Cloud SQL </a:t>
            </a:r>
          </a:p>
          <a:p>
            <a:pPr algn="ctr"/>
            <a:r>
              <a:rPr lang="en-US" sz="3600" b="1">
                <a:solidFill>
                  <a:srgbClr val="0070C0"/>
                </a:solidFill>
              </a:rPr>
              <a:t>Private Service Access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8C13B-2633-FCF6-E59E-EC3EAC96E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99" y="239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29B80FA-82B4-02F8-0141-322CEA6A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6" y="208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882C1B4-7A06-4D51-A142-89564105B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4" y="3526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E40F286-ECC1-6842-2257-095DFFFC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34" y="4170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C6C4926-A471-BD46-4E15-132B1B483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01" y="76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397;p27">
            <a:extLst>
              <a:ext uri="{FF2B5EF4-FFF2-40B4-BE49-F238E27FC236}">
                <a16:creationId xmlns:a16="http://schemas.microsoft.com/office/drawing/2014/main" id="{15ED7E50-048F-B84B-B0A1-845999AB721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73548" y="4918418"/>
            <a:ext cx="1127864" cy="1215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6110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5DD0A-1428-10F2-FAF6-1A28160C00EF}"/>
              </a:ext>
            </a:extLst>
          </p:cNvPr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pic>
        <p:nvPicPr>
          <p:cNvPr id="7" name="Google Shape;407;p28">
            <a:extLst>
              <a:ext uri="{FF2B5EF4-FFF2-40B4-BE49-F238E27FC236}">
                <a16:creationId xmlns:a16="http://schemas.microsoft.com/office/drawing/2014/main" id="{BADA0D2F-FB1E-BD11-7990-9E55A4DBC74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 flipV="1">
            <a:off x="6314167" y="4652263"/>
            <a:ext cx="2962749" cy="1845227"/>
          </a:xfrm>
          <a:prstGeom prst="bentConnector3">
            <a:avLst>
              <a:gd name="adj1" fmla="val 58764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C0077-AA0F-54A9-65D8-E778AE414744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5ACDB2-D1C8-80B4-337D-2A6940095A5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E2553A6-1346-BC21-09B8-E9744226326E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9D0EB-CA6C-9021-614A-A7BA2D41F711}"/>
              </a:ext>
            </a:extLst>
          </p:cNvPr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B53F34-C5A5-A15B-EA35-A9266EDDF79D}"/>
              </a:ext>
            </a:extLst>
          </p:cNvPr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AA6E21-8EEF-035D-57D9-73A0127FA1F5}"/>
              </a:ext>
            </a:extLst>
          </p:cNvPr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28644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1" grpId="0"/>
      <p:bldP spid="64" grpId="0"/>
      <p:bldP spid="70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5DD0A-1428-10F2-FAF6-1A28160C00EF}"/>
              </a:ext>
            </a:extLst>
          </p:cNvPr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pic>
        <p:nvPicPr>
          <p:cNvPr id="7" name="Google Shape;407;p28">
            <a:extLst>
              <a:ext uri="{FF2B5EF4-FFF2-40B4-BE49-F238E27FC236}">
                <a16:creationId xmlns:a16="http://schemas.microsoft.com/office/drawing/2014/main" id="{BADA0D2F-FB1E-BD11-7990-9E55A4DBC74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 flipV="1">
            <a:off x="6314167" y="4652263"/>
            <a:ext cx="2962749" cy="1845227"/>
          </a:xfrm>
          <a:prstGeom prst="bentConnector3">
            <a:avLst>
              <a:gd name="adj1" fmla="val 58764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C0077-AA0F-54A9-65D8-E778AE414744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5ACDB2-D1C8-80B4-337D-2A6940095A5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E2553A6-1346-BC21-09B8-E9744226326E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9D0EB-CA6C-9021-614A-A7BA2D41F711}"/>
              </a:ext>
            </a:extLst>
          </p:cNvPr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B53F34-C5A5-A15B-EA35-A9266EDDF79D}"/>
              </a:ext>
            </a:extLst>
          </p:cNvPr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ADF1D-463D-D431-605D-5A28C0A755E6}"/>
              </a:ext>
            </a:extLst>
          </p:cNvPr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2425555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2281" y="826424"/>
            <a:ext cx="10872440" cy="412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2265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1257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99720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68340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1106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47967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49642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9687" y="950564"/>
            <a:ext cx="3011566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2265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/>
              <a:t>MySQL - </a:t>
            </a:r>
            <a:r>
              <a:rPr lang="en-IN" sz="1700" err="1"/>
              <a:t>ExternalName</a:t>
            </a:r>
            <a:r>
              <a:rPr lang="en-IN" sz="1700"/>
              <a:t>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161812" y="338132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166768" y="22672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166768" y="280563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29697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994063" y="4056639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1179088" y="170392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Services - GCP LB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2BDE8D0-106C-A9F2-741C-A881B3B95AE5}"/>
              </a:ext>
            </a:extLst>
          </p:cNvPr>
          <p:cNvGrpSpPr/>
          <p:nvPr/>
        </p:nvGrpSpPr>
        <p:grpSpPr>
          <a:xfrm>
            <a:off x="244453" y="346521"/>
            <a:ext cx="816876" cy="1758435"/>
            <a:chOff x="108403" y="1214803"/>
            <a:chExt cx="816876" cy="1758435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403" y="1294043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403" y="1987085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108403" y="1214803"/>
              <a:ext cx="816876" cy="1708093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213349" y="2634684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  <a:stCxn id="59" idx="3"/>
            <a:endCxn id="21" idx="1"/>
          </p:cNvCxnSpPr>
          <p:nvPr/>
        </p:nvCxnSpPr>
        <p:spPr>
          <a:xfrm flipV="1">
            <a:off x="1061329" y="1160943"/>
            <a:ext cx="6538358" cy="3962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254145" y="834199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9105470" y="1371321"/>
            <a:ext cx="5523" cy="3424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Cloud SQL as Storage for GKE Workloads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B8551C-4E3A-4E05-DDB0-F1311B25C26F}"/>
              </a:ext>
            </a:extLst>
          </p:cNvPr>
          <p:cNvSpPr txBox="1">
            <a:spLocks/>
          </p:cNvSpPr>
          <p:nvPr/>
        </p:nvSpPr>
        <p:spPr>
          <a:xfrm>
            <a:off x="244453" y="5085074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Cloud SQL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5A7D73-020F-632C-3697-184AE51EF476}"/>
              </a:ext>
            </a:extLst>
          </p:cNvPr>
          <p:cNvSpPr txBox="1"/>
          <p:nvPr/>
        </p:nvSpPr>
        <p:spPr>
          <a:xfrm>
            <a:off x="12165605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BBC3C56-3FD6-3584-715B-2D69AF90D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787504" y="846729"/>
            <a:ext cx="708657" cy="73614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7DEA8A7-D3BB-F814-25C9-0DD8B3EC61E5}"/>
              </a:ext>
            </a:extLst>
          </p:cNvPr>
          <p:cNvSpPr/>
          <p:nvPr/>
        </p:nvSpPr>
        <p:spPr>
          <a:xfrm>
            <a:off x="4779564" y="5288748"/>
            <a:ext cx="8804953" cy="19858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62188A-E642-AB3A-BA60-C97463B4180B}"/>
              </a:ext>
            </a:extLst>
          </p:cNvPr>
          <p:cNvSpPr txBox="1"/>
          <p:nvPr/>
        </p:nvSpPr>
        <p:spPr>
          <a:xfrm>
            <a:off x="8346325" y="6807526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Cloud SQL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3371D4-75FB-9459-CA8A-9BABA91B35A5}"/>
              </a:ext>
            </a:extLst>
          </p:cNvPr>
          <p:cNvSpPr/>
          <p:nvPr/>
        </p:nvSpPr>
        <p:spPr>
          <a:xfrm>
            <a:off x="5130334" y="5662583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High Availability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9CB194-077C-F97D-F86B-10667BD2696B}"/>
              </a:ext>
            </a:extLst>
          </p:cNvPr>
          <p:cNvSpPr/>
          <p:nvPr/>
        </p:nvSpPr>
        <p:spPr>
          <a:xfrm>
            <a:off x="5130334" y="6156309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Backup &amp; Recovery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1AFFFA-EAD8-BE2C-4069-3BA76D45E463}"/>
              </a:ext>
            </a:extLst>
          </p:cNvPr>
          <p:cNvSpPr/>
          <p:nvPr/>
        </p:nvSpPr>
        <p:spPr>
          <a:xfrm>
            <a:off x="5130334" y="6655634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Fully Managed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B75880C-4269-FA71-B1F0-97B1E0900E4C}"/>
              </a:ext>
            </a:extLst>
          </p:cNvPr>
          <p:cNvSpPr/>
          <p:nvPr/>
        </p:nvSpPr>
        <p:spPr>
          <a:xfrm>
            <a:off x="10296814" y="5662583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Metrics &amp; Monitoring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9AF572-8B61-25FE-955C-96E6D928E0DB}"/>
              </a:ext>
            </a:extLst>
          </p:cNvPr>
          <p:cNvSpPr/>
          <p:nvPr/>
        </p:nvSpPr>
        <p:spPr>
          <a:xfrm>
            <a:off x="10296814" y="6156309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Automatic Upgrades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9D04D59-18C8-CD40-E2D2-271B1D287729}"/>
              </a:ext>
            </a:extLst>
          </p:cNvPr>
          <p:cNvSpPr/>
          <p:nvPr/>
        </p:nvSpPr>
        <p:spPr>
          <a:xfrm>
            <a:off x="10296814" y="6655634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Multi-Zone Support</a:t>
            </a:r>
          </a:p>
        </p:txBody>
      </p:sp>
      <p:pic>
        <p:nvPicPr>
          <p:cNvPr id="75" name="Google Shape;397;p27">
            <a:extLst>
              <a:ext uri="{FF2B5EF4-FFF2-40B4-BE49-F238E27FC236}">
                <a16:creationId xmlns:a16="http://schemas.microsoft.com/office/drawing/2014/main" id="{10F32A54-D29B-279D-A141-CEE799306D5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3630" y="5739687"/>
            <a:ext cx="996526" cy="110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C16830E-96A5-34C1-087B-B794A4EA8625}"/>
              </a:ext>
            </a:extLst>
          </p:cNvPr>
          <p:cNvCxnSpPr>
            <a:cxnSpLocks/>
            <a:stCxn id="28" idx="2"/>
            <a:endCxn id="75" idx="0"/>
          </p:cNvCxnSpPr>
          <p:nvPr/>
        </p:nvCxnSpPr>
        <p:spPr>
          <a:xfrm>
            <a:off x="9110993" y="4718873"/>
            <a:ext cx="10900" cy="1020814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5A2A6AD-4C64-D461-4A70-39AE01492488}"/>
              </a:ext>
            </a:extLst>
          </p:cNvPr>
          <p:cNvSpPr txBox="1"/>
          <p:nvPr/>
        </p:nvSpPr>
        <p:spPr>
          <a:xfrm>
            <a:off x="5662107" y="7465143"/>
            <a:ext cx="7288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rgbClr val="1A40C0"/>
                </a:solidFill>
              </a:rPr>
              <a:t>Cloud SQL MySQL Full Feature List: https://</a:t>
            </a:r>
            <a:r>
              <a:rPr lang="en-IN" sz="1600" err="1">
                <a:solidFill>
                  <a:srgbClr val="1A40C0"/>
                </a:solidFill>
              </a:rPr>
              <a:t>cloud.google.com</a:t>
            </a:r>
            <a:r>
              <a:rPr lang="en-IN" sz="1600">
                <a:solidFill>
                  <a:srgbClr val="1A40C0"/>
                </a:solidFill>
              </a:rPr>
              <a:t>/</a:t>
            </a:r>
            <a:r>
              <a:rPr lang="en-IN" sz="1600" err="1">
                <a:solidFill>
                  <a:srgbClr val="1A40C0"/>
                </a:solidFill>
              </a:rPr>
              <a:t>sql</a:t>
            </a:r>
            <a:r>
              <a:rPr lang="en-IN" sz="1600">
                <a:solidFill>
                  <a:srgbClr val="1A40C0"/>
                </a:solidFill>
              </a:rPr>
              <a:t>/docs/</a:t>
            </a:r>
            <a:r>
              <a:rPr lang="en-IN" sz="1600" err="1">
                <a:solidFill>
                  <a:srgbClr val="1A40C0"/>
                </a:solidFill>
              </a:rPr>
              <a:t>features#mysql</a:t>
            </a:r>
            <a:endParaRPr lang="en-IN" sz="1600">
              <a:solidFill>
                <a:srgbClr val="1A4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2895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10476" y="26027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25740" y="26027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External Name Service </a:t>
            </a:r>
            <a:r>
              <a:rPr lang="en-US"/>
              <a:t>with </a:t>
            </a:r>
            <a:r>
              <a:rPr lang="en-US">
                <a:solidFill>
                  <a:srgbClr val="FFFF00"/>
                </a:solidFill>
              </a:rPr>
              <a:t>Private IP </a:t>
            </a:r>
            <a:r>
              <a:rPr lang="en-US"/>
              <a:t>of Cloud SQL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10476" y="34913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25740" y="34913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Secret</a:t>
            </a:r>
            <a:r>
              <a:rPr lang="en-US"/>
              <a:t> for MySQL DB Password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76577" y="43689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91841" y="43689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376577" y="52575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091841" y="52575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69965" y="75170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830804" y="751706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Demo-29: GKE Workloads and Cloud SQL </a:t>
            </a:r>
          </a:p>
          <a:p>
            <a:pPr algn="ctr"/>
            <a:r>
              <a:rPr lang="en-US" b="1"/>
              <a:t>Private Service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A966F-1E6D-F352-57A5-73F65AD4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7" y="1853834"/>
            <a:ext cx="5911093" cy="2269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48CF35-424A-13A2-4E7E-A44E5A469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" y="4231145"/>
            <a:ext cx="5905418" cy="30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53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869" y="1945914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SQL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2257" y="144350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2641600" y="6218321"/>
            <a:ext cx="8927534" cy="147049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2953249" y="6436086"/>
            <a:ext cx="86158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GKE Workloads and Cloud SQL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Private Service Access without </a:t>
            </a:r>
            <a:r>
              <a:rPr lang="en-US" sz="3000" b="1" err="1">
                <a:solidFill>
                  <a:srgbClr val="0070C0"/>
                </a:solidFill>
              </a:rPr>
              <a:t>ExternalName</a:t>
            </a:r>
            <a:r>
              <a:rPr lang="en-US" sz="3000" b="1">
                <a:solidFill>
                  <a:srgbClr val="0070C0"/>
                </a:solidFill>
              </a:rPr>
              <a:t>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8C13B-2633-FCF6-E59E-EC3EAC96E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99" y="239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29B80FA-82B4-02F8-0141-322CEA6A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6" y="208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882C1B4-7A06-4D51-A142-89564105B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4" y="3526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E40F286-ECC1-6842-2257-095DFFFC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34" y="4170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C6C4926-A471-BD46-4E15-132B1B483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01" y="76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397;p27">
            <a:extLst>
              <a:ext uri="{FF2B5EF4-FFF2-40B4-BE49-F238E27FC236}">
                <a16:creationId xmlns:a16="http://schemas.microsoft.com/office/drawing/2014/main" id="{15ED7E50-048F-B84B-B0A1-845999AB721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73548" y="4918418"/>
            <a:ext cx="1127864" cy="1215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80048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56" idx="3"/>
            <a:endCxn id="40" idx="1"/>
          </p:cNvCxnSpPr>
          <p:nvPr/>
        </p:nvCxnSpPr>
        <p:spPr>
          <a:xfrm flipV="1">
            <a:off x="6671733" y="4652263"/>
            <a:ext cx="2605183" cy="686180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5ACDB2-D1C8-80B4-337D-2A6940095A5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E2553A6-1346-BC21-09B8-E9744226326E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9D0EB-CA6C-9021-614A-A7BA2D41F711}"/>
              </a:ext>
            </a:extLst>
          </p:cNvPr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B53F34-C5A5-A15B-EA35-A9266EDDF79D}"/>
              </a:ext>
            </a:extLst>
          </p:cNvPr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</a:p>
        </p:txBody>
      </p:sp>
    </p:spTree>
    <p:extLst>
      <p:ext uri="{BB962C8B-B14F-4D97-AF65-F5344CB8AC3E}">
        <p14:creationId xmlns:p14="http://schemas.microsoft.com/office/powerpoint/2010/main" val="379641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EEC7B-FE04-C776-E121-10F4EB6D5D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79627-1609-2E7D-C45F-CF9FF3F9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 Kubernetes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82FFF-8B36-E065-D779-60C8B9D1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7" y="1639849"/>
            <a:ext cx="7405127" cy="553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EE700-5BFC-626B-8A2A-E5C49600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134" y="1639849"/>
            <a:ext cx="6561666" cy="2428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25BAC-A1EB-9024-7660-F44299FD1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134" y="4473154"/>
            <a:ext cx="6561666" cy="11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330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10476" y="262051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25740" y="269646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Secret</a:t>
            </a:r>
            <a:r>
              <a:rPr lang="en-US"/>
              <a:t> for MySQL DB Password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76577" y="400379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91841" y="3695199"/>
            <a:ext cx="6356733" cy="13883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Application. </a:t>
            </a:r>
            <a:r>
              <a:rPr lang="en-US">
                <a:solidFill>
                  <a:srgbClr val="FFFF00"/>
                </a:solidFill>
              </a:rPr>
              <a:t>Update Cloud SQL IP </a:t>
            </a:r>
            <a:r>
              <a:rPr lang="en-US"/>
              <a:t>directly in Deployment.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376577" y="528321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091841" y="528321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69964" y="113044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830804" y="751706"/>
            <a:ext cx="6114424" cy="152865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Demo-30: GKE Workloads and Cloud SQL </a:t>
            </a:r>
          </a:p>
          <a:p>
            <a:pPr algn="ctr"/>
            <a:r>
              <a:rPr lang="en-US" b="1"/>
              <a:t>Private Service Access without External Name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71651-EFD0-2868-C087-C7E1C58F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66" y="2820822"/>
            <a:ext cx="5867613" cy="18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9358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File Store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940378-616B-8327-280E-D7224092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01C202A-3DF6-7E59-9173-E02AB943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E845D3B-1A03-1050-AE13-75160ED6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48D5579-DC6F-A97B-6CF3-29F3FE78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414;p28">
            <a:extLst>
              <a:ext uri="{FF2B5EF4-FFF2-40B4-BE49-F238E27FC236}">
                <a16:creationId xmlns:a16="http://schemas.microsoft.com/office/drawing/2014/main" id="{769B0BF6-A4FC-B7E5-1642-46CE3C1020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48603" y="5035495"/>
            <a:ext cx="1135454" cy="8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4186601" y="5940989"/>
            <a:ext cx="105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File Store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882674" y="6555596"/>
            <a:ext cx="7327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Default Storage Class standard-</a:t>
            </a:r>
            <a:r>
              <a:rPr lang="en-US" sz="3000" b="1" err="1">
                <a:solidFill>
                  <a:srgbClr val="0070C0"/>
                </a:solidFill>
              </a:rPr>
              <a:t>rwx</a:t>
            </a:r>
            <a:r>
              <a:rPr lang="en-US" sz="3000" b="1">
                <a:solidFill>
                  <a:srgbClr val="0070C0"/>
                </a:solidFill>
              </a:rPr>
              <a:t> with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Dynamic Provisioning</a:t>
            </a:r>
          </a:p>
        </p:txBody>
      </p:sp>
    </p:spTree>
    <p:extLst>
      <p:ext uri="{BB962C8B-B14F-4D97-AF65-F5344CB8AC3E}">
        <p14:creationId xmlns:p14="http://schemas.microsoft.com/office/powerpoint/2010/main" val="178371093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63C2A9-53E3-ED7B-13C1-A782E5C326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19095-5B6C-F602-0D3C-5B14E6B0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2529"/>
            <a:ext cx="12618720" cy="1188851"/>
          </a:xfrm>
        </p:spPr>
        <p:txBody>
          <a:bodyPr/>
          <a:lstStyle/>
          <a:p>
            <a:r>
              <a:rPr lang="en-US"/>
              <a:t>Google GKE - File Store CSI 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845D8B-90E3-0F56-1D62-00F6F84316B4}"/>
              </a:ext>
            </a:extLst>
          </p:cNvPr>
          <p:cNvSpPr/>
          <p:nvPr/>
        </p:nvSpPr>
        <p:spPr>
          <a:xfrm>
            <a:off x="2573867" y="1048669"/>
            <a:ext cx="3770489" cy="3214450"/>
          </a:xfrm>
          <a:prstGeom prst="roundRect">
            <a:avLst>
              <a:gd name="adj" fmla="val 9182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057448-A029-83A2-D938-4899752DC171}"/>
              </a:ext>
            </a:extLst>
          </p:cNvPr>
          <p:cNvSpPr/>
          <p:nvPr/>
        </p:nvSpPr>
        <p:spPr>
          <a:xfrm>
            <a:off x="8794044" y="1048669"/>
            <a:ext cx="3770489" cy="3214450"/>
          </a:xfrm>
          <a:prstGeom prst="roundRect">
            <a:avLst>
              <a:gd name="adj" fmla="val 10679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B5618-5BD5-7624-D24C-10D18ECB868A}"/>
              </a:ext>
            </a:extLst>
          </p:cNvPr>
          <p:cNvSpPr txBox="1"/>
          <p:nvPr/>
        </p:nvSpPr>
        <p:spPr>
          <a:xfrm>
            <a:off x="3570445" y="10486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GKE Cluster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F695A-761B-6336-EF94-F9BC43C16E87}"/>
              </a:ext>
            </a:extLst>
          </p:cNvPr>
          <p:cNvSpPr txBox="1"/>
          <p:nvPr/>
        </p:nvSpPr>
        <p:spPr>
          <a:xfrm>
            <a:off x="9426222" y="1079345"/>
            <a:ext cx="2828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Google Cloud Platform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BAA44F-E4D8-31C8-C430-06654CE9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32" y="1522737"/>
            <a:ext cx="2190045" cy="21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140C80-537B-A76E-E465-D91AD9B0774D}"/>
              </a:ext>
            </a:extLst>
          </p:cNvPr>
          <p:cNvSpPr txBox="1"/>
          <p:nvPr/>
        </p:nvSpPr>
        <p:spPr>
          <a:xfrm>
            <a:off x="2750255" y="3644343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Kubernetes Persistent Volume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810F4-0416-F455-F23E-8ADC8D9B5914}"/>
              </a:ext>
            </a:extLst>
          </p:cNvPr>
          <p:cNvSpPr txBox="1"/>
          <p:nvPr/>
        </p:nvSpPr>
        <p:spPr>
          <a:xfrm>
            <a:off x="10215645" y="3717397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37E1BA-CD4F-5538-6B6D-F2A715B4B6E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56" y="2655894"/>
            <a:ext cx="2449688" cy="0"/>
          </a:xfrm>
          <a:prstGeom prst="straightConnector1">
            <a:avLst/>
          </a:prstGeom>
          <a:ln w="2540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3FA259-05E9-E55E-304F-96A71C5B48F1}"/>
              </a:ext>
            </a:extLst>
          </p:cNvPr>
          <p:cNvSpPr/>
          <p:nvPr/>
        </p:nvSpPr>
        <p:spPr>
          <a:xfrm>
            <a:off x="272097" y="4444137"/>
            <a:ext cx="66152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/>
              <a:t>Google </a:t>
            </a:r>
            <a:r>
              <a:rPr lang="en-IN" sz="2800" err="1"/>
              <a:t>Filestore</a:t>
            </a:r>
            <a:r>
              <a:rPr lang="en-IN" sz="2800"/>
              <a:t> is a </a:t>
            </a:r>
            <a:r>
              <a:rPr lang="en-IN" sz="2800">
                <a:solidFill>
                  <a:srgbClr val="FFFF00"/>
                </a:solidFill>
              </a:rPr>
              <a:t>managed file storage service </a:t>
            </a:r>
            <a:r>
              <a:rPr lang="en-IN" sz="2800"/>
              <a:t>for applications that </a:t>
            </a:r>
            <a:r>
              <a:rPr lang="en-IN" sz="2800">
                <a:solidFill>
                  <a:srgbClr val="00B050"/>
                </a:solidFill>
              </a:rPr>
              <a:t>require a shared file system interface for data</a:t>
            </a:r>
            <a:r>
              <a:rPr lang="en-IN" sz="2800"/>
              <a:t>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EA8B2CA-1D58-8AF9-1757-0DC2FB3286E4}"/>
              </a:ext>
            </a:extLst>
          </p:cNvPr>
          <p:cNvSpPr/>
          <p:nvPr/>
        </p:nvSpPr>
        <p:spPr>
          <a:xfrm>
            <a:off x="7745343" y="4444137"/>
            <a:ext cx="66152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/>
              <a:t>A </a:t>
            </a:r>
            <a:r>
              <a:rPr lang="en-IN" sz="2800" err="1"/>
              <a:t>Filestore</a:t>
            </a:r>
            <a:r>
              <a:rPr lang="en-IN" sz="2800"/>
              <a:t> instance is a </a:t>
            </a:r>
            <a:r>
              <a:rPr lang="en-IN" sz="2800">
                <a:solidFill>
                  <a:srgbClr val="00B050"/>
                </a:solidFill>
              </a:rPr>
              <a:t>fully managed </a:t>
            </a:r>
            <a:r>
              <a:rPr lang="en-IN" sz="2800">
                <a:solidFill>
                  <a:srgbClr val="FFFF00"/>
                </a:solidFill>
              </a:rPr>
              <a:t>network-attached storage (NAS) system </a:t>
            </a:r>
            <a:r>
              <a:rPr lang="en-IN" sz="2800"/>
              <a:t>we can use with our GKE instances.</a:t>
            </a:r>
            <a:endParaRPr lang="en-US" sz="2800"/>
          </a:p>
        </p:txBody>
      </p:sp>
      <p:pic>
        <p:nvPicPr>
          <p:cNvPr id="3" name="Google Shape;414;p28">
            <a:extLst>
              <a:ext uri="{FF2B5EF4-FFF2-40B4-BE49-F238E27FC236}">
                <a16:creationId xmlns:a16="http://schemas.microsoft.com/office/drawing/2014/main" id="{026EBFCF-9234-5BA4-4A70-75815F888C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406" y="1880143"/>
            <a:ext cx="2195753" cy="175357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428C521-50AC-9212-0BBB-4885FE92F3DB}"/>
              </a:ext>
            </a:extLst>
          </p:cNvPr>
          <p:cNvSpPr/>
          <p:nvPr/>
        </p:nvSpPr>
        <p:spPr>
          <a:xfrm>
            <a:off x="272097" y="5765949"/>
            <a:ext cx="6615288" cy="11888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/>
              <a:t>GKE provides a way for us to automatically deploy and manage the </a:t>
            </a:r>
            <a:r>
              <a:rPr lang="en-IN" sz="2800">
                <a:solidFill>
                  <a:srgbClr val="FFFF00"/>
                </a:solidFill>
              </a:rPr>
              <a:t>Kubernetes </a:t>
            </a:r>
            <a:r>
              <a:rPr lang="en-IN" sz="2800" err="1">
                <a:solidFill>
                  <a:srgbClr val="FFFF00"/>
                </a:solidFill>
              </a:rPr>
              <a:t>Filestore</a:t>
            </a:r>
            <a:r>
              <a:rPr lang="en-IN" sz="2800">
                <a:solidFill>
                  <a:srgbClr val="FFFF00"/>
                </a:solidFill>
              </a:rPr>
              <a:t> CSI driver </a:t>
            </a:r>
            <a:r>
              <a:rPr lang="en-IN" sz="2800"/>
              <a:t>in our clusters.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6199883-2BE9-AC38-7099-8C67A5BA1A06}"/>
              </a:ext>
            </a:extLst>
          </p:cNvPr>
          <p:cNvSpPr/>
          <p:nvPr/>
        </p:nvSpPr>
        <p:spPr>
          <a:xfrm>
            <a:off x="7743015" y="5784734"/>
            <a:ext cx="6615288" cy="11888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err="1"/>
              <a:t>Filestore</a:t>
            </a:r>
            <a:r>
              <a:rPr lang="en-IN" sz="2800"/>
              <a:t> CSI driver is </a:t>
            </a:r>
            <a:r>
              <a:rPr lang="en-IN" sz="2800">
                <a:solidFill>
                  <a:srgbClr val="FFFF00"/>
                </a:solidFill>
              </a:rPr>
              <a:t>enabled by default </a:t>
            </a:r>
            <a:r>
              <a:rPr lang="en-IN" sz="2800"/>
              <a:t>in Autopilot clusters.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B83604-B06D-45EF-2871-834899B53048}"/>
              </a:ext>
            </a:extLst>
          </p:cNvPr>
          <p:cNvSpPr/>
          <p:nvPr/>
        </p:nvSpPr>
        <p:spPr>
          <a:xfrm>
            <a:off x="272097" y="7040748"/>
            <a:ext cx="14086206" cy="65140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We can use </a:t>
            </a:r>
            <a:r>
              <a:rPr lang="en-IN" sz="2800">
                <a:solidFill>
                  <a:srgbClr val="FFFF00"/>
                </a:solidFill>
              </a:rPr>
              <a:t>volume snapshots  and volume expansion </a:t>
            </a:r>
            <a:r>
              <a:rPr lang="en-IN" sz="2800"/>
              <a:t>with the </a:t>
            </a:r>
            <a:r>
              <a:rPr lang="en-IN" sz="2800" err="1"/>
              <a:t>Filestore</a:t>
            </a:r>
            <a:r>
              <a:rPr lang="en-IN" sz="2800"/>
              <a:t> CSI driver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5EBCD-ECF0-27FE-5C45-7892C0A17548}"/>
              </a:ext>
            </a:extLst>
          </p:cNvPr>
          <p:cNvSpPr txBox="1"/>
          <p:nvPr/>
        </p:nvSpPr>
        <p:spPr>
          <a:xfrm>
            <a:off x="7015772" y="1551384"/>
            <a:ext cx="1388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File Store</a:t>
            </a:r>
            <a:br>
              <a:rPr lang="en-US" b="1">
                <a:solidFill>
                  <a:srgbClr val="0070C0"/>
                </a:solidFill>
              </a:rPr>
            </a:br>
            <a:r>
              <a:rPr lang="en-US" b="1">
                <a:solidFill>
                  <a:srgbClr val="0070C0"/>
                </a:solidFill>
              </a:rPr>
              <a:t>CSI Driver</a:t>
            </a:r>
          </a:p>
        </p:txBody>
      </p:sp>
    </p:spTree>
    <p:extLst>
      <p:ext uri="{BB962C8B-B14F-4D97-AF65-F5344CB8AC3E}">
        <p14:creationId xmlns:p14="http://schemas.microsoft.com/office/powerpoint/2010/main" val="76201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/>
      <p:bldP spid="12" grpId="0"/>
      <p:bldP spid="16" grpId="0" animBg="1"/>
      <p:bldP spid="17" grpId="0" animBg="1"/>
      <p:bldP spid="22" grpId="0" animBg="1"/>
      <p:bldP spid="23" grpId="0" animBg="1"/>
      <p:bldP spid="2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B0B39B-21DF-BA4C-9635-A9E4475B0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E49FC-8B69-23B2-526E-827B9504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File Store CSI Driver Enablement in GKE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B71B5-62FF-BF1B-AD8D-2F80BE36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239094"/>
            <a:ext cx="7772400" cy="607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608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2A158E-3EEA-C50C-A4B8-4EC937CF1D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84788-D1C9-45C9-C6DD-3E931BC9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6199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Cluster - Default Kubernetes Storage Classes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E93179-E116-D3E6-1899-27163D735874}"/>
              </a:ext>
            </a:extLst>
          </p:cNvPr>
          <p:cNvSpPr/>
          <p:nvPr/>
        </p:nvSpPr>
        <p:spPr>
          <a:xfrm>
            <a:off x="1" y="2584349"/>
            <a:ext cx="3308808" cy="139982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standard-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600"/>
              <a:t>(</a:t>
            </a:r>
            <a:r>
              <a:rPr lang="en-IN" sz="2600"/>
              <a:t>tier=</a:t>
            </a:r>
            <a:r>
              <a:rPr lang="en-IN" sz="2600">
                <a:solidFill>
                  <a:srgbClr val="FFFF00"/>
                </a:solidFill>
              </a:rPr>
              <a:t>standard</a:t>
            </a:r>
            <a:r>
              <a:rPr lang="en-US" sz="2600"/>
              <a:t>)</a:t>
            </a:r>
            <a:endParaRPr lang="en-IN" sz="2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9158DD-77D3-2C86-3728-CE52155BE7F7}"/>
              </a:ext>
            </a:extLst>
          </p:cNvPr>
          <p:cNvSpPr/>
          <p:nvPr/>
        </p:nvSpPr>
        <p:spPr>
          <a:xfrm>
            <a:off x="3818287" y="2584349"/>
            <a:ext cx="3308808" cy="139982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premium-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600"/>
              <a:t>(</a:t>
            </a:r>
            <a:r>
              <a:rPr lang="en-IN" sz="2600"/>
              <a:t>tier=</a:t>
            </a:r>
            <a:r>
              <a:rPr lang="en-IN" sz="2600">
                <a:solidFill>
                  <a:srgbClr val="FFFF00"/>
                </a:solidFill>
              </a:rPr>
              <a:t>premium</a:t>
            </a:r>
            <a:r>
              <a:rPr lang="en-IN" sz="2600"/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06F897-8E46-806B-C1DD-F1F551C96C37}"/>
              </a:ext>
            </a:extLst>
          </p:cNvPr>
          <p:cNvSpPr/>
          <p:nvPr/>
        </p:nvSpPr>
        <p:spPr>
          <a:xfrm>
            <a:off x="4673599" y="880328"/>
            <a:ext cx="5283200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File Store</a:t>
            </a:r>
          </a:p>
          <a:p>
            <a:pPr algn="ctr"/>
            <a:r>
              <a:rPr lang="en-US" sz="3000"/>
              <a:t>Default Storage Class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365A00-D4DE-CEEC-C5B9-B1D7680B34FD}"/>
              </a:ext>
            </a:extLst>
          </p:cNvPr>
          <p:cNvSpPr/>
          <p:nvPr/>
        </p:nvSpPr>
        <p:spPr>
          <a:xfrm>
            <a:off x="7494510" y="2584349"/>
            <a:ext cx="3308808" cy="139982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enterprise-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500"/>
              <a:t>(</a:t>
            </a:r>
            <a:r>
              <a:rPr lang="en-IN" sz="2500"/>
              <a:t>tier=</a:t>
            </a:r>
            <a:r>
              <a:rPr lang="en-IN" sz="2500">
                <a:solidFill>
                  <a:srgbClr val="FFFF00"/>
                </a:solidFill>
              </a:rPr>
              <a:t>enterprise</a:t>
            </a:r>
            <a:r>
              <a:rPr lang="en-US" sz="2500"/>
              <a:t>)</a:t>
            </a:r>
            <a:endParaRPr lang="en-IN" sz="25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A8A287-1515-F429-AC71-9E92D2A247DD}"/>
              </a:ext>
            </a:extLst>
          </p:cNvPr>
          <p:cNvSpPr/>
          <p:nvPr/>
        </p:nvSpPr>
        <p:spPr>
          <a:xfrm>
            <a:off x="11170733" y="1646254"/>
            <a:ext cx="3459666" cy="30781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enterprise-</a:t>
            </a:r>
            <a:r>
              <a:rPr lang="en-US" sz="2600" err="1"/>
              <a:t>multishare</a:t>
            </a:r>
            <a:r>
              <a:rPr lang="en-US" sz="2600"/>
              <a:t>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000"/>
              <a:t>(</a:t>
            </a:r>
            <a:r>
              <a:rPr lang="en-IN" sz="2000"/>
              <a:t>tier=</a:t>
            </a:r>
            <a:r>
              <a:rPr lang="en-IN" sz="2000">
                <a:solidFill>
                  <a:srgbClr val="FFFF00"/>
                </a:solidFill>
              </a:rPr>
              <a:t>enterprise</a:t>
            </a:r>
            <a:r>
              <a:rPr lang="en-IN" sz="2000"/>
              <a:t>)</a:t>
            </a:r>
          </a:p>
          <a:p>
            <a:pPr algn="ctr"/>
            <a:r>
              <a:rPr lang="en-IN" sz="2000"/>
              <a:t>(</a:t>
            </a:r>
            <a:r>
              <a:rPr lang="en-IN" sz="2000" err="1"/>
              <a:t>multishare</a:t>
            </a:r>
            <a:r>
              <a:rPr lang="en-IN" sz="2000"/>
              <a:t>=</a:t>
            </a:r>
            <a:r>
              <a:rPr lang="en-IN" sz="2000">
                <a:solidFill>
                  <a:srgbClr val="FFFF00"/>
                </a:solidFill>
              </a:rPr>
              <a:t>true</a:t>
            </a:r>
            <a:r>
              <a:rPr lang="en-IN" sz="2000"/>
              <a:t>)</a:t>
            </a:r>
          </a:p>
          <a:p>
            <a:pPr algn="ctr"/>
            <a:r>
              <a:rPr lang="en-IN"/>
              <a:t>(instance-</a:t>
            </a:r>
            <a:r>
              <a:rPr lang="en-IN" err="1"/>
              <a:t>storageclass</a:t>
            </a:r>
            <a:r>
              <a:rPr lang="en-IN"/>
              <a:t>-label=</a:t>
            </a:r>
            <a:r>
              <a:rPr lang="en-IN">
                <a:solidFill>
                  <a:srgbClr val="FFFF00"/>
                </a:solidFill>
              </a:rPr>
              <a:t>enterprise-</a:t>
            </a:r>
            <a:r>
              <a:rPr lang="en-IN" err="1">
                <a:solidFill>
                  <a:srgbClr val="FFFF00"/>
                </a:solidFill>
              </a:rPr>
              <a:t>multishare</a:t>
            </a:r>
            <a:r>
              <a:rPr lang="en-IN">
                <a:solidFill>
                  <a:srgbClr val="FFFF00"/>
                </a:solidFill>
              </a:rPr>
              <a:t>-</a:t>
            </a:r>
            <a:r>
              <a:rPr lang="en-IN" err="1">
                <a:solidFill>
                  <a:srgbClr val="FFFF00"/>
                </a:solidFill>
              </a:rPr>
              <a:t>rwx</a:t>
            </a:r>
            <a:r>
              <a:rPr lang="en-IN"/>
              <a:t>)</a:t>
            </a:r>
          </a:p>
          <a:p>
            <a:pPr algn="ctr"/>
            <a:endParaRPr lang="en-IN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D549D-DC3D-6CF7-7B59-1371BAD8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4" y="4892238"/>
            <a:ext cx="14390757" cy="265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9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 animBg="1"/>
      <p:bldP spid="5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9805D9-61B4-9931-8E22-25FA1E97F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830E19-E91F-276C-62A4-98D099BE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Default Storage Class - Storage Tier Mapping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FD8AB-4F50-A3E4-2628-73395A7C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33" y="1064039"/>
            <a:ext cx="10964334" cy="661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3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15050" y="2083184"/>
            <a:ext cx="161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UNKNOWN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5DD0A-1428-10F2-FAF6-1A28160C00EF}"/>
              </a:ext>
            </a:extLst>
          </p:cNvPr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pic>
        <p:nvPicPr>
          <p:cNvPr id="7" name="Google Shape;407;p28">
            <a:extLst>
              <a:ext uri="{FF2B5EF4-FFF2-40B4-BE49-F238E27FC236}">
                <a16:creationId xmlns:a16="http://schemas.microsoft.com/office/drawing/2014/main" id="{BADA0D2F-FB1E-BD11-7990-9E55A4DBC74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207955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IC</a:t>
            </a:r>
          </a:p>
          <a:p>
            <a:pPr algn="ctr"/>
            <a:r>
              <a:rPr lang="en-US" sz="2000"/>
              <a:t>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314167" y="2543385"/>
            <a:ext cx="990455" cy="3954105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925573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759835"/>
            <a:ext cx="645728" cy="1168347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C0077-AA0F-54A9-65D8-E778AE414744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Public IP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D1AAC9A-3987-16BC-B03B-F515B47B2888}"/>
              </a:ext>
            </a:extLst>
          </p:cNvPr>
          <p:cNvSpPr txBox="1"/>
          <p:nvPr/>
        </p:nvSpPr>
        <p:spPr>
          <a:xfrm>
            <a:off x="7729781" y="3497543"/>
            <a:ext cx="1562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via Internet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3321985-6D46-30E3-57BE-B94C23F0D33A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7466450" y="2212863"/>
            <a:ext cx="1810466" cy="2546972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A2DBEC-10D2-BB33-0037-99117B7E8E05}"/>
              </a:ext>
            </a:extLst>
          </p:cNvPr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405185300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FB31C0-791B-49EE-F85C-600FCD06F9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C6B395-BD0E-F011-4311-6F794F26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Default Storage Class - Storage Tier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A95FE-6288-07EA-2ADA-3A5701FB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1156351"/>
            <a:ext cx="14184085" cy="650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7129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GFS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Note-1: </a:t>
            </a:r>
            <a:r>
              <a:rPr lang="en-IN" sz="1800"/>
              <a:t>PVC Claims must exist in the </a:t>
            </a:r>
            <a:r>
              <a:rPr lang="en-IN" sz="1800">
                <a:solidFill>
                  <a:srgbClr val="FFFF00"/>
                </a:solidFill>
              </a:rPr>
              <a:t>same namespace as the Pod </a:t>
            </a:r>
            <a:r>
              <a:rPr lang="en-IN" sz="1800"/>
              <a:t>using the claim. The cluster finds the claim in the Pod's namespace and uses it to get the </a:t>
            </a:r>
            <a:r>
              <a:rPr lang="en-IN" sz="1800" err="1">
                <a:solidFill>
                  <a:srgbClr val="FFFF00"/>
                </a:solidFill>
              </a:rPr>
              <a:t>PersistentVolume</a:t>
            </a:r>
            <a:r>
              <a:rPr lang="en-IN" sz="1800"/>
              <a:t> backing the claim</a:t>
            </a:r>
            <a:endParaRPr lang="en-US" sz="180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Note-2: </a:t>
            </a:r>
            <a:r>
              <a:rPr lang="en-IN" sz="1800"/>
              <a:t>A </a:t>
            </a:r>
            <a:r>
              <a:rPr lang="en-IN" sz="1800" err="1"/>
              <a:t>PersistentVolume</a:t>
            </a:r>
            <a:r>
              <a:rPr lang="en-IN" sz="1800"/>
              <a:t> (PV) is a piece of storage in the cluster that has been provisioned by an administrator or dynamically provisioned using Storage Classes. It is </a:t>
            </a:r>
            <a:r>
              <a:rPr lang="en-IN" sz="1800" b="1"/>
              <a:t>a </a:t>
            </a:r>
            <a:r>
              <a:rPr lang="en-IN" sz="1800" b="1">
                <a:solidFill>
                  <a:srgbClr val="FFFF00"/>
                </a:solidFill>
              </a:rPr>
              <a:t>resource in the cluster</a:t>
            </a:r>
            <a:r>
              <a:rPr lang="en-IN" sz="1800">
                <a:solidFill>
                  <a:srgbClr val="FFFF00"/>
                </a:solidFill>
              </a:rPr>
              <a:t> just like a node is a cluster resource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use k8s Storage Class created by </a:t>
            </a:r>
            <a:r>
              <a:rPr lang="en-US" sz="2400">
                <a:solidFill>
                  <a:srgbClr val="FFFF00"/>
                </a:solidFill>
              </a:rPr>
              <a:t>default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817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49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7" grpId="0" animBg="1"/>
      <p:bldP spid="98" grpId="0" animBg="1"/>
      <p:bldP spid="76" grpId="0" animBg="1"/>
      <p:bldP spid="78" grpId="0" animBg="1"/>
      <p:bldP spid="59" grpId="0" animBg="1"/>
      <p:bldP spid="60" grpId="0" animBg="1"/>
      <p:bldP spid="3" grpId="0" animBg="1"/>
      <p:bldP spid="4" grpId="0" animBg="1"/>
      <p:bldP spid="36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4560" y="2041768"/>
            <a:ext cx="9981279" cy="469770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2648670" y="2515308"/>
            <a:ext cx="6768925" cy="29107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59131" y="158523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81" y="207877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8394" y="4199204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5814" y="2951025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078388" y="-159120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6204" y="412808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3700613" y="5074187"/>
            <a:ext cx="24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5432734" y="3524847"/>
            <a:ext cx="1450294" cy="108149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00026" y="4150323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814374" y="4606345"/>
            <a:ext cx="3661830" cy="1178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814374" y="4229019"/>
            <a:ext cx="314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rgbClr val="138CC4"/>
                </a:solidFill>
              </a:rPr>
              <a:t>http://&lt;LB-IP&gt;/</a:t>
            </a:r>
            <a:r>
              <a:rPr lang="en-IN" sz="1600" err="1">
                <a:solidFill>
                  <a:srgbClr val="138CC4"/>
                </a:solidFill>
              </a:rPr>
              <a:t>filestore</a:t>
            </a:r>
            <a:r>
              <a:rPr lang="en-IN" sz="16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0251091" y="4957968"/>
            <a:ext cx="43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722181" y="2677546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3895182" y="215206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9417595" y="2019702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138CC4"/>
                </a:solidFill>
              </a:rPr>
              <a:t>GKE Cluster</a:t>
            </a:r>
          </a:p>
        </p:txBody>
      </p: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3028" y="304500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6969498" y="613299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480712" y="2845962"/>
            <a:ext cx="1826998" cy="3706019"/>
          </a:xfrm>
          <a:prstGeom prst="roundRect">
            <a:avLst>
              <a:gd name="adj" fmla="val 1033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6656794" y="2698401"/>
            <a:ext cx="1461909" cy="3376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12569508" y="3762872"/>
            <a:ext cx="1526110" cy="1680648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404;p28">
            <a:extLst>
              <a:ext uri="{FF2B5EF4-FFF2-40B4-BE49-F238E27FC236}">
                <a16:creationId xmlns:a16="http://schemas.microsoft.com/office/drawing/2014/main" id="{87F8884C-B770-A66C-36A7-3E6E9EC1B00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3491" y="41098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404;p28">
            <a:extLst>
              <a:ext uri="{FF2B5EF4-FFF2-40B4-BE49-F238E27FC236}">
                <a16:creationId xmlns:a16="http://schemas.microsoft.com/office/drawing/2014/main" id="{28C0CCD0-C1CD-FCAF-4F9C-DF31525BBB8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2357" y="51335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402;p28">
            <a:extLst>
              <a:ext uri="{FF2B5EF4-FFF2-40B4-BE49-F238E27FC236}">
                <a16:creationId xmlns:a16="http://schemas.microsoft.com/office/drawing/2014/main" id="{FDDEA0AF-A84A-215E-FE51-2353A1ACA8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29791" y="4197421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765AE7-0CE0-C145-9BDD-3F4627AE53B7}"/>
              </a:ext>
            </a:extLst>
          </p:cNvPr>
          <p:cNvSpPr txBox="1"/>
          <p:nvPr/>
        </p:nvSpPr>
        <p:spPr>
          <a:xfrm>
            <a:off x="8567742" y="494508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PVC</a:t>
            </a:r>
          </a:p>
        </p:txBody>
      </p:sp>
      <p:sp>
        <p:nvSpPr>
          <p:cNvPr id="83" name="Google Shape;394;p28">
            <a:extLst>
              <a:ext uri="{FF2B5EF4-FFF2-40B4-BE49-F238E27FC236}">
                <a16:creationId xmlns:a16="http://schemas.microsoft.com/office/drawing/2014/main" id="{5DA6FFA2-941E-8390-E108-7E14F3353CDE}"/>
              </a:ext>
            </a:extLst>
          </p:cNvPr>
          <p:cNvSpPr/>
          <p:nvPr/>
        </p:nvSpPr>
        <p:spPr>
          <a:xfrm>
            <a:off x="1902372" y="1418884"/>
            <a:ext cx="12349656" cy="5538872"/>
          </a:xfrm>
          <a:prstGeom prst="roundRect">
            <a:avLst>
              <a:gd name="adj" fmla="val 237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94E98-235A-3E66-1D6B-C1C6D0AC4E59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10444319" y="3762871"/>
            <a:ext cx="7418" cy="43633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555220-C051-197A-9B65-B0881C53F1E7}"/>
              </a:ext>
            </a:extLst>
          </p:cNvPr>
          <p:cNvCxnSpPr>
            <a:stCxn id="81" idx="3"/>
            <a:endCxn id="22" idx="1"/>
          </p:cNvCxnSpPr>
          <p:nvPr/>
        </p:nvCxnSpPr>
        <p:spPr>
          <a:xfrm>
            <a:off x="9241637" y="4603344"/>
            <a:ext cx="796757" cy="178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69246C-D4D0-CA51-2832-ADD34DB7179A}"/>
              </a:ext>
            </a:extLst>
          </p:cNvPr>
          <p:cNvCxnSpPr>
            <a:cxnSpLocks/>
            <a:stCxn id="22" idx="3"/>
            <a:endCxn id="76" idx="1"/>
          </p:cNvCxnSpPr>
          <p:nvPr/>
        </p:nvCxnSpPr>
        <p:spPr>
          <a:xfrm flipV="1">
            <a:off x="10850244" y="4603196"/>
            <a:ext cx="1719264" cy="193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EC48AE5-52B0-1647-A7A7-75954E9D6727}"/>
              </a:ext>
            </a:extLst>
          </p:cNvPr>
          <p:cNvSpPr/>
          <p:nvPr/>
        </p:nvSpPr>
        <p:spPr>
          <a:xfrm>
            <a:off x="290878" y="7132544"/>
            <a:ext cx="14048642" cy="5291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 to any pod will serve the same content from </a:t>
            </a:r>
            <a:r>
              <a:rPr lang="en-US">
                <a:solidFill>
                  <a:srgbClr val="FFFF00"/>
                </a:solidFill>
              </a:rPr>
              <a:t>GCP File Store </a:t>
            </a:r>
            <a:r>
              <a:rPr lang="en-US"/>
              <a:t>File system (Context: </a:t>
            </a:r>
            <a:r>
              <a:rPr lang="en-US">
                <a:solidFill>
                  <a:srgbClr val="FFFF00"/>
                </a:solidFill>
              </a:rPr>
              <a:t>/</a:t>
            </a:r>
            <a:r>
              <a:rPr lang="en-US" err="1">
                <a:solidFill>
                  <a:srgbClr val="FFFF00"/>
                </a:solidFill>
              </a:rPr>
              <a:t>filestore</a:t>
            </a:r>
            <a:r>
              <a:rPr lang="en-US">
                <a:solidFill>
                  <a:srgbClr val="FFFF00"/>
                </a:solidFill>
              </a:rPr>
              <a:t>/myapp1.txt</a:t>
            </a:r>
            <a:r>
              <a:rPr lang="en-US"/>
              <a:t>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C5E200A-D33A-75FE-665D-C35DDB85D5D4}"/>
              </a:ext>
            </a:extLst>
          </p:cNvPr>
          <p:cNvSpPr/>
          <p:nvPr/>
        </p:nvSpPr>
        <p:spPr>
          <a:xfrm>
            <a:off x="9548206" y="3982463"/>
            <a:ext cx="1796451" cy="2227436"/>
          </a:xfrm>
          <a:prstGeom prst="roundRect">
            <a:avLst>
              <a:gd name="adj" fmla="val 11401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3260EB3-54E9-6575-6DAD-128CB9DE0722}"/>
              </a:ext>
            </a:extLst>
          </p:cNvPr>
          <p:cNvSpPr/>
          <p:nvPr/>
        </p:nvSpPr>
        <p:spPr>
          <a:xfrm>
            <a:off x="9649355" y="5317422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2DB3938A-FCBD-DFC9-9C4F-232BDDE5CC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583429" y="1401388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00;p23">
            <a:extLst>
              <a:ext uri="{FF2B5EF4-FFF2-40B4-BE49-F238E27FC236}">
                <a16:creationId xmlns:a16="http://schemas.microsoft.com/office/drawing/2014/main" id="{5D1F770B-C12D-A987-025B-36037B4930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29408" y="1554431"/>
            <a:ext cx="851840" cy="903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5599FC-F97B-05E9-9E1E-095CB188E3DE}"/>
              </a:ext>
            </a:extLst>
          </p:cNvPr>
          <p:cNvCxnSpPr>
            <a:stCxn id="29" idx="3"/>
            <a:endCxn id="79" idx="1"/>
          </p:cNvCxnSpPr>
          <p:nvPr/>
        </p:nvCxnSpPr>
        <p:spPr>
          <a:xfrm>
            <a:off x="5432734" y="4606345"/>
            <a:ext cx="1379623" cy="1007069"/>
          </a:xfrm>
          <a:prstGeom prst="bentConnector3">
            <a:avLst>
              <a:gd name="adj1" fmla="val 5245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58070E-E29A-5951-ED31-C2136DE498E0}"/>
              </a:ext>
            </a:extLst>
          </p:cNvPr>
          <p:cNvCxnSpPr>
            <a:stCxn id="29" idx="3"/>
            <a:endCxn id="77" idx="1"/>
          </p:cNvCxnSpPr>
          <p:nvPr/>
        </p:nvCxnSpPr>
        <p:spPr>
          <a:xfrm flipV="1">
            <a:off x="5432734" y="4589654"/>
            <a:ext cx="1430757" cy="166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24FBC0C-65EA-C438-93E4-427E7545E5AE}"/>
              </a:ext>
            </a:extLst>
          </p:cNvPr>
          <p:cNvCxnSpPr>
            <a:stCxn id="68" idx="3"/>
            <a:endCxn id="81" idx="1"/>
          </p:cNvCxnSpPr>
          <p:nvPr/>
        </p:nvCxnSpPr>
        <p:spPr>
          <a:xfrm>
            <a:off x="7842713" y="3524847"/>
            <a:ext cx="587078" cy="10784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202C23A-7EDA-A0F5-F86D-69C3EF9A0E1E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 flipV="1">
            <a:off x="7772042" y="4603344"/>
            <a:ext cx="657749" cy="10100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397924-E55A-5793-CE63-808A60F74D4B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>
            <a:off x="7823176" y="4589654"/>
            <a:ext cx="606615" cy="13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BD91B53-E2D0-2EE1-CD46-C4832A05BA72}"/>
              </a:ext>
            </a:extLst>
          </p:cNvPr>
          <p:cNvSpPr txBox="1"/>
          <p:nvPr/>
        </p:nvSpPr>
        <p:spPr>
          <a:xfrm>
            <a:off x="12706933" y="4986369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58" name="Google Shape;414;p28">
            <a:extLst>
              <a:ext uri="{FF2B5EF4-FFF2-40B4-BE49-F238E27FC236}">
                <a16:creationId xmlns:a16="http://schemas.microsoft.com/office/drawing/2014/main" id="{4F47566C-75BD-1417-AA13-BD524498D16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792781" y="3988830"/>
            <a:ext cx="1135595" cy="956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94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53" grpId="0"/>
      <p:bldP spid="54" grpId="0"/>
      <p:bldP spid="55" grpId="0"/>
      <p:bldP spid="57" grpId="0"/>
      <p:bldP spid="71" grpId="0"/>
      <p:bldP spid="74" grpId="0" animBg="1"/>
      <p:bldP spid="75" grpId="0" animBg="1"/>
      <p:bldP spid="76" grpId="0" animBg="1"/>
      <p:bldP spid="82" grpId="0"/>
      <p:bldP spid="83" grpId="0" animBg="1"/>
      <p:bldP spid="96" grpId="0" animBg="1"/>
      <p:bldP spid="51" grpId="0" animBg="1"/>
      <p:bldP spid="51" grpId="1" animBg="1"/>
      <p:bldP spid="52" grpId="0" animBg="1"/>
      <p:bldP spid="50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84703" y="273154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99967" y="273154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standard-</a:t>
            </a:r>
            <a:r>
              <a:rPr lang="en-US" err="1">
                <a:solidFill>
                  <a:srgbClr val="FFFF00"/>
                </a:solidFill>
              </a:rPr>
              <a:t>rwx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84703" y="362015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99967" y="362015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write to k8s Pod </a:t>
            </a:r>
            <a:r>
              <a:rPr lang="en-US"/>
              <a:t>with k8s Volume and </a:t>
            </a:r>
            <a:r>
              <a:rPr lang="en-US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50804" y="449775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66068" y="449775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myapp1</a:t>
            </a:r>
            <a:r>
              <a:rPr lang="en-US"/>
              <a:t> deployment with k8s </a:t>
            </a:r>
            <a:r>
              <a:rPr lang="en-US">
                <a:solidFill>
                  <a:srgbClr val="FFFF00"/>
                </a:solidFill>
              </a:rPr>
              <a:t>Volume</a:t>
            </a:r>
            <a:r>
              <a:rPr lang="en-US"/>
              <a:t> and </a:t>
            </a:r>
            <a:r>
              <a:rPr lang="en-US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50804" y="538636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66068" y="538636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50164" y="1692977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099967" y="1424586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Demo-31</a:t>
            </a:r>
            <a:r>
              <a:rPr lang="en-US"/>
              <a:t>: Use Default Storage Class standard-</a:t>
            </a:r>
            <a:r>
              <a:rPr lang="en-US" err="1"/>
              <a:t>rwx</a:t>
            </a:r>
            <a:r>
              <a:rPr lang="en-US"/>
              <a:t> with </a:t>
            </a:r>
          </a:p>
          <a:p>
            <a:pPr algn="ctr"/>
            <a:r>
              <a:rPr lang="en-US"/>
              <a:t>Dynamic Provisioning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54F32-8666-38FB-A1DC-723235E0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9" y="2843233"/>
            <a:ext cx="5459081" cy="25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File Store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940378-616B-8327-280E-D7224092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01C202A-3DF6-7E59-9173-E02AB943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E845D3B-1A03-1050-AE13-75160ED6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48D5579-DC6F-A97B-6CF3-29F3FE78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414;p28">
            <a:extLst>
              <a:ext uri="{FF2B5EF4-FFF2-40B4-BE49-F238E27FC236}">
                <a16:creationId xmlns:a16="http://schemas.microsoft.com/office/drawing/2014/main" id="{769B0BF6-A4FC-B7E5-1642-46CE3C1020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48603" y="5035495"/>
            <a:ext cx="1135454" cy="8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4186601" y="5940989"/>
            <a:ext cx="105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File Store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864561" y="6555596"/>
            <a:ext cx="7363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Custom Storage Class standard-</a:t>
            </a:r>
            <a:r>
              <a:rPr lang="en-US" sz="3000" b="1" err="1">
                <a:solidFill>
                  <a:srgbClr val="0070C0"/>
                </a:solidFill>
              </a:rPr>
              <a:t>rwx</a:t>
            </a:r>
            <a:r>
              <a:rPr lang="en-US" sz="3000" b="1">
                <a:solidFill>
                  <a:srgbClr val="0070C0"/>
                </a:solidFill>
              </a:rPr>
              <a:t> with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Dynamic Provisioning</a:t>
            </a:r>
          </a:p>
        </p:txBody>
      </p:sp>
    </p:spTree>
    <p:extLst>
      <p:ext uri="{BB962C8B-B14F-4D97-AF65-F5344CB8AC3E}">
        <p14:creationId xmlns:p14="http://schemas.microsoft.com/office/powerpoint/2010/main" val="12574939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8A05F9-E79C-2430-296D-E5B9A585C9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C4DBAE-B278-3684-F8B9-7BBBA880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Store CSI Driver - Storage 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612C4-8623-C970-8FD1-9CA42DB1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04" y="1140173"/>
            <a:ext cx="11223172" cy="6327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B85ED-86C3-5C34-C5D4-660B7A723433}"/>
              </a:ext>
            </a:extLst>
          </p:cNvPr>
          <p:cNvSpPr txBox="1"/>
          <p:nvPr/>
        </p:nvSpPr>
        <p:spPr>
          <a:xfrm>
            <a:off x="2671355" y="7483673"/>
            <a:ext cx="867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Reference: </a:t>
            </a:r>
            <a:r>
              <a:rPr lang="en-IN" sz="140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40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40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400" err="1">
                <a:solidFill>
                  <a:srgbClr val="0070C0"/>
                </a:solidFill>
                <a:effectLst/>
                <a:latin typeface="var(--devsite-code-font-family)"/>
              </a:rPr>
              <a:t>filestore</a:t>
            </a:r>
            <a:r>
              <a:rPr lang="en-IN" sz="1400">
                <a:solidFill>
                  <a:srgbClr val="0070C0"/>
                </a:solidFill>
                <a:effectLst/>
                <a:latin typeface="var(--devsite-code-font-family)"/>
              </a:rPr>
              <a:t>/docs/</a:t>
            </a:r>
            <a:r>
              <a:rPr lang="en-IN" sz="1400" err="1">
                <a:solidFill>
                  <a:srgbClr val="0070C0"/>
                </a:solidFill>
                <a:effectLst/>
                <a:latin typeface="var(--devsite-code-font-family)"/>
              </a:rPr>
              <a:t>multishares#storageclasses_and_dynamic_volume_provisioning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037E9-A565-DD00-954A-2125EE427CE5}"/>
              </a:ext>
            </a:extLst>
          </p:cNvPr>
          <p:cNvSpPr txBox="1"/>
          <p:nvPr/>
        </p:nvSpPr>
        <p:spPr>
          <a:xfrm>
            <a:off x="1765520" y="2692128"/>
            <a:ext cx="1241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13E94-7E8C-2BEE-D3A2-2B4F865DEBDF}"/>
              </a:ext>
            </a:extLst>
          </p:cNvPr>
          <p:cNvSpPr txBox="1"/>
          <p:nvPr/>
        </p:nvSpPr>
        <p:spPr>
          <a:xfrm>
            <a:off x="1752824" y="3561165"/>
            <a:ext cx="12539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Premium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93CEA-B171-F926-DEEA-01BCDA79999D}"/>
              </a:ext>
            </a:extLst>
          </p:cNvPr>
          <p:cNvSpPr txBox="1"/>
          <p:nvPr/>
        </p:nvSpPr>
        <p:spPr>
          <a:xfrm>
            <a:off x="1752824" y="4429732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5853A"/>
                </a:solidFill>
              </a:rPr>
              <a:t>Enterprise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9FFE8-2F49-FE82-A5A5-175992815757}"/>
              </a:ext>
            </a:extLst>
          </p:cNvPr>
          <p:cNvSpPr txBox="1"/>
          <p:nvPr/>
        </p:nvSpPr>
        <p:spPr>
          <a:xfrm>
            <a:off x="1765520" y="5896863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5853A"/>
                </a:solidFill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31663469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create k8s </a:t>
            </a:r>
            <a:r>
              <a:rPr lang="en-US" sz="2400">
                <a:solidFill>
                  <a:srgbClr val="FFFF00"/>
                </a:solidFill>
              </a:rPr>
              <a:t>Custom</a:t>
            </a:r>
            <a:r>
              <a:rPr lang="en-US" sz="2400"/>
              <a:t> Storage Class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94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82F5BC-584E-948C-B590-D42D13C7A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1F372-3AF7-3B54-AC9A-BDA8D486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Store - Custom Storage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D786D-94EB-D74B-03DA-8D0B61C5B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22" y="1239094"/>
            <a:ext cx="10753310" cy="6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2711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18602" y="39210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33866" y="39210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IN" err="1">
                <a:solidFill>
                  <a:srgbClr val="00B050"/>
                </a:solidFill>
              </a:rPr>
              <a:t>filestore</a:t>
            </a:r>
            <a:r>
              <a:rPr lang="en-IN">
                <a:solidFill>
                  <a:srgbClr val="00B050"/>
                </a:solidFill>
              </a:rPr>
              <a:t>-storage-class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18602" y="48096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33866" y="48096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write to k8s Pod </a:t>
            </a:r>
            <a:r>
              <a:rPr lang="en-US"/>
              <a:t>with k8s Volume and </a:t>
            </a:r>
            <a:r>
              <a:rPr lang="en-US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84703" y="56872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99967" y="568727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myapp1</a:t>
            </a:r>
            <a:r>
              <a:rPr lang="en-US"/>
              <a:t> deployment with k8s </a:t>
            </a:r>
            <a:r>
              <a:rPr lang="en-US">
                <a:solidFill>
                  <a:srgbClr val="FFFF00"/>
                </a:solidFill>
              </a:rPr>
              <a:t>Volume</a:t>
            </a:r>
            <a:r>
              <a:rPr lang="en-US"/>
              <a:t> and </a:t>
            </a:r>
            <a:r>
              <a:rPr lang="en-US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384703" y="65758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099967" y="65758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50164" y="1692977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099967" y="1424586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Demo-32</a:t>
            </a:r>
            <a:r>
              <a:rPr lang="en-US"/>
              <a:t>: Use Custom Storage Class standard-</a:t>
            </a:r>
            <a:r>
              <a:rPr lang="en-US" err="1"/>
              <a:t>rwx</a:t>
            </a:r>
            <a:r>
              <a:rPr lang="en-US"/>
              <a:t> with </a:t>
            </a:r>
          </a:p>
          <a:p>
            <a:pPr algn="ctr"/>
            <a:r>
              <a:rPr lang="en-US"/>
              <a:t>Dynamic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3FAEF-A3EB-EC53-91C0-3A6FAF25B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0" y="2679700"/>
            <a:ext cx="5786804" cy="32695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318602" y="30434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33866" y="30434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</a:t>
            </a:r>
            <a:r>
              <a:rPr lang="en-US">
                <a:solidFill>
                  <a:srgbClr val="FFFF00"/>
                </a:solidFill>
              </a:rPr>
              <a:t>Custom</a:t>
            </a:r>
            <a:r>
              <a:rPr lang="en-US">
                <a:solidFill>
                  <a:schemeClr val="bg1"/>
                </a:solidFill>
              </a:rPr>
              <a:t> Storage Class for File Store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2DD6AB0-6B84-24E6-445D-41E535FAD98F}"/>
              </a:ext>
            </a:extLst>
          </p:cNvPr>
          <p:cNvSpPr/>
          <p:nvPr/>
        </p:nvSpPr>
        <p:spPr>
          <a:xfrm>
            <a:off x="468086" y="3526971"/>
            <a:ext cx="4626428" cy="92528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6" grpId="0" animBg="1"/>
      <p:bldP spid="7" grpId="0" animBg="1"/>
      <p:bldP spid="5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File Store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940378-616B-8327-280E-D7224092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01C202A-3DF6-7E59-9173-E02AB943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E845D3B-1A03-1050-AE13-75160ED6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48D5579-DC6F-A97B-6CF3-29F3FE78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414;p28">
            <a:extLst>
              <a:ext uri="{FF2B5EF4-FFF2-40B4-BE49-F238E27FC236}">
                <a16:creationId xmlns:a16="http://schemas.microsoft.com/office/drawing/2014/main" id="{769B0BF6-A4FC-B7E5-1642-46CE3C1020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48603" y="5035495"/>
            <a:ext cx="1135454" cy="8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4186601" y="5940989"/>
            <a:ext cx="105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File Store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651425" y="6779369"/>
            <a:ext cx="7789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Implement Volume Snapshot &amp; Volume Restore</a:t>
            </a:r>
          </a:p>
        </p:txBody>
      </p:sp>
    </p:spTree>
    <p:extLst>
      <p:ext uri="{BB962C8B-B14F-4D97-AF65-F5344CB8AC3E}">
        <p14:creationId xmlns:p14="http://schemas.microsoft.com/office/powerpoint/2010/main" val="44803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5DD0A-1428-10F2-FAF6-1A28160C00EF}"/>
              </a:ext>
            </a:extLst>
          </p:cNvPr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pic>
        <p:nvPicPr>
          <p:cNvPr id="7" name="Google Shape;407;p28">
            <a:extLst>
              <a:ext uri="{FF2B5EF4-FFF2-40B4-BE49-F238E27FC236}">
                <a16:creationId xmlns:a16="http://schemas.microsoft.com/office/drawing/2014/main" id="{BADA0D2F-FB1E-BD11-7990-9E55A4DBC74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 flipV="1">
            <a:off x="6314167" y="4652263"/>
            <a:ext cx="2962749" cy="1845227"/>
          </a:xfrm>
          <a:prstGeom prst="bentConnector3">
            <a:avLst>
              <a:gd name="adj1" fmla="val 58764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C0077-AA0F-54A9-65D8-E778AE414744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5ACDB2-D1C8-80B4-337D-2A6940095A5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E2553A6-1346-BC21-09B8-E9744226326E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9D0EB-CA6C-9021-614A-A7BA2D41F711}"/>
              </a:ext>
            </a:extLst>
          </p:cNvPr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B53F34-C5A5-A15B-EA35-A9266EDDF79D}"/>
              </a:ext>
            </a:extLst>
          </p:cNvPr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AA6E21-8EEF-035D-57D9-73A0127FA1F5}"/>
              </a:ext>
            </a:extLst>
          </p:cNvPr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187548443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Snapshot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55239" y="4065488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use k8s Storage Class created by </a:t>
            </a:r>
            <a:r>
              <a:rPr lang="en-US" sz="2400">
                <a:solidFill>
                  <a:srgbClr val="FFFF00"/>
                </a:solidFill>
              </a:rPr>
              <a:t>default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749547" y="4927896"/>
            <a:ext cx="1390380" cy="1532107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F2D2FFF-D029-2D1F-1D10-BA59150C11F0}"/>
              </a:ext>
            </a:extLst>
          </p:cNvPr>
          <p:cNvSpPr/>
          <p:nvPr/>
        </p:nvSpPr>
        <p:spPr>
          <a:xfrm>
            <a:off x="321069" y="922787"/>
            <a:ext cx="2692354" cy="718983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A44C94-A09A-A9D1-BDD0-E6ECE5E41B43}"/>
              </a:ext>
            </a:extLst>
          </p:cNvPr>
          <p:cNvSpPr/>
          <p:nvPr/>
        </p:nvSpPr>
        <p:spPr>
          <a:xfrm>
            <a:off x="76533" y="2931361"/>
            <a:ext cx="4030504" cy="737912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Same as Demo-31</a:t>
            </a:r>
          </a:p>
        </p:txBody>
      </p:sp>
    </p:spTree>
    <p:extLst>
      <p:ext uri="{BB962C8B-B14F-4D97-AF65-F5344CB8AC3E}">
        <p14:creationId xmlns:p14="http://schemas.microsoft.com/office/powerpoint/2010/main" val="246588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687" y="46804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Snapshot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205680" y="2763280"/>
            <a:ext cx="269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350346" y="5521762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533157"/>
            <a:ext cx="2511983" cy="1303404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58300" y="4342400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cxnSpLocks/>
            <a:stCxn id="68" idx="2"/>
            <a:endCxn id="23" idx="1"/>
          </p:cNvCxnSpPr>
          <p:nvPr/>
        </p:nvCxnSpPr>
        <p:spPr>
          <a:xfrm rot="5400000">
            <a:off x="6500189" y="2325167"/>
            <a:ext cx="2076461" cy="3102054"/>
          </a:xfrm>
          <a:prstGeom prst="bentConnector4">
            <a:avLst>
              <a:gd name="adj1" fmla="val 13489"/>
              <a:gd name="adj2" fmla="val 1073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3ECB7D3-ACAF-BF68-DA7A-1E8D0BEFC836}"/>
              </a:ext>
            </a:extLst>
          </p:cNvPr>
          <p:cNvSpPr/>
          <p:nvPr/>
        </p:nvSpPr>
        <p:spPr>
          <a:xfrm>
            <a:off x="155783" y="925267"/>
            <a:ext cx="2692354" cy="7189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333118-C33E-8AFC-2F01-B798E7D9A114}"/>
              </a:ext>
            </a:extLst>
          </p:cNvPr>
          <p:cNvSpPr/>
          <p:nvPr/>
        </p:nvSpPr>
        <p:spPr>
          <a:xfrm>
            <a:off x="68031" y="3132612"/>
            <a:ext cx="3932710" cy="19042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Volume Snapshots</a:t>
            </a:r>
          </a:p>
          <a:p>
            <a:pPr algn="ctr"/>
            <a:r>
              <a:rPr lang="en-US" sz="300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sz="3000">
                <a:solidFill>
                  <a:schemeClr val="bg1"/>
                </a:solidFill>
              </a:rPr>
              <a:t>myapp1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F9F4E38-BD43-8610-7A11-A4CEBACDC5F5}"/>
              </a:ext>
            </a:extLst>
          </p:cNvPr>
          <p:cNvSpPr/>
          <p:nvPr/>
        </p:nvSpPr>
        <p:spPr>
          <a:xfrm>
            <a:off x="10540520" y="3548171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E8D899-54E1-6E5C-0D82-49D75FC371B3}"/>
              </a:ext>
            </a:extLst>
          </p:cNvPr>
          <p:cNvSpPr/>
          <p:nvPr/>
        </p:nvSpPr>
        <p:spPr>
          <a:xfrm>
            <a:off x="6839829" y="3548172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1BBA35E-92DB-0B46-AE1B-088ACA7F049C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rot="10800000">
            <a:off x="6799239" y="4914425"/>
            <a:ext cx="1342449" cy="245914"/>
          </a:xfrm>
          <a:prstGeom prst="bentConnector3">
            <a:avLst>
              <a:gd name="adj1" fmla="val 678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D56509-C9B1-0D49-1474-127DC476803B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9860862" y="3818122"/>
            <a:ext cx="67965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6E7E6DE-30C9-9D19-B7B6-3D0A0E5DC824}"/>
              </a:ext>
            </a:extLst>
          </p:cNvPr>
          <p:cNvCxnSpPr>
            <a:stCxn id="21" idx="1"/>
            <a:endCxn id="23" idx="0"/>
          </p:cNvCxnSpPr>
          <p:nvPr/>
        </p:nvCxnSpPr>
        <p:spPr>
          <a:xfrm rot="10800000" flipV="1">
            <a:off x="6393315" y="3818122"/>
            <a:ext cx="446514" cy="6903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Restore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myapp2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75339B7-0007-DEEE-86AC-93596D938028}"/>
              </a:ext>
            </a:extLst>
          </p:cNvPr>
          <p:cNvSpPr/>
          <p:nvPr/>
        </p:nvSpPr>
        <p:spPr>
          <a:xfrm>
            <a:off x="155783" y="925267"/>
            <a:ext cx="2692354" cy="71898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466025-5089-1D98-D9D0-1C469316D7C8}"/>
              </a:ext>
            </a:extLst>
          </p:cNvPr>
          <p:cNvSpPr/>
          <p:nvPr/>
        </p:nvSpPr>
        <p:spPr>
          <a:xfrm>
            <a:off x="98637" y="3000720"/>
            <a:ext cx="3932710" cy="246776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Volume Restore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myapp2 from  myapp1 Volume Snapshot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15F7AC-2EFA-8C86-BA60-0DD6826DFB08}"/>
              </a:ext>
            </a:extLst>
          </p:cNvPr>
          <p:cNvSpPr/>
          <p:nvPr/>
        </p:nvSpPr>
        <p:spPr>
          <a:xfrm>
            <a:off x="11238984" y="4645531"/>
            <a:ext cx="2423688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1986F04-9BD7-4F3C-FDFB-7EC1A0082B21}"/>
              </a:ext>
            </a:extLst>
          </p:cNvPr>
          <p:cNvSpPr/>
          <p:nvPr/>
        </p:nvSpPr>
        <p:spPr>
          <a:xfrm>
            <a:off x="7937848" y="4645531"/>
            <a:ext cx="2423688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Datasource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0766C8-26C8-A604-ADD9-851423551D2F}"/>
              </a:ext>
            </a:extLst>
          </p:cNvPr>
          <p:cNvCxnSpPr>
            <a:stCxn id="21" idx="1"/>
            <a:endCxn id="23" idx="3"/>
          </p:cNvCxnSpPr>
          <p:nvPr/>
        </p:nvCxnSpPr>
        <p:spPr>
          <a:xfrm flipH="1" flipV="1">
            <a:off x="6799238" y="4914425"/>
            <a:ext cx="1138610" cy="1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C0C429-3B4E-72D8-BD85-1293209880AC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10361536" y="4915482"/>
            <a:ext cx="8774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1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18602" y="39210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33866" y="39210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Volume Snapshot</a:t>
            </a:r>
            <a:r>
              <a:rPr lang="en-US"/>
              <a:t>s for Sample App 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18602" y="48096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33866" y="48096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Implement </a:t>
            </a:r>
            <a:r>
              <a:rPr lang="en-US">
                <a:solidFill>
                  <a:srgbClr val="FFFF00"/>
                </a:solidFill>
              </a:rPr>
              <a:t>Volume Restore </a:t>
            </a:r>
            <a:r>
              <a:rPr lang="en-US"/>
              <a:t>using Snapshot and Test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40475" y="633452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099967" y="1424586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Demo-33</a:t>
            </a:r>
            <a:r>
              <a:rPr lang="en-US"/>
              <a:t>: Volume Snapshots and Volume Restore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318602" y="30434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33866" y="30434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Deploy Sample App (same as Demo-31)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9CF33-F62F-CB89-334F-1906931E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0" y="1819627"/>
            <a:ext cx="5791200" cy="52451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FD91AE-B019-E76F-6695-00BBE328542F}"/>
              </a:ext>
            </a:extLst>
          </p:cNvPr>
          <p:cNvSpPr/>
          <p:nvPr/>
        </p:nvSpPr>
        <p:spPr>
          <a:xfrm>
            <a:off x="530578" y="2269067"/>
            <a:ext cx="4086578" cy="1845733"/>
          </a:xfrm>
          <a:prstGeom prst="roundRect">
            <a:avLst>
              <a:gd name="adj" fmla="val 8716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98CAC5-C5E5-895A-E6DF-CF02963874AE}"/>
              </a:ext>
            </a:extLst>
          </p:cNvPr>
          <p:cNvSpPr/>
          <p:nvPr/>
        </p:nvSpPr>
        <p:spPr>
          <a:xfrm>
            <a:off x="530578" y="4272403"/>
            <a:ext cx="4447822" cy="1125046"/>
          </a:xfrm>
          <a:prstGeom prst="roundRect">
            <a:avLst>
              <a:gd name="adj" fmla="val 8716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3E28064-04A8-D5C2-B261-0F6B9FEF127B}"/>
              </a:ext>
            </a:extLst>
          </p:cNvPr>
          <p:cNvSpPr/>
          <p:nvPr/>
        </p:nvSpPr>
        <p:spPr>
          <a:xfrm>
            <a:off x="530577" y="5511962"/>
            <a:ext cx="5276913" cy="1456989"/>
          </a:xfrm>
          <a:prstGeom prst="roundRect">
            <a:avLst>
              <a:gd name="adj" fmla="val 8716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81170FB-E8CD-E003-496E-58F763AF250E}"/>
              </a:ext>
            </a:extLst>
          </p:cNvPr>
          <p:cNvCxnSpPr>
            <a:endCxn id="6" idx="2"/>
          </p:cNvCxnSpPr>
          <p:nvPr/>
        </p:nvCxnSpPr>
        <p:spPr>
          <a:xfrm>
            <a:off x="4617155" y="3206044"/>
            <a:ext cx="1701447" cy="223015"/>
          </a:xfrm>
          <a:prstGeom prst="bentConnector3">
            <a:avLst>
              <a:gd name="adj1" fmla="val 8981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9BFF24A-0A0D-6A37-7B15-8231EE1C21ED}"/>
              </a:ext>
            </a:extLst>
          </p:cNvPr>
          <p:cNvCxnSpPr>
            <a:stCxn id="15" idx="3"/>
            <a:endCxn id="8" idx="2"/>
          </p:cNvCxnSpPr>
          <p:nvPr/>
        </p:nvCxnSpPr>
        <p:spPr>
          <a:xfrm flipV="1">
            <a:off x="4978400" y="4306656"/>
            <a:ext cx="1340202" cy="528270"/>
          </a:xfrm>
          <a:prstGeom prst="bentConnector3">
            <a:avLst>
              <a:gd name="adj1" fmla="val 845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138DA2A-6F57-F9F6-8AA4-C61A6A3C951D}"/>
              </a:ext>
            </a:extLst>
          </p:cNvPr>
          <p:cNvCxnSpPr>
            <a:stCxn id="16" idx="3"/>
            <a:endCxn id="10" idx="4"/>
          </p:cNvCxnSpPr>
          <p:nvPr/>
        </p:nvCxnSpPr>
        <p:spPr>
          <a:xfrm flipV="1">
            <a:off x="5807490" y="5580860"/>
            <a:ext cx="1271276" cy="65959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5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583562" y="6697537"/>
            <a:ext cx="3768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What is Ingress ?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00851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C7B7F9-2D43-6451-25EA-27344C07C1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DB5C1F-E208-8FB4-6BF5-DCFF45E3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 Layers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1EC46D-01EF-D1AE-136B-6E005F03BCB4}"/>
              </a:ext>
            </a:extLst>
          </p:cNvPr>
          <p:cNvSpPr/>
          <p:nvPr/>
        </p:nvSpPr>
        <p:spPr>
          <a:xfrm>
            <a:off x="791110" y="1921267"/>
            <a:ext cx="4654193" cy="15513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L4 Layer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54DA31-8014-2687-5DFA-8FBCB514DFA0}"/>
              </a:ext>
            </a:extLst>
          </p:cNvPr>
          <p:cNvSpPr/>
          <p:nvPr/>
        </p:nvSpPr>
        <p:spPr>
          <a:xfrm>
            <a:off x="791110" y="5042898"/>
            <a:ext cx="4654193" cy="20154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L7 Layer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090083-174D-B00D-6013-DE7A5AE6AA33}"/>
              </a:ext>
            </a:extLst>
          </p:cNvPr>
          <p:cNvSpPr/>
          <p:nvPr/>
        </p:nvSpPr>
        <p:spPr>
          <a:xfrm>
            <a:off x="6193604" y="1921267"/>
            <a:ext cx="8190216" cy="15513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Routes Traffic based on network information </a:t>
            </a:r>
            <a:r>
              <a:rPr lang="en-US" sz="3000">
                <a:solidFill>
                  <a:srgbClr val="FFFF00"/>
                </a:solidFill>
              </a:rPr>
              <a:t>port  (80, 8080)</a:t>
            </a:r>
            <a:r>
              <a:rPr lang="en-US" sz="3000"/>
              <a:t> and </a:t>
            </a:r>
            <a:r>
              <a:rPr lang="en-US" sz="3000">
                <a:solidFill>
                  <a:srgbClr val="FFFF00"/>
                </a:solidFill>
              </a:rPr>
              <a:t>protocol (TCP, UDP)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F5B34F-37CB-9714-C31B-DABF8FB90A44}"/>
              </a:ext>
            </a:extLst>
          </p:cNvPr>
          <p:cNvSpPr/>
          <p:nvPr/>
        </p:nvSpPr>
        <p:spPr>
          <a:xfrm>
            <a:off x="6193604" y="5042898"/>
            <a:ext cx="8190216" cy="20154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L7 layer has awareness of Application Information like </a:t>
            </a:r>
            <a:r>
              <a:rPr lang="en-US" sz="3000">
                <a:solidFill>
                  <a:srgbClr val="FFFF00"/>
                </a:solidFill>
              </a:rPr>
              <a:t>HTTP URL Path, Host Header, Custom Headers.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844D1-F65F-F06B-7D49-671DAEC3F039}"/>
              </a:ext>
            </a:extLst>
          </p:cNvPr>
          <p:cNvSpPr txBox="1"/>
          <p:nvPr/>
        </p:nvSpPr>
        <p:spPr>
          <a:xfrm>
            <a:off x="3030876" y="4140485"/>
            <a:ext cx="94039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cloud.google.com</a:t>
            </a:r>
            <a:r>
              <a:rPr lang="en-US"/>
              <a:t>/</a:t>
            </a:r>
            <a:r>
              <a:rPr lang="en-US" err="1"/>
              <a:t>kubernetes</a:t>
            </a:r>
            <a:r>
              <a:rPr lang="en-US"/>
              <a:t>-engine/docs/concepts/service-networking</a:t>
            </a:r>
          </a:p>
        </p:txBody>
      </p:sp>
    </p:spTree>
    <p:extLst>
      <p:ext uri="{BB962C8B-B14F-4D97-AF65-F5344CB8AC3E}">
        <p14:creationId xmlns:p14="http://schemas.microsoft.com/office/powerpoint/2010/main" val="198907450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3D4C96-5909-D873-F2C5-26D73B3350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13429A-3B41-E38E-3013-32AE18FE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Services supported based on OSI Layers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972CD-A287-0886-FF50-69D8BFFC7B0B}"/>
              </a:ext>
            </a:extLst>
          </p:cNvPr>
          <p:cNvSpPr/>
          <p:nvPr/>
        </p:nvSpPr>
        <p:spPr>
          <a:xfrm>
            <a:off x="359596" y="1489753"/>
            <a:ext cx="5743253" cy="6780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L4 Layer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79DC78B-BD5F-A703-3345-C9C7AFE87CDA}"/>
              </a:ext>
            </a:extLst>
          </p:cNvPr>
          <p:cNvSpPr/>
          <p:nvPr/>
        </p:nvSpPr>
        <p:spPr>
          <a:xfrm>
            <a:off x="7745003" y="1489753"/>
            <a:ext cx="5743253" cy="6780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L7 Layer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5491A2-275B-5523-3147-0DC41C3C1BE8}"/>
              </a:ext>
            </a:extLst>
          </p:cNvPr>
          <p:cNvSpPr/>
          <p:nvPr/>
        </p:nvSpPr>
        <p:spPr>
          <a:xfrm>
            <a:off x="351044" y="2697957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Protocols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FD3DD-9E79-46DD-B5CD-BEE66458B735}"/>
              </a:ext>
            </a:extLst>
          </p:cNvPr>
          <p:cNvSpPr/>
          <p:nvPr/>
        </p:nvSpPr>
        <p:spPr>
          <a:xfrm>
            <a:off x="2186695" y="2708231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TCP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7B15A4-C432-17A6-907B-A2B0728A5A98}"/>
              </a:ext>
            </a:extLst>
          </p:cNvPr>
          <p:cNvSpPr/>
          <p:nvPr/>
        </p:nvSpPr>
        <p:spPr>
          <a:xfrm>
            <a:off x="4563448" y="2687683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UDP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997595-F012-BD8B-BBF3-D9ECF21C1D4F}"/>
              </a:ext>
            </a:extLst>
          </p:cNvPr>
          <p:cNvSpPr/>
          <p:nvPr/>
        </p:nvSpPr>
        <p:spPr>
          <a:xfrm>
            <a:off x="7736450" y="2708231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Protocols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AE76EA2-82AA-E265-084C-E7482A3CDF66}"/>
              </a:ext>
            </a:extLst>
          </p:cNvPr>
          <p:cNvSpPr/>
          <p:nvPr/>
        </p:nvSpPr>
        <p:spPr>
          <a:xfrm>
            <a:off x="9378604" y="2708231"/>
            <a:ext cx="1369886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C1B620-0F5A-C46D-02FD-DA6484F3C1F6}"/>
              </a:ext>
            </a:extLst>
          </p:cNvPr>
          <p:cNvSpPr/>
          <p:nvPr/>
        </p:nvSpPr>
        <p:spPr>
          <a:xfrm>
            <a:off x="10909452" y="2697957"/>
            <a:ext cx="1208921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74BA9D-BC48-031F-1BCD-62CF95CD310B}"/>
              </a:ext>
            </a:extLst>
          </p:cNvPr>
          <p:cNvSpPr/>
          <p:nvPr/>
        </p:nvSpPr>
        <p:spPr>
          <a:xfrm>
            <a:off x="12279335" y="2687683"/>
            <a:ext cx="1208921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920C84B-BAC6-90E9-4019-6324D2ECFA72}"/>
              </a:ext>
            </a:extLst>
          </p:cNvPr>
          <p:cNvSpPr/>
          <p:nvPr/>
        </p:nvSpPr>
        <p:spPr>
          <a:xfrm>
            <a:off x="351044" y="3593702"/>
            <a:ext cx="153084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GKE Services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8D63414-E157-A4E9-0E94-99D5EBCA4184}"/>
              </a:ext>
            </a:extLst>
          </p:cNvPr>
          <p:cNvSpPr/>
          <p:nvPr/>
        </p:nvSpPr>
        <p:spPr>
          <a:xfrm>
            <a:off x="2116486" y="3593702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Cluster IP Service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A093BE6-0176-AF6C-513E-BEA70C84FE50}"/>
              </a:ext>
            </a:extLst>
          </p:cNvPr>
          <p:cNvSpPr/>
          <p:nvPr/>
        </p:nvSpPr>
        <p:spPr>
          <a:xfrm>
            <a:off x="2116486" y="4453888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NodePort Service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901DBE6-EB32-CEAE-64C0-50252A537429}"/>
              </a:ext>
            </a:extLst>
          </p:cNvPr>
          <p:cNvSpPr/>
          <p:nvPr/>
        </p:nvSpPr>
        <p:spPr>
          <a:xfrm>
            <a:off x="2126765" y="5314074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Internal Load Balancer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BBF580-82C3-143B-3FB9-F563C9A85DD0}"/>
              </a:ext>
            </a:extLst>
          </p:cNvPr>
          <p:cNvSpPr/>
          <p:nvPr/>
        </p:nvSpPr>
        <p:spPr>
          <a:xfrm>
            <a:off x="2116485" y="6184603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External Load Balancer Service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F636774-D43B-1D57-3473-197F3F67F73E}"/>
              </a:ext>
            </a:extLst>
          </p:cNvPr>
          <p:cNvSpPr/>
          <p:nvPr/>
        </p:nvSpPr>
        <p:spPr>
          <a:xfrm>
            <a:off x="7726173" y="3593702"/>
            <a:ext cx="153084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GKE Services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D076193-CAD4-7871-0FD4-5EC047CAA108}"/>
              </a:ext>
            </a:extLst>
          </p:cNvPr>
          <p:cNvSpPr/>
          <p:nvPr/>
        </p:nvSpPr>
        <p:spPr>
          <a:xfrm>
            <a:off x="9491615" y="3593702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Internal Ingress Service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976F9B8-2614-EED1-B8DB-4E30DBFF9BCA}"/>
              </a:ext>
            </a:extLst>
          </p:cNvPr>
          <p:cNvSpPr/>
          <p:nvPr/>
        </p:nvSpPr>
        <p:spPr>
          <a:xfrm>
            <a:off x="9491615" y="4453888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External Ingress Service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707FD52-0769-B124-8ED6-795A66A5F97E}"/>
              </a:ext>
            </a:extLst>
          </p:cNvPr>
          <p:cNvSpPr/>
          <p:nvPr/>
        </p:nvSpPr>
        <p:spPr>
          <a:xfrm>
            <a:off x="9501894" y="5314074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Multi Cluster Ingress Service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9239EF-FCC7-A6DF-8C26-75BB253B0E00}"/>
              </a:ext>
            </a:extLst>
          </p:cNvPr>
          <p:cNvCxnSpPr/>
          <p:nvPr/>
        </p:nvCxnSpPr>
        <p:spPr>
          <a:xfrm>
            <a:off x="6811766" y="1489753"/>
            <a:ext cx="0" cy="578435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xplosion 1 27">
            <a:extLst>
              <a:ext uri="{FF2B5EF4-FFF2-40B4-BE49-F238E27FC236}">
                <a16:creationId xmlns:a16="http://schemas.microsoft.com/office/drawing/2014/main" id="{49287BB0-07F5-C979-3BFC-0F08F62C5507}"/>
              </a:ext>
            </a:extLst>
          </p:cNvPr>
          <p:cNvSpPr/>
          <p:nvPr/>
        </p:nvSpPr>
        <p:spPr>
          <a:xfrm>
            <a:off x="7282671" y="4453888"/>
            <a:ext cx="2095933" cy="1451486"/>
          </a:xfrm>
          <a:prstGeom prst="irregularSeal1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89870097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921022" y="6697537"/>
            <a:ext cx="3093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Ingress Basics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18440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EB654-67AF-67F3-6B75-0EF6882FB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F1EB5E-A0A0-7B23-7C02-EDD41EAB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Ingress Controller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9F0142-53CF-750A-1AC4-C74A2C7D85FB}"/>
              </a:ext>
            </a:extLst>
          </p:cNvPr>
          <p:cNvSpPr/>
          <p:nvPr/>
        </p:nvSpPr>
        <p:spPr>
          <a:xfrm>
            <a:off x="236306" y="1239094"/>
            <a:ext cx="5363110" cy="19212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 GKE, </a:t>
            </a:r>
            <a:r>
              <a:rPr lang="en-US" sz="3000">
                <a:solidFill>
                  <a:srgbClr val="F5853A"/>
                </a:solidFill>
              </a:rPr>
              <a:t>Google hosts </a:t>
            </a:r>
            <a:r>
              <a:rPr lang="en-US" sz="3000"/>
              <a:t>the Ingress Controller.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B2337-4644-2207-A98E-2D0B78BE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135" y="5913850"/>
            <a:ext cx="7772400" cy="83006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15DCF4-2E16-F522-E812-DC60B323B63D}"/>
              </a:ext>
            </a:extLst>
          </p:cNvPr>
          <p:cNvSpPr/>
          <p:nvPr/>
        </p:nvSpPr>
        <p:spPr>
          <a:xfrm>
            <a:off x="5044611" y="3051425"/>
            <a:ext cx="6904234" cy="2321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just need to ensure that below </a:t>
            </a:r>
            <a:r>
              <a:rPr lang="en-US" sz="3000">
                <a:solidFill>
                  <a:srgbClr val="FFFF00"/>
                </a:solidFill>
              </a:rPr>
              <a:t>setting</a:t>
            </a:r>
            <a:r>
              <a:rPr lang="en-US" sz="3000"/>
              <a:t> is enabled in </a:t>
            </a:r>
            <a:r>
              <a:rPr lang="en-US" sz="3000">
                <a:solidFill>
                  <a:srgbClr val="FFFF00"/>
                </a:solidFill>
              </a:rPr>
              <a:t>NETWORKING</a:t>
            </a:r>
            <a:r>
              <a:rPr lang="en-US" sz="3000"/>
              <a:t> section in our GKE Cluster</a:t>
            </a:r>
          </a:p>
        </p:txBody>
      </p:sp>
    </p:spTree>
    <p:extLst>
      <p:ext uri="{BB962C8B-B14F-4D97-AF65-F5344CB8AC3E}">
        <p14:creationId xmlns:p14="http://schemas.microsoft.com/office/powerpoint/2010/main" val="246907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F23255-DF11-5463-951C-FFDDEE668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4BE60F-C0F1-027A-623F-564FEA87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2679"/>
            <a:ext cx="12618720" cy="1188851"/>
          </a:xfrm>
        </p:spPr>
        <p:txBody>
          <a:bodyPr/>
          <a:lstStyle/>
          <a:p>
            <a:r>
              <a:rPr lang="en-US"/>
              <a:t>Ingress Class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597082-0CFA-F783-8006-A3778A3C1370}"/>
              </a:ext>
            </a:extLst>
          </p:cNvPr>
          <p:cNvSpPr/>
          <p:nvPr/>
        </p:nvSpPr>
        <p:spPr>
          <a:xfrm>
            <a:off x="132022" y="966506"/>
            <a:ext cx="6955605" cy="264818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Ingress Class helps the </a:t>
            </a:r>
            <a:r>
              <a:rPr lang="en-US" sz="3000">
                <a:solidFill>
                  <a:srgbClr val="FFFF00"/>
                </a:solidFill>
              </a:rPr>
              <a:t>Ingress Service</a:t>
            </a:r>
            <a:r>
              <a:rPr lang="en-US" sz="3000"/>
              <a:t> to </a:t>
            </a:r>
            <a:r>
              <a:rPr lang="en-US" sz="3000">
                <a:solidFill>
                  <a:srgbClr val="389954"/>
                </a:solidFill>
              </a:rPr>
              <a:t>associate</a:t>
            </a:r>
            <a:r>
              <a:rPr lang="en-US" sz="3000"/>
              <a:t> with the respective </a:t>
            </a:r>
            <a:r>
              <a:rPr lang="en-US" sz="3000">
                <a:solidFill>
                  <a:srgbClr val="FFFF00"/>
                </a:solidFill>
              </a:rPr>
              <a:t>Ingress Controller </a:t>
            </a:r>
            <a:r>
              <a:rPr lang="en-US" sz="3000"/>
              <a:t>defined in </a:t>
            </a:r>
            <a:r>
              <a:rPr lang="en-US" sz="3000">
                <a:solidFill>
                  <a:srgbClr val="FFFF00"/>
                </a:solidFill>
              </a:rPr>
              <a:t>Ingress Class Value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2A4370-1158-950E-1A28-0C3DDEA93CD5}"/>
              </a:ext>
            </a:extLst>
          </p:cNvPr>
          <p:cNvSpPr/>
          <p:nvPr/>
        </p:nvSpPr>
        <p:spPr>
          <a:xfrm>
            <a:off x="132022" y="4881735"/>
            <a:ext cx="3669588" cy="20342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Types of Ingress Classes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05AFA7-B302-1638-A690-C344DE702815}"/>
              </a:ext>
            </a:extLst>
          </p:cNvPr>
          <p:cNvSpPr/>
          <p:nvPr/>
        </p:nvSpPr>
        <p:spPr>
          <a:xfrm>
            <a:off x="6719298" y="3690548"/>
            <a:ext cx="3760342" cy="8065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External Ingress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A005B1-0D20-5F0F-F5FA-0A24DA04538D}"/>
              </a:ext>
            </a:extLst>
          </p:cNvPr>
          <p:cNvSpPr/>
          <p:nvPr/>
        </p:nvSpPr>
        <p:spPr>
          <a:xfrm>
            <a:off x="6719298" y="4758621"/>
            <a:ext cx="3760342" cy="80652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Internal Ingress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5ABB39-1C27-1A12-5DE5-92FECA927BD5}"/>
              </a:ext>
            </a:extLst>
          </p:cNvPr>
          <p:cNvSpPr/>
          <p:nvPr/>
        </p:nvSpPr>
        <p:spPr>
          <a:xfrm>
            <a:off x="6719298" y="5826694"/>
            <a:ext cx="3760342" cy="80652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Multi-Cluster Ingress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56983E-21B6-A2D5-3A33-0937EA964E93}"/>
              </a:ext>
            </a:extLst>
          </p:cNvPr>
          <p:cNvSpPr/>
          <p:nvPr/>
        </p:nvSpPr>
        <p:spPr>
          <a:xfrm>
            <a:off x="6719298" y="6894767"/>
            <a:ext cx="3760342" cy="80652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Third-Party Ingress (Nginx)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B5F89D-5B14-2E26-5867-762EF9AD62B3}"/>
              </a:ext>
            </a:extLst>
          </p:cNvPr>
          <p:cNvSpPr/>
          <p:nvPr/>
        </p:nvSpPr>
        <p:spPr>
          <a:xfrm>
            <a:off x="11979666" y="3701133"/>
            <a:ext cx="2363057" cy="8065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gce</a:t>
            </a:r>
            <a:endParaRPr lang="en-US" sz="30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E3AB-3961-1B23-367A-83416DEA8682}"/>
              </a:ext>
            </a:extLst>
          </p:cNvPr>
          <p:cNvSpPr/>
          <p:nvPr/>
        </p:nvSpPr>
        <p:spPr>
          <a:xfrm>
            <a:off x="11979666" y="4758622"/>
            <a:ext cx="2363057" cy="80652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gce</a:t>
            </a:r>
            <a:r>
              <a:rPr lang="en-US" sz="3000"/>
              <a:t>-internal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8E9917-34FC-49E3-59A1-AB56041E0016}"/>
              </a:ext>
            </a:extLst>
          </p:cNvPr>
          <p:cNvSpPr/>
          <p:nvPr/>
        </p:nvSpPr>
        <p:spPr>
          <a:xfrm>
            <a:off x="11979666" y="5826695"/>
            <a:ext cx="2363057" cy="80652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u="sng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IN" sz="1400" b="0" u="sng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8s Resource</a:t>
            </a:r>
          </a:p>
          <a:p>
            <a:r>
              <a:rPr lang="en-IN" sz="14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MultiClusterService</a:t>
            </a:r>
            <a:endParaRPr lang="en-IN" sz="1400" b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MultiClusterServiceIngress</a:t>
            </a:r>
            <a:endParaRPr lang="en-IN" sz="1400" b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E2B0D9-C0F3-9B73-66FC-29848EB94F7E}"/>
              </a:ext>
            </a:extLst>
          </p:cNvPr>
          <p:cNvSpPr/>
          <p:nvPr/>
        </p:nvSpPr>
        <p:spPr>
          <a:xfrm>
            <a:off x="11979666" y="6894768"/>
            <a:ext cx="2363057" cy="80652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nginx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80740-CD53-3D49-2194-B44779C417DB}"/>
              </a:ext>
            </a:extLst>
          </p:cNvPr>
          <p:cNvCxnSpPr>
            <a:cxnSpLocks/>
            <a:stCxn id="6" idx="6"/>
            <a:endCxn id="8" idx="1"/>
          </p:cNvCxnSpPr>
          <p:nvPr/>
        </p:nvCxnSpPr>
        <p:spPr>
          <a:xfrm flipV="1">
            <a:off x="3801610" y="4093809"/>
            <a:ext cx="2917688" cy="180506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5C3DCD-B29E-A548-88A1-954EA80DEF5C}"/>
              </a:ext>
            </a:extLst>
          </p:cNvPr>
          <p:cNvCxnSpPr>
            <a:stCxn id="6" idx="6"/>
            <a:endCxn id="9" idx="1"/>
          </p:cNvCxnSpPr>
          <p:nvPr/>
        </p:nvCxnSpPr>
        <p:spPr>
          <a:xfrm flipV="1">
            <a:off x="3801610" y="5161882"/>
            <a:ext cx="2917688" cy="736995"/>
          </a:xfrm>
          <a:prstGeom prst="straightConnector1">
            <a:avLst/>
          </a:prstGeom>
          <a:ln w="28575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09681E-8DC3-723A-6C4D-8CC86ED3B47D}"/>
              </a:ext>
            </a:extLst>
          </p:cNvPr>
          <p:cNvCxnSpPr>
            <a:stCxn id="6" idx="6"/>
            <a:endCxn id="10" idx="1"/>
          </p:cNvCxnSpPr>
          <p:nvPr/>
        </p:nvCxnSpPr>
        <p:spPr>
          <a:xfrm>
            <a:off x="3801610" y="5898877"/>
            <a:ext cx="2917688" cy="3310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90C791-27AE-F520-5764-227B050BA184}"/>
              </a:ext>
            </a:extLst>
          </p:cNvPr>
          <p:cNvCxnSpPr>
            <a:stCxn id="6" idx="6"/>
            <a:endCxn id="11" idx="1"/>
          </p:cNvCxnSpPr>
          <p:nvPr/>
        </p:nvCxnSpPr>
        <p:spPr>
          <a:xfrm>
            <a:off x="3801610" y="5898877"/>
            <a:ext cx="2917688" cy="139915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503C17-147F-3D88-580C-A5F649A43F6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10479640" y="4093809"/>
            <a:ext cx="1500026" cy="1058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5E7D3F-2E2A-69EB-8646-5BFEBB1ACEEA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10479640" y="5161882"/>
            <a:ext cx="1500026" cy="1"/>
          </a:xfrm>
          <a:prstGeom prst="straightConnector1">
            <a:avLst/>
          </a:prstGeom>
          <a:ln w="28575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AD2AB48-1488-F746-5D65-EC6C060032F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10479640" y="6229955"/>
            <a:ext cx="1500026" cy="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7DCEF-4635-4434-AE22-A8B77B47014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10479640" y="7298028"/>
            <a:ext cx="1500026" cy="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50A27E4-6837-2A94-CA92-CB9BF4DB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45" y="804378"/>
            <a:ext cx="5663115" cy="26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56" idx="3"/>
            <a:endCxn id="40" idx="1"/>
          </p:cNvCxnSpPr>
          <p:nvPr/>
        </p:nvCxnSpPr>
        <p:spPr>
          <a:xfrm flipV="1">
            <a:off x="6671733" y="4652263"/>
            <a:ext cx="2605183" cy="686180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5ACDB2-D1C8-80B4-337D-2A6940095A5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E2553A6-1346-BC21-09B8-E9744226326E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9D0EB-CA6C-9021-614A-A7BA2D41F711}"/>
              </a:ext>
            </a:extLst>
          </p:cNvPr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B53F34-C5A5-A15B-EA35-A9266EDDF79D}"/>
              </a:ext>
            </a:extLst>
          </p:cNvPr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</a:p>
        </p:txBody>
      </p:sp>
    </p:spTree>
    <p:extLst>
      <p:ext uri="{BB962C8B-B14F-4D97-AF65-F5344CB8AC3E}">
        <p14:creationId xmlns:p14="http://schemas.microsoft.com/office/powerpoint/2010/main" val="247190261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56E3D-2044-3E44-9E4A-6F4BFEBAF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78683-FD54-5A4C-BC9D-8F9116D7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40" y="50243"/>
            <a:ext cx="12618720" cy="1188851"/>
          </a:xfrm>
        </p:spPr>
        <p:txBody>
          <a:bodyPr/>
          <a:lstStyle/>
          <a:p>
            <a:r>
              <a:rPr lang="en-US"/>
              <a:t>Ingress Manifest - Key Items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20C065-9413-A84C-9238-5F91D209B3A4}"/>
              </a:ext>
            </a:extLst>
          </p:cNvPr>
          <p:cNvSpPr/>
          <p:nvPr/>
        </p:nvSpPr>
        <p:spPr>
          <a:xfrm>
            <a:off x="1398953" y="1689860"/>
            <a:ext cx="5190645" cy="2302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rgbClr val="FFFF00"/>
                </a:solidFill>
              </a:rPr>
              <a:t>Ingress Annotations</a:t>
            </a:r>
          </a:p>
          <a:p>
            <a:pPr algn="ctr"/>
            <a:r>
              <a:rPr lang="en-US" sz="2800"/>
              <a:t>(Load Balancer Settings)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C6756-E25D-7B49-8DA0-70CBD33C1D01}"/>
              </a:ext>
            </a:extLst>
          </p:cNvPr>
          <p:cNvSpPr/>
          <p:nvPr/>
        </p:nvSpPr>
        <p:spPr>
          <a:xfrm>
            <a:off x="7226300" y="3903172"/>
            <a:ext cx="5190645" cy="230212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/>
              <a:t>(Define Ingress Routing Rules, Default Backend)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91FE2C-7797-7946-A49E-F447475C4C78}"/>
              </a:ext>
            </a:extLst>
          </p:cNvPr>
          <p:cNvSpPr/>
          <p:nvPr/>
        </p:nvSpPr>
        <p:spPr>
          <a:xfrm>
            <a:off x="152491" y="6744866"/>
            <a:ext cx="12264454" cy="809285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Ingress Features: </a:t>
            </a:r>
            <a:r>
              <a:rPr lang="en-US">
                <a:solidFill>
                  <a:schemeClr val="tx1"/>
                </a:solidFill>
              </a:rPr>
              <a:t>https://</a:t>
            </a:r>
            <a:r>
              <a:rPr lang="en-US" err="1">
                <a:solidFill>
                  <a:schemeClr val="tx1"/>
                </a:solidFill>
              </a:rPr>
              <a:t>cloud.google.com</a:t>
            </a:r>
            <a:r>
              <a:rPr lang="en-US">
                <a:solidFill>
                  <a:schemeClr val="tx1"/>
                </a:solidFill>
              </a:rPr>
              <a:t>/</a:t>
            </a:r>
            <a:r>
              <a:rPr lang="en-US" err="1">
                <a:solidFill>
                  <a:schemeClr val="tx1"/>
                </a:solidFill>
              </a:rPr>
              <a:t>kubernetes</a:t>
            </a:r>
            <a:r>
              <a:rPr lang="en-US">
                <a:solidFill>
                  <a:schemeClr val="tx1"/>
                </a:solidFill>
              </a:rPr>
              <a:t>-engine/docs/how-to/ingress-features</a:t>
            </a:r>
          </a:p>
        </p:txBody>
      </p:sp>
    </p:spTree>
    <p:extLst>
      <p:ext uri="{BB962C8B-B14F-4D97-AF65-F5344CB8AC3E}">
        <p14:creationId xmlns:p14="http://schemas.microsoft.com/office/powerpoint/2010/main" val="20366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754167"/>
            <a:ext cx="12160789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69431"/>
            <a:ext cx="6460895" cy="533014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323571" y="18373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4" y="2157889"/>
            <a:ext cx="2851926" cy="481820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2157889"/>
            <a:ext cx="2851926" cy="481820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81599" y="2163415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60746" y="2142286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607284" y="2465111"/>
            <a:ext cx="2460564" cy="434095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471192"/>
            <a:ext cx="2460564" cy="434095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0091" y="2500645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19332" y="250064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93430" y="245459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29653" y="247238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cxnSpLocks/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Basics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2ADFC3-6F76-67DF-6AFF-B8ACEF80686C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D563437-7A95-BA24-0B43-3818F64262E6}"/>
              </a:ext>
            </a:extLst>
          </p:cNvPr>
          <p:cNvCxnSpPr>
            <a:cxnSpLocks/>
            <a:stCxn id="12" idx="3"/>
            <a:endCxn id="39" idx="1"/>
          </p:cNvCxnSpPr>
          <p:nvPr/>
        </p:nvCxnSpPr>
        <p:spPr>
          <a:xfrm flipV="1">
            <a:off x="5662255" y="3667496"/>
            <a:ext cx="1507802" cy="154558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0F033AA-4CD7-808D-9DBC-570FD0DE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56" y="473084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F40DF9-DD0B-9D71-0E34-232C4BE3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714" y="558079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F345E2A-B8F8-C28C-5EB1-92C248E6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748" y="5595981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33595A-04EC-1D66-7A31-198E8645A619}"/>
              </a:ext>
            </a:extLst>
          </p:cNvPr>
          <p:cNvSpPr txBox="1"/>
          <p:nvPr/>
        </p:nvSpPr>
        <p:spPr>
          <a:xfrm>
            <a:off x="8671606" y="635322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87B6558-FA12-9D33-C7D4-A5C66E60538A}"/>
              </a:ext>
            </a:extLst>
          </p:cNvPr>
          <p:cNvSpPr/>
          <p:nvPr/>
        </p:nvSpPr>
        <p:spPr>
          <a:xfrm>
            <a:off x="7194210" y="4565063"/>
            <a:ext cx="4779905" cy="208694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136951F7-0A9F-D7BF-2944-494787A57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983" y="3161521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8F418C4-60F2-F5B3-F3AA-29CF43E4956F}"/>
              </a:ext>
            </a:extLst>
          </p:cNvPr>
          <p:cNvSpPr/>
          <p:nvPr/>
        </p:nvSpPr>
        <p:spPr>
          <a:xfrm>
            <a:off x="7170057" y="3083232"/>
            <a:ext cx="4804058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5284FC-D44F-990C-4C44-E70DCCBBF750}"/>
              </a:ext>
            </a:extLst>
          </p:cNvPr>
          <p:cNvSpPr txBox="1"/>
          <p:nvPr/>
        </p:nvSpPr>
        <p:spPr>
          <a:xfrm>
            <a:off x="8551000" y="3959152"/>
            <a:ext cx="1875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 Service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E77B242-250B-4DD7-7F4B-C3ECE6D4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005" y="47423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61E8F15A-D09D-00B2-DA70-2EE1C968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345" y="474032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C847FE13-D6EB-5EAC-95DB-BA8D5664D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94" y="475182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037E52-6A3A-818E-6CB8-7390D7BFF2D1}"/>
              </a:ext>
            </a:extLst>
          </p:cNvPr>
          <p:cNvCxnSpPr>
            <a:stCxn id="41" idx="2"/>
            <a:endCxn id="22" idx="0"/>
          </p:cNvCxnSpPr>
          <p:nvPr/>
        </p:nvCxnSpPr>
        <p:spPr>
          <a:xfrm flipH="1">
            <a:off x="7650941" y="4266929"/>
            <a:ext cx="1837816" cy="47541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25A4AC-B018-2530-15A8-FC122897C4CD}"/>
              </a:ext>
            </a:extLst>
          </p:cNvPr>
          <p:cNvCxnSpPr>
            <a:endCxn id="20" idx="0"/>
          </p:cNvCxnSpPr>
          <p:nvPr/>
        </p:nvCxnSpPr>
        <p:spPr>
          <a:xfrm flipH="1">
            <a:off x="8482992" y="4292268"/>
            <a:ext cx="1012597" cy="4385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D6FE8D-93BA-8446-4952-34C959B00786}"/>
              </a:ext>
            </a:extLst>
          </p:cNvPr>
          <p:cNvCxnSpPr>
            <a:endCxn id="33" idx="0"/>
          </p:cNvCxnSpPr>
          <p:nvPr/>
        </p:nvCxnSpPr>
        <p:spPr>
          <a:xfrm>
            <a:off x="9454814" y="4266929"/>
            <a:ext cx="1013416" cy="4848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D54A8E1-C8FC-3F08-9BB2-C732A227DF81}"/>
              </a:ext>
            </a:extLst>
          </p:cNvPr>
          <p:cNvCxnSpPr>
            <a:stCxn id="41" idx="2"/>
            <a:endCxn id="30" idx="0"/>
          </p:cNvCxnSpPr>
          <p:nvPr/>
        </p:nvCxnSpPr>
        <p:spPr>
          <a:xfrm>
            <a:off x="9488757" y="4266929"/>
            <a:ext cx="1811524" cy="47339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09A2C8-B05E-509C-C2A7-0DD3F42DC069}"/>
              </a:ext>
            </a:extLst>
          </p:cNvPr>
          <p:cNvSpPr txBox="1"/>
          <p:nvPr/>
        </p:nvSpPr>
        <p:spPr>
          <a:xfrm>
            <a:off x="11214420" y="361345"/>
            <a:ext cx="15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http://&lt;LB-IP&gt;</a:t>
            </a:r>
          </a:p>
        </p:txBody>
      </p:sp>
    </p:spTree>
    <p:extLst>
      <p:ext uri="{BB962C8B-B14F-4D97-AF65-F5344CB8AC3E}">
        <p14:creationId xmlns:p14="http://schemas.microsoft.com/office/powerpoint/2010/main" val="33892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93" grpId="0" animBg="1"/>
      <p:bldP spid="94" grpId="0"/>
      <p:bldP spid="14" grpId="0" animBg="1"/>
      <p:bldP spid="19" grpId="0"/>
      <p:bldP spid="57" grpId="0"/>
      <p:bldP spid="12" grpId="0" animBg="1"/>
      <p:bldP spid="29" grpId="0"/>
      <p:bldP spid="32" grpId="0" animBg="1"/>
      <p:bldP spid="39" grpId="0" animBg="1"/>
      <p:bldP spid="41" grpId="0"/>
      <p:bldP spid="54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61473" y="306073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306073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Define Ingress Service – Very </a:t>
            </a:r>
            <a:r>
              <a:rPr lang="en-US">
                <a:solidFill>
                  <a:srgbClr val="FFFF00"/>
                </a:solidFill>
              </a:rPr>
              <a:t>basic Ingress </a:t>
            </a:r>
            <a:r>
              <a:rPr lang="en-US"/>
              <a:t>YAML Manifest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Demo-34</a:t>
            </a:r>
            <a:r>
              <a:rPr lang="en-US" sz="3000"/>
              <a:t>: Ingress Basics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361473" y="218314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18314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0390D-4C4E-25D8-9123-F085BF8C2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4" y="2267418"/>
            <a:ext cx="5862120" cy="1335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A972FA-1616-FE33-C40A-C268A51DA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58" y="3831919"/>
            <a:ext cx="4323699" cy="37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618089" y="6697537"/>
            <a:ext cx="7699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Ingress Context Path Based Routing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30397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Context Path Based Routing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stCxn id="93" idx="1"/>
            <a:endCxn id="62" idx="0"/>
          </p:cNvCxnSpPr>
          <p:nvPr/>
        </p:nvCxnSpPr>
        <p:spPr>
          <a:xfrm rot="10800000" flipV="1">
            <a:off x="4072156" y="1184847"/>
            <a:ext cx="9431038" cy="6712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6C471-A605-C70B-415B-9D703CFBFBD7}"/>
              </a:ext>
            </a:extLst>
          </p:cNvPr>
          <p:cNvSpPr txBox="1"/>
          <p:nvPr/>
        </p:nvSpPr>
        <p:spPr>
          <a:xfrm>
            <a:off x="4164070" y="871236"/>
            <a:ext cx="257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859CA-4E30-A985-1920-706B38E1804B}"/>
              </a:ext>
            </a:extLst>
          </p:cNvPr>
          <p:cNvSpPr txBox="1"/>
          <p:nvPr/>
        </p:nvSpPr>
        <p:spPr>
          <a:xfrm>
            <a:off x="7343438" y="891156"/>
            <a:ext cx="2503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E7E75-42FB-D793-ADA3-EDB33FA3D87D}"/>
              </a:ext>
            </a:extLst>
          </p:cNvPr>
          <p:cNvSpPr txBox="1"/>
          <p:nvPr/>
        </p:nvSpPr>
        <p:spPr>
          <a:xfrm>
            <a:off x="10934920" y="878729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http://&lt;LB-IP&gt;/</a:t>
            </a:r>
          </a:p>
        </p:txBody>
      </p:sp>
    </p:spTree>
    <p:extLst>
      <p:ext uri="{BB962C8B-B14F-4D97-AF65-F5344CB8AC3E}">
        <p14:creationId xmlns:p14="http://schemas.microsoft.com/office/powerpoint/2010/main" val="40895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9" grpId="0"/>
      <p:bldP spid="57" grpId="0"/>
      <p:bldP spid="12" grpId="0" animBg="1"/>
      <p:bldP spid="32" grpId="0" animBg="1"/>
      <p:bldP spid="38" grpId="0" animBg="1"/>
      <p:bldP spid="73" grpId="0"/>
      <p:bldP spid="10" grpId="0" animBg="1"/>
      <p:bldP spid="7" grpId="0" animBg="1"/>
      <p:bldP spid="29" grpId="0"/>
      <p:bldP spid="35" grpId="0"/>
      <p:bldP spid="36" grpId="0" animBg="1"/>
      <p:bldP spid="40" grpId="0" animBg="1"/>
      <p:bldP spid="44" grpId="0"/>
      <p:bldP spid="55" grpId="0"/>
      <p:bldP spid="56" grpId="0" animBg="1"/>
      <p:bldP spid="59" grpId="0" animBg="1"/>
      <p:bldP spid="60" grpId="0"/>
      <p:bldP spid="15" grpId="0"/>
      <p:bldP spid="20" grpId="0"/>
      <p:bldP spid="22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Demo-35</a:t>
            </a:r>
            <a:r>
              <a:rPr lang="en-US" sz="3000"/>
              <a:t>: Ingress 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03673-E878-60F6-3CB3-ECD15745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7" y="2111221"/>
            <a:ext cx="6724511" cy="243098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Ingress Context Path based Routing YAML Manifest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1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304978" y="6697537"/>
            <a:ext cx="6325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Ingress Custom Health Check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8846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DD9F31-D0CA-DA46-33AC-491BA4827F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4C5C2-25E6-C399-6011-18BFD219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1161"/>
            <a:ext cx="12618720" cy="1188851"/>
          </a:xfrm>
        </p:spPr>
        <p:txBody>
          <a:bodyPr/>
          <a:lstStyle/>
          <a:p>
            <a:r>
              <a:rPr lang="en-US"/>
              <a:t>GKE Ingress - Health Checks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24297F-F4C7-6624-D21C-96DCC70A0E37}"/>
              </a:ext>
            </a:extLst>
          </p:cNvPr>
          <p:cNvSpPr/>
          <p:nvPr/>
        </p:nvSpPr>
        <p:spPr>
          <a:xfrm>
            <a:off x="1125923" y="859498"/>
            <a:ext cx="4566334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Readiness Probe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3890D5-D4D4-92F7-CE18-B3D9367C61E9}"/>
              </a:ext>
            </a:extLst>
          </p:cNvPr>
          <p:cNvSpPr/>
          <p:nvPr/>
        </p:nvSpPr>
        <p:spPr>
          <a:xfrm>
            <a:off x="9345902" y="859498"/>
            <a:ext cx="4566334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BackendConfig CRD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033B648-BE4F-7324-BC90-C84B2B5F88F7}"/>
              </a:ext>
            </a:extLst>
          </p:cNvPr>
          <p:cNvSpPr/>
          <p:nvPr/>
        </p:nvSpPr>
        <p:spPr>
          <a:xfrm>
            <a:off x="78333" y="2289192"/>
            <a:ext cx="6661513" cy="88341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is defined at </a:t>
            </a:r>
            <a:r>
              <a:rPr lang="en-US">
                <a:solidFill>
                  <a:srgbClr val="FFFF00"/>
                </a:solidFill>
              </a:rPr>
              <a:t>container level </a:t>
            </a:r>
            <a:r>
              <a:rPr lang="en-US"/>
              <a:t>in your </a:t>
            </a:r>
            <a:r>
              <a:rPr lang="en-US">
                <a:solidFill>
                  <a:srgbClr val="FFFF00"/>
                </a:solidFill>
              </a:rPr>
              <a:t>pod</a:t>
            </a:r>
            <a:r>
              <a:rPr lang="en-US"/>
              <a:t> specification of your Kubernetes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D8E20B-66AF-E84D-23CE-D9E87A2E1886}"/>
              </a:ext>
            </a:extLst>
          </p:cNvPr>
          <p:cNvSpPr/>
          <p:nvPr/>
        </p:nvSpPr>
        <p:spPr>
          <a:xfrm>
            <a:off x="7870004" y="2289192"/>
            <a:ext cx="6661513" cy="88341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is referenced in your </a:t>
            </a:r>
            <a:r>
              <a:rPr lang="en-US">
                <a:solidFill>
                  <a:srgbClr val="FFFF00"/>
                </a:solidFill>
              </a:rPr>
              <a:t>NodePort Service </a:t>
            </a:r>
            <a:r>
              <a:rPr lang="en-US"/>
              <a:t>Annotations Section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284BC2-E6C4-A2CD-105A-0EDED2863777}"/>
              </a:ext>
            </a:extLst>
          </p:cNvPr>
          <p:cNvSpPr/>
          <p:nvPr/>
        </p:nvSpPr>
        <p:spPr>
          <a:xfrm>
            <a:off x="7870004" y="3413452"/>
            <a:ext cx="6661513" cy="8834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to use </a:t>
            </a:r>
            <a:r>
              <a:rPr lang="en-IN" i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BackendConfig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CRDs </a:t>
            </a:r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 of Readiness Probe?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92E607-976C-8E2E-CC7A-DEA9AD04D768}"/>
              </a:ext>
            </a:extLst>
          </p:cNvPr>
          <p:cNvSpPr/>
          <p:nvPr/>
        </p:nvSpPr>
        <p:spPr>
          <a:xfrm>
            <a:off x="8578922" y="4424112"/>
            <a:ext cx="5952595" cy="703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you're using 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Anthos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0977E1-A5DA-5838-DDCD-D642D016DA47}"/>
              </a:ext>
            </a:extLst>
          </p:cNvPr>
          <p:cNvSpPr/>
          <p:nvPr/>
        </p:nvSpPr>
        <p:spPr>
          <a:xfrm>
            <a:off x="8578922" y="5283746"/>
            <a:ext cx="5952595" cy="703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have 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than one container </a:t>
            </a:r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serving Pods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6D3909-1524-09E1-C34B-EFAB87ABEA5D}"/>
              </a:ext>
            </a:extLst>
          </p:cNvPr>
          <p:cNvSpPr/>
          <p:nvPr/>
        </p:nvSpPr>
        <p:spPr>
          <a:xfrm>
            <a:off x="8578921" y="6143380"/>
            <a:ext cx="5952595" cy="703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need 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control over the port </a:t>
            </a:r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used for the load balancer's health checks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C52EFB-3B73-5D41-ECAD-F5EDC316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4" y="4603961"/>
            <a:ext cx="6774528" cy="269841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78144E4-CBDB-2FDE-6CB3-1361E6B2B28E}"/>
              </a:ext>
            </a:extLst>
          </p:cNvPr>
          <p:cNvSpPr/>
          <p:nvPr/>
        </p:nvSpPr>
        <p:spPr>
          <a:xfrm>
            <a:off x="98884" y="3376540"/>
            <a:ext cx="6661513" cy="10475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</a:t>
            </a:r>
            <a:r>
              <a:rPr lang="en-US">
                <a:solidFill>
                  <a:srgbClr val="FFFF00"/>
                </a:solidFill>
              </a:rPr>
              <a:t>takes the parameters from readiness probe </a:t>
            </a:r>
            <a:r>
              <a:rPr lang="en-US"/>
              <a:t>to </a:t>
            </a:r>
            <a:r>
              <a:rPr lang="en-IN">
                <a:solidFill>
                  <a:srgbClr val="FFFF00"/>
                </a:solidFill>
              </a:rPr>
              <a:t>create the health check </a:t>
            </a:r>
            <a:r>
              <a:rPr lang="en-IN"/>
              <a:t>for the Service's backend service</a:t>
            </a:r>
            <a:r>
              <a:rPr lang="en-US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25CB85-9894-A048-7348-F638F1CAE285}"/>
              </a:ext>
            </a:extLst>
          </p:cNvPr>
          <p:cNvCxnSpPr>
            <a:stCxn id="4" idx="2"/>
          </p:cNvCxnSpPr>
          <p:nvPr/>
        </p:nvCxnSpPr>
        <p:spPr>
          <a:xfrm>
            <a:off x="7315200" y="1037690"/>
            <a:ext cx="0" cy="653436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54145D-9ACE-D605-3E6B-A7B5C7E85021}"/>
              </a:ext>
            </a:extLst>
          </p:cNvPr>
          <p:cNvSpPr txBox="1"/>
          <p:nvPr/>
        </p:nvSpPr>
        <p:spPr>
          <a:xfrm>
            <a:off x="3585945" y="7532266"/>
            <a:ext cx="713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Reference: https://</a:t>
            </a:r>
            <a:r>
              <a:rPr lang="en-US" sz="1400" err="1">
                <a:solidFill>
                  <a:srgbClr val="002060"/>
                </a:solidFill>
              </a:rPr>
              <a:t>cloud.google.com</a:t>
            </a:r>
            <a:r>
              <a:rPr lang="en-US" sz="1400">
                <a:solidFill>
                  <a:srgbClr val="002060"/>
                </a:solidFill>
              </a:rPr>
              <a:t>/</a:t>
            </a:r>
            <a:r>
              <a:rPr lang="en-US" sz="1400" err="1">
                <a:solidFill>
                  <a:srgbClr val="002060"/>
                </a:solidFill>
              </a:rPr>
              <a:t>kubernetes</a:t>
            </a:r>
            <a:r>
              <a:rPr lang="en-US" sz="1400">
                <a:solidFill>
                  <a:srgbClr val="002060"/>
                </a:solidFill>
              </a:rPr>
              <a:t>-engine/docs/concepts/</a:t>
            </a:r>
            <a:r>
              <a:rPr lang="en-US" sz="1400" err="1">
                <a:solidFill>
                  <a:srgbClr val="002060"/>
                </a:solidFill>
              </a:rPr>
              <a:t>ingress#health_checks</a:t>
            </a:r>
            <a:endParaRPr lang="en-US"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1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- Custom Health Checks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stCxn id="93" idx="1"/>
            <a:endCxn id="62" idx="0"/>
          </p:cNvCxnSpPr>
          <p:nvPr/>
        </p:nvCxnSpPr>
        <p:spPr>
          <a:xfrm rot="10800000" flipV="1">
            <a:off x="4072156" y="1184847"/>
            <a:ext cx="9431038" cy="6712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6C471-A605-C70B-415B-9D703CFBFBD7}"/>
              </a:ext>
            </a:extLst>
          </p:cNvPr>
          <p:cNvSpPr txBox="1"/>
          <p:nvPr/>
        </p:nvSpPr>
        <p:spPr>
          <a:xfrm>
            <a:off x="4164070" y="871236"/>
            <a:ext cx="257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859CA-4E30-A985-1920-706B38E1804B}"/>
              </a:ext>
            </a:extLst>
          </p:cNvPr>
          <p:cNvSpPr txBox="1"/>
          <p:nvPr/>
        </p:nvSpPr>
        <p:spPr>
          <a:xfrm>
            <a:off x="7343438" y="891156"/>
            <a:ext cx="2503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E7E75-42FB-D793-ADA3-EDB33FA3D87D}"/>
              </a:ext>
            </a:extLst>
          </p:cNvPr>
          <p:cNvSpPr txBox="1"/>
          <p:nvPr/>
        </p:nvSpPr>
        <p:spPr>
          <a:xfrm>
            <a:off x="10934920" y="878729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http://&lt;LB-IP&gt;/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6B7537-2EEE-FA79-EF36-D70CB3E481C4}"/>
              </a:ext>
            </a:extLst>
          </p:cNvPr>
          <p:cNvSpPr txBox="1"/>
          <p:nvPr/>
        </p:nvSpPr>
        <p:spPr>
          <a:xfrm>
            <a:off x="10080648" y="2836624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527E8B-A0FD-FB0B-E81C-809BA8F33CE7}"/>
              </a:ext>
            </a:extLst>
          </p:cNvPr>
          <p:cNvSpPr txBox="1"/>
          <p:nvPr/>
        </p:nvSpPr>
        <p:spPr>
          <a:xfrm>
            <a:off x="10214195" y="4159359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E5F9-591B-312B-59E1-B8659A1C0B08}"/>
              </a:ext>
            </a:extLst>
          </p:cNvPr>
          <p:cNvSpPr txBox="1"/>
          <p:nvPr/>
        </p:nvSpPr>
        <p:spPr>
          <a:xfrm>
            <a:off x="10140808" y="5442051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</a:p>
        </p:txBody>
      </p:sp>
    </p:spTree>
    <p:extLst>
      <p:ext uri="{BB962C8B-B14F-4D97-AF65-F5344CB8AC3E}">
        <p14:creationId xmlns:p14="http://schemas.microsoft.com/office/powerpoint/2010/main" val="225767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18CDA9-FDFF-D178-3332-36A912774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24807-6D40-4E49-AC27-F874876A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3187"/>
            <a:ext cx="12618720" cy="1188851"/>
          </a:xfrm>
        </p:spPr>
        <p:txBody>
          <a:bodyPr/>
          <a:lstStyle/>
          <a:p>
            <a:r>
              <a:rPr lang="en-US"/>
              <a:t>Readiness Probes for App1, App2 and App3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43515-6E75-B986-7BE3-DD594493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4" y="3557514"/>
            <a:ext cx="4422962" cy="327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8F58A-10CF-FC83-DA74-459761E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669" y="3572391"/>
            <a:ext cx="4348506" cy="3245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B6C52-2813-EA0A-8AAB-85AD6EB0C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232" y="3584190"/>
            <a:ext cx="4173234" cy="324584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E2B83C-BE62-BF29-1252-BDBCF8E8DFC2}"/>
              </a:ext>
            </a:extLst>
          </p:cNvPr>
          <p:cNvSpPr/>
          <p:nvPr/>
        </p:nvSpPr>
        <p:spPr>
          <a:xfrm>
            <a:off x="544530" y="1720209"/>
            <a:ext cx="3893906" cy="1356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App1</a:t>
            </a:r>
          </a:p>
          <a:p>
            <a:pPr algn="ctr"/>
            <a:r>
              <a:rPr lang="en-US" sz="3000"/>
              <a:t>Health Check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4D671-4CBA-EF42-D6CA-285F8EF4B27A}"/>
              </a:ext>
            </a:extLst>
          </p:cNvPr>
          <p:cNvSpPr/>
          <p:nvPr/>
        </p:nvSpPr>
        <p:spPr>
          <a:xfrm>
            <a:off x="5484687" y="1727648"/>
            <a:ext cx="3893906" cy="135618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App2</a:t>
            </a:r>
          </a:p>
          <a:p>
            <a:pPr algn="ctr"/>
            <a:r>
              <a:rPr lang="en-US" sz="3000"/>
              <a:t>Health Check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896F87-1D87-6D3A-5EE7-1EB5B98CCC0D}"/>
              </a:ext>
            </a:extLst>
          </p:cNvPr>
          <p:cNvSpPr/>
          <p:nvPr/>
        </p:nvSpPr>
        <p:spPr>
          <a:xfrm>
            <a:off x="10424844" y="1720208"/>
            <a:ext cx="3893906" cy="135618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App3</a:t>
            </a:r>
            <a:br>
              <a:rPr lang="en-US" sz="3000"/>
            </a:br>
            <a:r>
              <a:rPr lang="en-US" sz="3000"/>
              <a:t>Health Check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528CED-05B4-A60A-478B-750935B40B45}"/>
              </a:ext>
            </a:extLst>
          </p:cNvPr>
          <p:cNvCxnSpPr/>
          <p:nvPr/>
        </p:nvCxnSpPr>
        <p:spPr>
          <a:xfrm>
            <a:off x="5024063" y="1399561"/>
            <a:ext cx="0" cy="58231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DAB1B4-4D13-7666-1B78-4F9F43B5308C}"/>
              </a:ext>
            </a:extLst>
          </p:cNvPr>
          <p:cNvCxnSpPr/>
          <p:nvPr/>
        </p:nvCxnSpPr>
        <p:spPr>
          <a:xfrm>
            <a:off x="10005317" y="1399561"/>
            <a:ext cx="0" cy="58231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6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GFS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Note-1: </a:t>
            </a:r>
            <a:r>
              <a:rPr lang="en-IN" sz="1800"/>
              <a:t>PVC Claims must exist in the </a:t>
            </a:r>
            <a:r>
              <a:rPr lang="en-IN" sz="1800">
                <a:solidFill>
                  <a:srgbClr val="FFFF00"/>
                </a:solidFill>
              </a:rPr>
              <a:t>same namespace as the Pod </a:t>
            </a:r>
            <a:r>
              <a:rPr lang="en-IN" sz="1800"/>
              <a:t>using the claim. The cluster finds the claim in the Pod's namespace and uses it to get the </a:t>
            </a:r>
            <a:r>
              <a:rPr lang="en-IN" sz="1800" err="1">
                <a:solidFill>
                  <a:srgbClr val="FFFF00"/>
                </a:solidFill>
              </a:rPr>
              <a:t>PersistentVolume</a:t>
            </a:r>
            <a:r>
              <a:rPr lang="en-IN" sz="1800"/>
              <a:t> backing the claim</a:t>
            </a:r>
            <a:endParaRPr lang="en-US" sz="180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Note-2: </a:t>
            </a:r>
            <a:r>
              <a:rPr lang="en-IN" sz="1800"/>
              <a:t>A </a:t>
            </a:r>
            <a:r>
              <a:rPr lang="en-IN" sz="1800" err="1"/>
              <a:t>PersistentVolume</a:t>
            </a:r>
            <a:r>
              <a:rPr lang="en-IN" sz="1800"/>
              <a:t> (PV) is a piece of storage in the cluster that has been provisioned by an administrator or dynamically provisioned using Storage Classes. It is </a:t>
            </a:r>
            <a:r>
              <a:rPr lang="en-IN" sz="1800" b="1"/>
              <a:t>a </a:t>
            </a:r>
            <a:r>
              <a:rPr lang="en-IN" sz="1800" b="1">
                <a:solidFill>
                  <a:srgbClr val="FFFF00"/>
                </a:solidFill>
              </a:rPr>
              <a:t>resource in the cluster</a:t>
            </a:r>
            <a:r>
              <a:rPr lang="en-IN" sz="1800">
                <a:solidFill>
                  <a:srgbClr val="FFFF00"/>
                </a:solidFill>
              </a:rPr>
              <a:t> just like a node is a cluster resource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use k8s Storage Class created by </a:t>
            </a:r>
            <a:r>
              <a:rPr lang="en-US" sz="2400">
                <a:solidFill>
                  <a:srgbClr val="FFFF00"/>
                </a:solidFill>
              </a:rPr>
              <a:t>default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582611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Deployment - Add </a:t>
            </a:r>
            <a:r>
              <a:rPr lang="en-US">
                <a:solidFill>
                  <a:srgbClr val="FFFF00"/>
                </a:solidFill>
              </a:rPr>
              <a:t>Readiness Probe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Demo-36</a:t>
            </a:r>
            <a:r>
              <a:rPr lang="en-US" sz="2400"/>
              <a:t>: Ingress Custom Health Checks - Readiness Probes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Deployment - Add </a:t>
            </a:r>
            <a:r>
              <a:rPr lang="en-US">
                <a:solidFill>
                  <a:srgbClr val="FFFF00"/>
                </a:solidFill>
              </a:rPr>
              <a:t>Readiness Probe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Deployment - Add </a:t>
            </a:r>
            <a:r>
              <a:rPr lang="en-US">
                <a:solidFill>
                  <a:srgbClr val="FFFF00"/>
                </a:solidFill>
              </a:rPr>
              <a:t>Readiness Probe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Ingress CPR Manifest -  No changes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2EBD0-9CCD-7D8E-3817-205D9241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8" y="2396781"/>
            <a:ext cx="6567169" cy="22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6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Domains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6050844" y="4786489"/>
            <a:ext cx="2585156" cy="1535655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410246" y="5923730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955546" y="6697537"/>
            <a:ext cx="5024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Google Cloud Domains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8092FA-F1C3-A463-03BE-5D93BC97E2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4414" y="4894270"/>
            <a:ext cx="1177780" cy="10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29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Demo-38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474963" y="6716168"/>
            <a:ext cx="82384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Use Static External IP for Ingress Service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7463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49324" y="680606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External IP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8455800" y="-2586"/>
            <a:ext cx="416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http://demo1.kalyanreddydaida.com/app1/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8623CFC-0B50-C8ED-9175-46399634BE48}"/>
              </a:ext>
            </a:extLst>
          </p:cNvPr>
          <p:cNvSpPr/>
          <p:nvPr/>
        </p:nvSpPr>
        <p:spPr>
          <a:xfrm>
            <a:off x="982033" y="612161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100A2D-49BA-A540-517F-3347554C7E42}"/>
              </a:ext>
            </a:extLst>
          </p:cNvPr>
          <p:cNvSpPr txBox="1"/>
          <p:nvPr/>
        </p:nvSpPr>
        <p:spPr>
          <a:xfrm>
            <a:off x="8485260" y="381494"/>
            <a:ext cx="416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http://demo1.kalyanreddydaida.com/app2/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B0BBC0-EC1F-BD95-4B36-B78DAD514CCF}"/>
              </a:ext>
            </a:extLst>
          </p:cNvPr>
          <p:cNvSpPr txBox="1"/>
          <p:nvPr/>
        </p:nvSpPr>
        <p:spPr>
          <a:xfrm>
            <a:off x="8472447" y="693858"/>
            <a:ext cx="2949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http://demo1.kalyanreddydaida.com/</a:t>
            </a:r>
          </a:p>
        </p:txBody>
      </p:sp>
    </p:spTree>
    <p:extLst>
      <p:ext uri="{BB962C8B-B14F-4D97-AF65-F5344CB8AC3E}">
        <p14:creationId xmlns:p14="http://schemas.microsoft.com/office/powerpoint/2010/main" val="20232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/>
      <p:bldP spid="43" grpId="0" animBg="1"/>
      <p:bldP spid="68" grpId="0"/>
      <p:bldP spid="79" grpId="0" animBg="1"/>
      <p:bldP spid="108" grpId="0" animBg="1"/>
      <p:bldP spid="25" grpId="0"/>
      <p:bldP spid="26" grpId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Demo-38</a:t>
            </a:r>
            <a:r>
              <a:rPr lang="en-US" sz="3000"/>
              <a:t>: Ingress </a:t>
            </a:r>
          </a:p>
          <a:p>
            <a:pPr algn="ctr"/>
            <a:r>
              <a:rPr lang="en-US" sz="3000"/>
              <a:t>External IP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External IP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E81AC-0569-E4AA-22AB-033A7D34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8" y="2521160"/>
            <a:ext cx="6713750" cy="238499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AE441DC-933A-E3ED-3549-556F4BD5020C}"/>
              </a:ext>
            </a:extLst>
          </p:cNvPr>
          <p:cNvSpPr/>
          <p:nvPr/>
        </p:nvSpPr>
        <p:spPr>
          <a:xfrm>
            <a:off x="318085" y="4520938"/>
            <a:ext cx="3997061" cy="30715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858154-D88A-9C2D-0E28-FFD64A44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7" y="6360312"/>
            <a:ext cx="13690052" cy="109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2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Demo-39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474963" y="6716168"/>
            <a:ext cx="82384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Google Managed SSL for Ingress Service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2568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11026" y="676129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SSL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4370288" y="-69675"/>
            <a:ext cx="364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http://demo1.kalyanreddydaida.com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795124" y="-69675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https://demo1.kalyanreddydaida.com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1D9D0F-94B7-0C10-3EBB-85FAB7269003}"/>
              </a:ext>
            </a:extLst>
          </p:cNvPr>
          <p:cNvSpPr/>
          <p:nvPr/>
        </p:nvSpPr>
        <p:spPr>
          <a:xfrm>
            <a:off x="982033" y="612161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42C335B-8AB3-6137-C477-53AF3DCE7E45}"/>
              </a:ext>
            </a:extLst>
          </p:cNvPr>
          <p:cNvSpPr/>
          <p:nvPr/>
        </p:nvSpPr>
        <p:spPr>
          <a:xfrm>
            <a:off x="982033" y="648452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370132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3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B46C17-B428-D754-AF55-2CAF7AFD4E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1D51A-64A0-AE82-4A7C-F84ED6A4B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58" y="926659"/>
            <a:ext cx="7130242" cy="6513232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r>
              <a:rPr lang="en-US"/>
              <a:t>These are </a:t>
            </a:r>
            <a:r>
              <a:rPr lang="en-US">
                <a:solidFill>
                  <a:srgbClr val="0070C0"/>
                </a:solidFill>
              </a:rPr>
              <a:t>Domain Validation (DV) </a:t>
            </a:r>
            <a:r>
              <a:rPr lang="en-US"/>
              <a:t>certificates that Google provisions, renews, and manages for your domain names.</a:t>
            </a:r>
          </a:p>
          <a:p>
            <a:r>
              <a:rPr lang="en-US"/>
              <a:t>These certificates do not demonstrate your </a:t>
            </a:r>
            <a:r>
              <a:rPr lang="en-US">
                <a:solidFill>
                  <a:srgbClr val="0070C0"/>
                </a:solidFill>
              </a:rPr>
              <a:t>individual or organizational identity</a:t>
            </a:r>
            <a:r>
              <a:rPr lang="en-US"/>
              <a:t>.</a:t>
            </a:r>
          </a:p>
          <a:p>
            <a:r>
              <a:rPr lang="en-US"/>
              <a:t>Requires </a:t>
            </a:r>
            <a:r>
              <a:rPr lang="en-US">
                <a:solidFill>
                  <a:srgbClr val="0070C0"/>
                </a:solidFill>
              </a:rPr>
              <a:t>registered Domain Name </a:t>
            </a:r>
            <a:r>
              <a:rPr lang="en-US"/>
              <a:t>on Google Domains (Ex: </a:t>
            </a:r>
            <a:r>
              <a:rPr lang="en-US" err="1"/>
              <a:t>stacksimplify.com</a:t>
            </a:r>
            <a:r>
              <a:rPr lang="en-US"/>
              <a:t>)</a:t>
            </a:r>
          </a:p>
          <a:p>
            <a:r>
              <a:rPr lang="en-US"/>
              <a:t>Supports both </a:t>
            </a:r>
            <a:r>
              <a:rPr lang="en-US">
                <a:solidFill>
                  <a:srgbClr val="0070C0"/>
                </a:solidFill>
              </a:rPr>
              <a:t>GKE Public and Private </a:t>
            </a:r>
            <a:r>
              <a:rPr lang="en-US"/>
              <a:t>clusters.</a:t>
            </a:r>
          </a:p>
          <a:p>
            <a:r>
              <a:rPr lang="en-US"/>
              <a:t>Supports only</a:t>
            </a:r>
            <a:r>
              <a:rPr lang="en-US">
                <a:solidFill>
                  <a:srgbClr val="0070C0"/>
                </a:solidFill>
              </a:rPr>
              <a:t> Ingress for External HTTP(S) </a:t>
            </a:r>
            <a:r>
              <a:rPr lang="en-US"/>
              <a:t>Load Balancing. </a:t>
            </a:r>
          </a:p>
          <a:p>
            <a:r>
              <a:rPr lang="en-US"/>
              <a:t>We need to use Kubernetes Custom Resource </a:t>
            </a:r>
            <a:r>
              <a:rPr lang="en-US" err="1">
                <a:solidFill>
                  <a:srgbClr val="0070C0"/>
                </a:solidFill>
              </a:rPr>
              <a:t>ManagedCertificate</a:t>
            </a:r>
            <a:r>
              <a:rPr lang="en-US"/>
              <a:t> which is developed by GKE Team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BBE066-2A74-BD90-2A0F-DE0260E3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Managed SSL Certificates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D6DE1-BA6B-F34C-437C-DBB75159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299" y="2938715"/>
            <a:ext cx="6184780" cy="310879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0D0FB7-DE26-D19C-38B9-543EB63033BA}"/>
              </a:ext>
            </a:extLst>
          </p:cNvPr>
          <p:cNvSpPr/>
          <p:nvPr/>
        </p:nvSpPr>
        <p:spPr>
          <a:xfrm>
            <a:off x="7648749" y="3029661"/>
            <a:ext cx="5672396" cy="79419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A4C9D4-0E18-151A-1370-7FC0363E1AA5}"/>
              </a:ext>
            </a:extLst>
          </p:cNvPr>
          <p:cNvSpPr/>
          <p:nvPr/>
        </p:nvSpPr>
        <p:spPr>
          <a:xfrm>
            <a:off x="7533299" y="1475509"/>
            <a:ext cx="618478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Custom Resource</a:t>
            </a:r>
          </a:p>
          <a:p>
            <a:pPr algn="ctr"/>
            <a:r>
              <a:rPr lang="en-US" sz="3000" b="1" err="1">
                <a:solidFill>
                  <a:srgbClr val="FFFF00"/>
                </a:solidFill>
              </a:rPr>
              <a:t>ManagedCertificate</a:t>
            </a:r>
            <a:endParaRPr lang="en-US" sz="3000" b="1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2A052-80AD-087E-EC4E-27BE3F27CA2E}"/>
              </a:ext>
            </a:extLst>
          </p:cNvPr>
          <p:cNvSpPr txBox="1"/>
          <p:nvPr/>
        </p:nvSpPr>
        <p:spPr>
          <a:xfrm>
            <a:off x="-1470454" y="533811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722C6B-216E-1BDC-2EF4-978993FC91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E9292-4AAB-E01E-4F0E-CA9DC479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>
                <a:solidFill>
                  <a:srgbClr val="C00000"/>
                </a:solidFill>
              </a:rPr>
              <a:t>Limitations</a:t>
            </a:r>
          </a:p>
          <a:p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These certificates are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less flexible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than certificates we obtain and manage ourself.</a:t>
            </a:r>
          </a:p>
          <a:p>
            <a:r>
              <a:rPr lang="en-IN">
                <a:solidFill>
                  <a:srgbClr val="0070C0"/>
                </a:solidFill>
                <a:latin typeface="Roboto" panose="02000000000000000000" pitchFamily="2" charset="0"/>
              </a:rPr>
              <a:t>Do not support 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wildcard domains (Example: *.</a:t>
            </a:r>
            <a:r>
              <a:rPr lang="en-IN" err="1">
                <a:solidFill>
                  <a:srgbClr val="202124"/>
                </a:solidFill>
                <a:latin typeface="Roboto" panose="02000000000000000000" pitchFamily="2" charset="0"/>
              </a:rPr>
              <a:t>stacksimplify.com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)</a:t>
            </a:r>
          </a:p>
          <a:p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S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upports up to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100 non-wildcard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domains.</a:t>
            </a:r>
          </a:p>
          <a:p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Domain Name length supported is </a:t>
            </a:r>
            <a:r>
              <a:rPr lang="en-IN">
                <a:solidFill>
                  <a:srgbClr val="0070C0"/>
                </a:solidFill>
                <a:latin typeface="Roboto" panose="02000000000000000000" pitchFamily="2" charset="0"/>
              </a:rPr>
              <a:t>only 64 bytes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. In general, </a:t>
            </a:r>
            <a:r>
              <a:rPr lang="en-IN">
                <a:solidFill>
                  <a:srgbClr val="389954"/>
                </a:solidFill>
                <a:latin typeface="Roboto" panose="02000000000000000000" pitchFamily="2" charset="0"/>
              </a:rPr>
              <a:t>253 bytes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 of domain name  on internet is supported.</a:t>
            </a:r>
          </a:p>
          <a:p>
            <a:endParaRPr lang="en-IN">
              <a:solidFill>
                <a:srgbClr val="202124"/>
              </a:solidFill>
              <a:latin typeface="Roboto" panose="02000000000000000000" pitchFamily="2" charset="0"/>
            </a:endParaRPr>
          </a:p>
          <a:p>
            <a:endParaRPr lang="en-IN">
              <a:solidFill>
                <a:srgbClr val="202124"/>
              </a:solidFill>
              <a:latin typeface="Roboto" panose="02000000000000000000" pitchFamily="2" charset="0"/>
            </a:endParaRPr>
          </a:p>
          <a:p>
            <a:endParaRPr lang="en-IN">
              <a:solidFill>
                <a:srgbClr val="202124"/>
              </a:solidFill>
              <a:latin typeface="Roboto" panose="02000000000000000000" pitchFamily="2" charset="0"/>
            </a:endParaRPr>
          </a:p>
          <a:p>
            <a:endParaRPr lang="en-US"/>
          </a:p>
          <a:p>
            <a:pPr marL="548640" lvl="1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36EE5-FD4B-1781-B7C7-D2496834F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Managed SSL Certificates</a:t>
            </a:r>
          </a:p>
        </p:txBody>
      </p:sp>
    </p:spTree>
    <p:extLst>
      <p:ext uri="{BB962C8B-B14F-4D97-AF65-F5344CB8AC3E}">
        <p14:creationId xmlns:p14="http://schemas.microsoft.com/office/powerpoint/2010/main" val="337096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704823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72499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58257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519765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Demo-39</a:t>
            </a:r>
            <a:r>
              <a:rPr lang="en-US" sz="3000"/>
              <a:t>: Google Managed SSL for Ingress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1806678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182684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6319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6520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558111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5782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SSL Annotation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09655-428E-3BF1-E2F1-9107A8A2C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2" y="1781126"/>
            <a:ext cx="6812288" cy="2785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F7872C-D7EF-3392-9BAD-A97B216E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85" y="6422922"/>
            <a:ext cx="13685591" cy="11852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1071BCD-ED6C-EF01-C292-2C8BB4928995}"/>
              </a:ext>
            </a:extLst>
          </p:cNvPr>
          <p:cNvSpPr/>
          <p:nvPr/>
        </p:nvSpPr>
        <p:spPr>
          <a:xfrm>
            <a:off x="6916278" y="54528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E0A4F6-9221-33A7-CF40-D0EB000FB4E6}"/>
              </a:ext>
            </a:extLst>
          </p:cNvPr>
          <p:cNvSpPr/>
          <p:nvPr/>
        </p:nvSpPr>
        <p:spPr>
          <a:xfrm>
            <a:off x="8076737" y="54730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FC7B38E-23E6-4027-D263-E7A1CD0B7170}"/>
              </a:ext>
            </a:extLst>
          </p:cNvPr>
          <p:cNvSpPr/>
          <p:nvPr/>
        </p:nvSpPr>
        <p:spPr>
          <a:xfrm>
            <a:off x="318085" y="3755743"/>
            <a:ext cx="4004533" cy="7446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5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687" y="46804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Snapshot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205680" y="2763280"/>
            <a:ext cx="269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350346" y="5521762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533157"/>
            <a:ext cx="2511983" cy="1303404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58300" y="4342400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cxnSpLocks/>
            <a:stCxn id="68" idx="2"/>
            <a:endCxn id="23" idx="1"/>
          </p:cNvCxnSpPr>
          <p:nvPr/>
        </p:nvCxnSpPr>
        <p:spPr>
          <a:xfrm rot="5400000">
            <a:off x="6500189" y="2325167"/>
            <a:ext cx="2076461" cy="3102054"/>
          </a:xfrm>
          <a:prstGeom prst="bentConnector4">
            <a:avLst>
              <a:gd name="adj1" fmla="val 13489"/>
              <a:gd name="adj2" fmla="val 1073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3ECB7D3-ACAF-BF68-DA7A-1E8D0BEFC836}"/>
              </a:ext>
            </a:extLst>
          </p:cNvPr>
          <p:cNvSpPr/>
          <p:nvPr/>
        </p:nvSpPr>
        <p:spPr>
          <a:xfrm>
            <a:off x="155783" y="925267"/>
            <a:ext cx="2692354" cy="7189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333118-C33E-8AFC-2F01-B798E7D9A114}"/>
              </a:ext>
            </a:extLst>
          </p:cNvPr>
          <p:cNvSpPr/>
          <p:nvPr/>
        </p:nvSpPr>
        <p:spPr>
          <a:xfrm>
            <a:off x="68031" y="3132612"/>
            <a:ext cx="3932710" cy="19042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Volume Snapshots</a:t>
            </a:r>
          </a:p>
          <a:p>
            <a:pPr algn="ctr"/>
            <a:r>
              <a:rPr lang="en-US" sz="300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sz="3000">
                <a:solidFill>
                  <a:schemeClr val="bg1"/>
                </a:solidFill>
              </a:rPr>
              <a:t>myapp1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F9F4E38-BD43-8610-7A11-A4CEBACDC5F5}"/>
              </a:ext>
            </a:extLst>
          </p:cNvPr>
          <p:cNvSpPr/>
          <p:nvPr/>
        </p:nvSpPr>
        <p:spPr>
          <a:xfrm>
            <a:off x="10540520" y="3548171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E8D899-54E1-6E5C-0D82-49D75FC371B3}"/>
              </a:ext>
            </a:extLst>
          </p:cNvPr>
          <p:cNvSpPr/>
          <p:nvPr/>
        </p:nvSpPr>
        <p:spPr>
          <a:xfrm>
            <a:off x="6839829" y="3548172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1BBA35E-92DB-0B46-AE1B-088ACA7F049C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rot="10800000">
            <a:off x="6799239" y="4914425"/>
            <a:ext cx="1342449" cy="245914"/>
          </a:xfrm>
          <a:prstGeom prst="bentConnector3">
            <a:avLst>
              <a:gd name="adj1" fmla="val 678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D56509-C9B1-0D49-1474-127DC476803B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9860862" y="3818122"/>
            <a:ext cx="67965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6E7E6DE-30C9-9D19-B7B6-3D0A0E5DC824}"/>
              </a:ext>
            </a:extLst>
          </p:cNvPr>
          <p:cNvCxnSpPr>
            <a:stCxn id="21" idx="1"/>
            <a:endCxn id="23" idx="0"/>
          </p:cNvCxnSpPr>
          <p:nvPr/>
        </p:nvCxnSpPr>
        <p:spPr>
          <a:xfrm rot="10800000" flipV="1">
            <a:off x="6393315" y="3818122"/>
            <a:ext cx="446514" cy="6903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1999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172126" y="6716168"/>
            <a:ext cx="484408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HTTP to HTTPS Redirect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7481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03952" y="673080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Redirect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795124" y="-69675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https://demo1.kalyanreddydaida.com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279771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6" grpId="0"/>
      <p:bldP spid="41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18431A-1341-EC2D-B289-C250D5353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19E9-06C7-844B-7B26-33175698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Frontend and Backend Configs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77403-5D45-5896-B906-1AE8F3FE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00" y="1450390"/>
            <a:ext cx="6718300" cy="55372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BAF8E3D-BCF5-D731-5F16-2B5A64B3DBFE}"/>
              </a:ext>
            </a:extLst>
          </p:cNvPr>
          <p:cNvSpPr/>
          <p:nvPr/>
        </p:nvSpPr>
        <p:spPr>
          <a:xfrm>
            <a:off x="9978159" y="3459891"/>
            <a:ext cx="4300151" cy="21253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Kubernetes</a:t>
            </a:r>
          </a:p>
          <a:p>
            <a:pPr algn="ctr"/>
            <a:r>
              <a:rPr lang="en-US" sz="4000"/>
              <a:t>Custom Resources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509DAF-BB79-4A7F-6C0D-F3825BF266D1}"/>
              </a:ext>
            </a:extLst>
          </p:cNvPr>
          <p:cNvCxnSpPr>
            <a:stCxn id="6" idx="2"/>
          </p:cNvCxnSpPr>
          <p:nvPr/>
        </p:nvCxnSpPr>
        <p:spPr>
          <a:xfrm flipH="1" flipV="1">
            <a:off x="6888969" y="2557848"/>
            <a:ext cx="3089190" cy="1964725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206151-90FA-A208-F306-E52D412565E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697362" y="4522573"/>
            <a:ext cx="3280797" cy="44484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4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FD2C6A-BBBE-AEEF-C260-F667F79AF4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ABB5CD-35C0-2004-4282-CEC09DCB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Resource: </a:t>
            </a:r>
            <a:r>
              <a:rPr lang="en-US" err="1"/>
              <a:t>FrontendConfig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0008-9BBC-C784-B1C1-E2AE1912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73" y="2342241"/>
            <a:ext cx="6889173" cy="367826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7A18E2C-3568-4FC2-75FC-71F738665C96}"/>
              </a:ext>
            </a:extLst>
          </p:cNvPr>
          <p:cNvSpPr/>
          <p:nvPr/>
        </p:nvSpPr>
        <p:spPr>
          <a:xfrm>
            <a:off x="7741228" y="1153390"/>
            <a:ext cx="6889172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Custom Resource</a:t>
            </a:r>
          </a:p>
          <a:p>
            <a:pPr algn="ctr"/>
            <a:r>
              <a:rPr lang="en-US" sz="3000" b="1" err="1"/>
              <a:t>FrontendConfig</a:t>
            </a:r>
            <a:endParaRPr lang="en-US" sz="3000" b="1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F5C2EA-97F2-AEF6-0FB8-89B787753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54" y="1415033"/>
            <a:ext cx="7180119" cy="2814068"/>
          </a:xfrm>
        </p:spPr>
        <p:txBody>
          <a:bodyPr/>
          <a:lstStyle/>
          <a:p>
            <a:r>
              <a:rPr lang="en-US"/>
              <a:t>We create a Custom Resource: </a:t>
            </a:r>
            <a:r>
              <a:rPr lang="en-US" err="1">
                <a:solidFill>
                  <a:srgbClr val="0070C0"/>
                </a:solidFill>
              </a:rPr>
              <a:t>FrontendConfig</a:t>
            </a:r>
            <a:endParaRPr lang="en-US">
              <a:solidFill>
                <a:srgbClr val="0070C0"/>
              </a:solidFill>
            </a:endParaRPr>
          </a:p>
          <a:p>
            <a:r>
              <a:rPr lang="en-US"/>
              <a:t>Reference this </a:t>
            </a:r>
            <a:r>
              <a:rPr lang="en-US" err="1">
                <a:solidFill>
                  <a:srgbClr val="0070C0"/>
                </a:solidFill>
              </a:rPr>
              <a:t>FrontendConfig</a:t>
            </a:r>
            <a:r>
              <a:rPr lang="en-US"/>
              <a:t> in</a:t>
            </a:r>
          </a:p>
          <a:p>
            <a:pPr marL="0" indent="0">
              <a:buNone/>
            </a:pPr>
            <a:r>
              <a:rPr lang="en-US">
                <a:solidFill>
                  <a:srgbClr val="0070C0"/>
                </a:solidFill>
              </a:rPr>
              <a:t>annotations</a:t>
            </a:r>
            <a:r>
              <a:rPr lang="en-US"/>
              <a:t> section of our </a:t>
            </a:r>
            <a:r>
              <a:rPr lang="en-US">
                <a:solidFill>
                  <a:srgbClr val="0070C0"/>
                </a:solidFill>
              </a:rPr>
              <a:t>Ingress Service</a:t>
            </a:r>
            <a:r>
              <a:rPr lang="en-US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EF0E5C-3522-EF1D-0B4F-9BD922E5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4" y="6471611"/>
            <a:ext cx="14069292" cy="107060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1FB904-C602-4E9F-2D7C-A1CD54D607D1}"/>
              </a:ext>
            </a:extLst>
          </p:cNvPr>
          <p:cNvSpPr/>
          <p:nvPr/>
        </p:nvSpPr>
        <p:spPr>
          <a:xfrm>
            <a:off x="426027" y="5203995"/>
            <a:ext cx="6889172" cy="1143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Ingress Service</a:t>
            </a:r>
          </a:p>
          <a:p>
            <a:pPr algn="ctr"/>
            <a:r>
              <a:rPr lang="en-US" sz="3000" b="1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42528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Demo-40</a:t>
            </a:r>
            <a:r>
              <a:rPr lang="en-US" sz="3000"/>
              <a:t>: HTTP to HTTPS Redirect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r>
              <a:rPr lang="en-US">
                <a:solidFill>
                  <a:srgbClr val="FFFF00"/>
                </a:solidFill>
              </a:rPr>
              <a:t> Annotation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071BCD-ED6C-EF01-C292-2C8BB4928995}"/>
              </a:ext>
            </a:extLst>
          </p:cNvPr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E0A4F6-9221-33A7-CF40-D0EB000FB4E6}"/>
              </a:ext>
            </a:extLst>
          </p:cNvPr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5321-1594-110D-63EC-26E752F8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1" y="2179018"/>
            <a:ext cx="6538213" cy="305037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r>
              <a:rPr lang="en-US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E87954-DE87-CD47-7699-C9CA5F585600}"/>
              </a:ext>
            </a:extLst>
          </p:cNvPr>
          <p:cNvSpPr/>
          <p:nvPr/>
        </p:nvSpPr>
        <p:spPr>
          <a:xfrm>
            <a:off x="318085" y="4817882"/>
            <a:ext cx="3734931" cy="333351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5404815-7004-1340-9999-92CA3EA186E7}"/>
              </a:ext>
            </a:extLst>
          </p:cNvPr>
          <p:cNvSpPr/>
          <p:nvPr/>
        </p:nvSpPr>
        <p:spPr>
          <a:xfrm>
            <a:off x="318085" y="4110606"/>
            <a:ext cx="3734931" cy="333351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  <p:bldP spid="11" grpId="0" animBg="1"/>
      <p:bldP spid="21" grpId="0" animBg="1"/>
      <p:bldP spid="22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Workload Identity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6526569" y="4682367"/>
            <a:ext cx="2363255" cy="1630841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6792508" y="5882352"/>
            <a:ext cx="2034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Pod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621499" y="6716168"/>
            <a:ext cx="594534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GKE Workload Identity Demo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6EA90EC-CA83-F805-8853-29A1909FB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45" y="4718765"/>
            <a:ext cx="1294669" cy="125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84590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14348B-4A57-7A30-0BB4-6B2C633651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0943-7B14-65EC-E198-B3F04A535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83" y="1066800"/>
            <a:ext cx="9335589" cy="644427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What is the best way for Applications running on GKE to access GCP Services ?</a:t>
            </a:r>
          </a:p>
          <a:p>
            <a:pPr lvl="1"/>
            <a:r>
              <a:rPr lang="en-US"/>
              <a:t>Using Workload Identity</a:t>
            </a:r>
          </a:p>
          <a:p>
            <a:r>
              <a:rPr lang="en-US" b="1">
                <a:solidFill>
                  <a:srgbClr val="C00000"/>
                </a:solidFill>
              </a:rPr>
              <a:t>What is Workload Identity ?</a:t>
            </a:r>
          </a:p>
          <a:p>
            <a:pPr lvl="1"/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Workload Identity allows a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Kubernetes service account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in your GKE cluster to act as an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IAM service account. </a:t>
            </a:r>
          </a:p>
          <a:p>
            <a:pPr lvl="1"/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Pods that use the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configured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Kubernetes service account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automatically authenticate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as the IAM service account when accessing Google Cloud APIs. </a:t>
            </a:r>
          </a:p>
          <a:p>
            <a:pPr lvl="1"/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Using Workload Identity allows you to assign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distinct, fine-grained identities and authorization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for each application in your cluster.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9876E7-026B-5328-E1E2-9478149A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14" y="-146364"/>
            <a:ext cx="12618720" cy="1188851"/>
          </a:xfrm>
        </p:spPr>
        <p:txBody>
          <a:bodyPr/>
          <a:lstStyle/>
          <a:p>
            <a:r>
              <a:rPr lang="en-US"/>
              <a:t>GKE Workload Identity</a:t>
            </a:r>
          </a:p>
        </p:txBody>
      </p:sp>
      <p:sp>
        <p:nvSpPr>
          <p:cNvPr id="15" name="Google Shape;1256;p47">
            <a:extLst>
              <a:ext uri="{FF2B5EF4-FFF2-40B4-BE49-F238E27FC236}">
                <a16:creationId xmlns:a16="http://schemas.microsoft.com/office/drawing/2014/main" id="{473123B9-6EB0-3376-8A6D-9765207DFA28}"/>
              </a:ext>
            </a:extLst>
          </p:cNvPr>
          <p:cNvSpPr/>
          <p:nvPr/>
        </p:nvSpPr>
        <p:spPr>
          <a:xfrm>
            <a:off x="10138850" y="3907972"/>
            <a:ext cx="3879692" cy="243626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200;p23">
            <a:extLst>
              <a:ext uri="{FF2B5EF4-FFF2-40B4-BE49-F238E27FC236}">
                <a16:creationId xmlns:a16="http://schemas.microsoft.com/office/drawing/2014/main" id="{9514BF38-96C5-5106-31C9-5694C92204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8229" y="3907973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B6E907-9BF3-A2E0-1344-D02D48BBD444}"/>
              </a:ext>
            </a:extLst>
          </p:cNvPr>
          <p:cNvSpPr/>
          <p:nvPr/>
        </p:nvSpPr>
        <p:spPr>
          <a:xfrm>
            <a:off x="10426256" y="4628266"/>
            <a:ext cx="3139451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FC50ED1-3E67-2A6D-6228-66E05A12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382" y="4291460"/>
            <a:ext cx="619863" cy="600492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4EBDA6-6397-D330-0F97-46B26F478EFF}"/>
              </a:ext>
            </a:extLst>
          </p:cNvPr>
          <p:cNvSpPr txBox="1"/>
          <p:nvPr/>
        </p:nvSpPr>
        <p:spPr>
          <a:xfrm>
            <a:off x="11061401" y="4611227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wid-kns</a:t>
            </a:r>
            <a:endParaRPr lang="en-US" sz="14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7DAE384-1CBF-4C4A-814A-168E2D421371}"/>
              </a:ext>
            </a:extLst>
          </p:cNvPr>
          <p:cNvSpPr/>
          <p:nvPr/>
        </p:nvSpPr>
        <p:spPr>
          <a:xfrm>
            <a:off x="10745617" y="4933255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8B0139-DEF8-5056-6B23-C295D245032B}"/>
              </a:ext>
            </a:extLst>
          </p:cNvPr>
          <p:cNvSpPr txBox="1"/>
          <p:nvPr/>
        </p:nvSpPr>
        <p:spPr>
          <a:xfrm>
            <a:off x="10782714" y="5756706"/>
            <a:ext cx="1040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-with-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F9E3EAE-FF4E-76B1-DC7C-02B9123C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25" y="4995721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2A1574-992F-10AE-FCDC-5C1816BDD94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1800577" y="5517519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FB57BA8-D44A-DAEC-DF9F-A14CD19F8DAE}"/>
              </a:ext>
            </a:extLst>
          </p:cNvPr>
          <p:cNvSpPr/>
          <p:nvPr/>
        </p:nvSpPr>
        <p:spPr>
          <a:xfrm>
            <a:off x="12246520" y="4934143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E77765BA-F1B1-70E8-2507-2B0CC6ED5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017" y="4978698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B783B2-0100-83C9-3747-E89F690C0113}"/>
              </a:ext>
            </a:extLst>
          </p:cNvPr>
          <p:cNvSpPr txBox="1"/>
          <p:nvPr/>
        </p:nvSpPr>
        <p:spPr>
          <a:xfrm>
            <a:off x="12415548" y="5797833"/>
            <a:ext cx="758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wid-ksa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B491CD-673B-3ABF-6C78-4B9211259EB3}"/>
              </a:ext>
            </a:extLst>
          </p:cNvPr>
          <p:cNvSpPr txBox="1"/>
          <p:nvPr/>
        </p:nvSpPr>
        <p:spPr>
          <a:xfrm>
            <a:off x="10664283" y="3979026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28" name="Google Shape;668;p26">
            <a:extLst>
              <a:ext uri="{FF2B5EF4-FFF2-40B4-BE49-F238E27FC236}">
                <a16:creationId xmlns:a16="http://schemas.microsoft.com/office/drawing/2014/main" id="{DB8C89D0-DFC1-D2BC-FD44-FF63FB62E4D4}"/>
              </a:ext>
            </a:extLst>
          </p:cNvPr>
          <p:cNvSpPr/>
          <p:nvPr/>
        </p:nvSpPr>
        <p:spPr>
          <a:xfrm>
            <a:off x="9867562" y="69261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EB5876-7C64-D8E1-992C-23A1C33B9BB2}"/>
              </a:ext>
            </a:extLst>
          </p:cNvPr>
          <p:cNvSpPr/>
          <p:nvPr/>
        </p:nvSpPr>
        <p:spPr>
          <a:xfrm>
            <a:off x="10176079" y="120169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</a:p>
        </p:txBody>
      </p:sp>
      <p:pic>
        <p:nvPicPr>
          <p:cNvPr id="30" name="Google Shape;400;p20">
            <a:extLst>
              <a:ext uri="{FF2B5EF4-FFF2-40B4-BE49-F238E27FC236}">
                <a16:creationId xmlns:a16="http://schemas.microsoft.com/office/drawing/2014/main" id="{B7D264C1-432B-87A9-8AF5-B7FCF7C23C2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0932" y="191180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C90A5E-219D-FB35-65FF-EE69DE6B4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2526" y="1924799"/>
            <a:ext cx="1212662" cy="9431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C0BDB2-A3B2-C7E0-5AA5-16B6F96866CF}"/>
              </a:ext>
            </a:extLst>
          </p:cNvPr>
          <p:cNvSpPr txBox="1"/>
          <p:nvPr/>
        </p:nvSpPr>
        <p:spPr>
          <a:xfrm>
            <a:off x="10138850" y="297296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4E1F5C-0327-C585-AB84-CB2688CCC080}"/>
              </a:ext>
            </a:extLst>
          </p:cNvPr>
          <p:cNvSpPr txBox="1"/>
          <p:nvPr/>
        </p:nvSpPr>
        <p:spPr>
          <a:xfrm>
            <a:off x="12857072" y="2972969"/>
            <a:ext cx="84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</a:t>
            </a:r>
          </a:p>
        </p:txBody>
      </p:sp>
      <p:pic>
        <p:nvPicPr>
          <p:cNvPr id="34" name="Google Shape;400;p20">
            <a:extLst>
              <a:ext uri="{FF2B5EF4-FFF2-40B4-BE49-F238E27FC236}">
                <a16:creationId xmlns:a16="http://schemas.microsoft.com/office/drawing/2014/main" id="{762DE018-C5FC-A61A-8087-33F715F46E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4561" y="725617"/>
            <a:ext cx="487635" cy="375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96393E-7855-D1F0-C7AA-BB17BD497C97}"/>
              </a:ext>
            </a:extLst>
          </p:cNvPr>
          <p:cNvCxnSpPr>
            <a:endCxn id="31" idx="1"/>
          </p:cNvCxnSpPr>
          <p:nvPr/>
        </p:nvCxnSpPr>
        <p:spPr>
          <a:xfrm>
            <a:off x="11515173" y="239638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97BC2E-EAA9-1950-D437-4F8EB7CC66E2}"/>
              </a:ext>
            </a:extLst>
          </p:cNvPr>
          <p:cNvSpPr txBox="1"/>
          <p:nvPr/>
        </p:nvSpPr>
        <p:spPr>
          <a:xfrm>
            <a:off x="11731961" y="3398924"/>
            <a:ext cx="1781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IAM Policy Binding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99CAA-BF61-EF3A-C1D1-1F9699BB2594}"/>
              </a:ext>
            </a:extLst>
          </p:cNvPr>
          <p:cNvSpPr txBox="1"/>
          <p:nvPr/>
        </p:nvSpPr>
        <p:spPr>
          <a:xfrm>
            <a:off x="10422196" y="678772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0593419-155F-25A7-A91A-F5173B011501}"/>
              </a:ext>
            </a:extLst>
          </p:cNvPr>
          <p:cNvCxnSpPr>
            <a:cxnSpLocks/>
            <a:stCxn id="30" idx="2"/>
            <a:endCxn id="24" idx="3"/>
          </p:cNvCxnSpPr>
          <p:nvPr/>
        </p:nvCxnSpPr>
        <p:spPr>
          <a:xfrm rot="16200000" flipH="1">
            <a:off x="10889968" y="2991219"/>
            <a:ext cx="2605378" cy="2419208"/>
          </a:xfrm>
          <a:prstGeom prst="bentConnector4">
            <a:avLst>
              <a:gd name="adj1" fmla="val 31552"/>
              <a:gd name="adj2" fmla="val 134647"/>
            </a:avLst>
          </a:prstGeom>
          <a:ln w="635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248;p38">
            <a:extLst>
              <a:ext uri="{FF2B5EF4-FFF2-40B4-BE49-F238E27FC236}">
                <a16:creationId xmlns:a16="http://schemas.microsoft.com/office/drawing/2014/main" id="{443921E8-87A1-5975-003B-D065FF81015E}"/>
              </a:ext>
            </a:extLst>
          </p:cNvPr>
          <p:cNvSpPr/>
          <p:nvPr/>
        </p:nvSpPr>
        <p:spPr>
          <a:xfrm>
            <a:off x="9867562" y="6662659"/>
            <a:ext cx="4478029" cy="1040881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06;p39">
            <a:extLst>
              <a:ext uri="{FF2B5EF4-FFF2-40B4-BE49-F238E27FC236}">
                <a16:creationId xmlns:a16="http://schemas.microsoft.com/office/drawing/2014/main" id="{AD8712E1-7E10-7984-EE70-03519F7A790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34561" y="6739777"/>
            <a:ext cx="376417" cy="28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1A786A-742D-E541-4D6B-58FCD31C1A4B}"/>
              </a:ext>
            </a:extLst>
          </p:cNvPr>
          <p:cNvSpPr txBox="1"/>
          <p:nvPr/>
        </p:nvSpPr>
        <p:spPr>
          <a:xfrm>
            <a:off x="10188229" y="6665352"/>
            <a:ext cx="16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Compute Engine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2BECDD7-063B-933E-5F6E-166F212CA130}"/>
              </a:ext>
            </a:extLst>
          </p:cNvPr>
          <p:cNvSpPr/>
          <p:nvPr/>
        </p:nvSpPr>
        <p:spPr>
          <a:xfrm>
            <a:off x="10536686" y="6982437"/>
            <a:ext cx="1054960" cy="6650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10D81D-A16A-A5A7-0EC3-E523FC918C1D}"/>
              </a:ext>
            </a:extLst>
          </p:cNvPr>
          <p:cNvSpPr/>
          <p:nvPr/>
        </p:nvSpPr>
        <p:spPr>
          <a:xfrm>
            <a:off x="11913658" y="6990171"/>
            <a:ext cx="1054960" cy="6650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53C0E8B-E82B-9543-7173-7F9FC5616B2B}"/>
              </a:ext>
            </a:extLst>
          </p:cNvPr>
          <p:cNvSpPr/>
          <p:nvPr/>
        </p:nvSpPr>
        <p:spPr>
          <a:xfrm>
            <a:off x="13199159" y="6982436"/>
            <a:ext cx="1054960" cy="6650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oogle Shape;1306;p39">
            <a:extLst>
              <a:ext uri="{FF2B5EF4-FFF2-40B4-BE49-F238E27FC236}">
                <a16:creationId xmlns:a16="http://schemas.microsoft.com/office/drawing/2014/main" id="{14B825EC-3483-EACD-AED1-EA8E49A003A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36399" y="7058140"/>
            <a:ext cx="376417" cy="2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306;p39">
            <a:extLst>
              <a:ext uri="{FF2B5EF4-FFF2-40B4-BE49-F238E27FC236}">
                <a16:creationId xmlns:a16="http://schemas.microsoft.com/office/drawing/2014/main" id="{5D2F0E72-B695-4666-63C6-9ED8872CD26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07194" y="7067150"/>
            <a:ext cx="376417" cy="2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306;p39">
            <a:extLst>
              <a:ext uri="{FF2B5EF4-FFF2-40B4-BE49-F238E27FC236}">
                <a16:creationId xmlns:a16="http://schemas.microsoft.com/office/drawing/2014/main" id="{F01321B3-C264-C905-5D9B-94BA1E49277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45472" y="7058140"/>
            <a:ext cx="376417" cy="28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B231B9D-1846-1BAA-9BE9-D91BE069E2E6}"/>
              </a:ext>
            </a:extLst>
          </p:cNvPr>
          <p:cNvSpPr txBox="1"/>
          <p:nvPr/>
        </p:nvSpPr>
        <p:spPr>
          <a:xfrm>
            <a:off x="10489770" y="7355274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8C26C9-9D9B-CF40-07C5-FE72F1A11C2B}"/>
              </a:ext>
            </a:extLst>
          </p:cNvPr>
          <p:cNvSpPr txBox="1"/>
          <p:nvPr/>
        </p:nvSpPr>
        <p:spPr>
          <a:xfrm>
            <a:off x="11884627" y="7378183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C8703F-EE7F-7A8D-CB05-E8875722C7EA}"/>
              </a:ext>
            </a:extLst>
          </p:cNvPr>
          <p:cNvSpPr txBox="1"/>
          <p:nvPr/>
        </p:nvSpPr>
        <p:spPr>
          <a:xfrm>
            <a:off x="13155007" y="7387689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Node3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86757C5-F9EB-5407-3B93-96D13DBB41AC}"/>
              </a:ext>
            </a:extLst>
          </p:cNvPr>
          <p:cNvCxnSpPr>
            <a:stCxn id="20" idx="1"/>
            <a:endCxn id="12" idx="1"/>
          </p:cNvCxnSpPr>
          <p:nvPr/>
        </p:nvCxnSpPr>
        <p:spPr>
          <a:xfrm rot="10800000" flipV="1">
            <a:off x="9867563" y="5517518"/>
            <a:ext cx="878055" cy="1665581"/>
          </a:xfrm>
          <a:prstGeom prst="bentConnector3">
            <a:avLst>
              <a:gd name="adj1" fmla="val 166947"/>
            </a:avLst>
          </a:prstGeom>
          <a:ln w="63500">
            <a:solidFill>
              <a:srgbClr val="38995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8AB912-51A5-9752-C6CA-B193C60B3B88}"/>
              </a:ext>
            </a:extLst>
          </p:cNvPr>
          <p:cNvSpPr txBox="1"/>
          <p:nvPr/>
        </p:nvSpPr>
        <p:spPr>
          <a:xfrm>
            <a:off x="9211542" y="5150050"/>
            <a:ext cx="90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389954"/>
                </a:solidFill>
              </a:rPr>
              <a:t>List VMs</a:t>
            </a:r>
          </a:p>
        </p:txBody>
      </p:sp>
    </p:spTree>
    <p:extLst>
      <p:ext uri="{BB962C8B-B14F-4D97-AF65-F5344CB8AC3E}">
        <p14:creationId xmlns:p14="http://schemas.microsoft.com/office/powerpoint/2010/main" val="34807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/>
      <p:bldP spid="20" grpId="0" animBg="1"/>
      <p:bldP spid="21" grpId="0"/>
      <p:bldP spid="24" grpId="0" animBg="1"/>
      <p:bldP spid="26" grpId="0"/>
      <p:bldP spid="27" grpId="0"/>
      <p:bldP spid="28" grpId="0" animBg="1"/>
      <p:bldP spid="29" grpId="0" animBg="1"/>
      <p:bldP spid="32" grpId="0"/>
      <p:bldP spid="33" grpId="0"/>
      <p:bldP spid="54" grpId="0"/>
      <p:bldP spid="5" grpId="0"/>
      <p:bldP spid="12" grpId="0" animBg="1"/>
      <p:bldP spid="14" grpId="0"/>
      <p:bldP spid="36" grpId="0" animBg="1"/>
      <p:bldP spid="38" grpId="0" animBg="1"/>
      <p:bldP spid="39" grpId="0" animBg="1"/>
      <p:bldP spid="43" grpId="0"/>
      <p:bldP spid="44" grpId="0"/>
      <p:bldP spid="45" grpId="0"/>
      <p:bldP spid="49" grpId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556149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632311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2322297" y="164662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63" y="1653872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222944" y="164607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1680020" y="1949572"/>
            <a:ext cx="502135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1646172" y="19006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837469" y="2149866"/>
            <a:ext cx="4698798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858543" y="2103460"/>
            <a:ext cx="222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us-central1-a, 1-b, 1-c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934487" y="2383472"/>
            <a:ext cx="4421157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441" y="24170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2414572" y="2417073"/>
            <a:ext cx="133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Node-1,2,3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03952" y="673080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GKE</a:t>
            </a:r>
          </a:p>
          <a:p>
            <a:r>
              <a:rPr lang="en-US" sz="3000"/>
              <a:t>Workload</a:t>
            </a:r>
          </a:p>
          <a:p>
            <a:r>
              <a:rPr lang="en-US" sz="3000"/>
              <a:t>Identity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3469" y="880973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D6310589-C555-A4D0-5BAF-BEB72B351E56}"/>
              </a:ext>
            </a:extLst>
          </p:cNvPr>
          <p:cNvSpPr/>
          <p:nvPr/>
        </p:nvSpPr>
        <p:spPr>
          <a:xfrm>
            <a:off x="2053102" y="2917659"/>
            <a:ext cx="4199663" cy="152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4C549D56-AB8C-0768-0CA3-DBC7DF0C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2603431"/>
            <a:ext cx="619863" cy="600492"/>
          </a:xfrm>
          <a:prstGeom prst="rect">
            <a:avLst/>
          </a:prstGeom>
          <a:noFill/>
        </p:spPr>
      </p:pic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A524CCEA-6C43-B1B0-6FD4-2A8E6FD08678}"/>
              </a:ext>
            </a:extLst>
          </p:cNvPr>
          <p:cNvSpPr/>
          <p:nvPr/>
        </p:nvSpPr>
        <p:spPr>
          <a:xfrm>
            <a:off x="2336183" y="3276029"/>
            <a:ext cx="3432253" cy="10592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CAB0E490-A461-6A6A-A6B6-13B6D66861C3}"/>
              </a:ext>
            </a:extLst>
          </p:cNvPr>
          <p:cNvSpPr txBox="1"/>
          <p:nvPr/>
        </p:nvSpPr>
        <p:spPr>
          <a:xfrm>
            <a:off x="3204512" y="4074577"/>
            <a:ext cx="175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MDS </a:t>
            </a:r>
            <a:r>
              <a:rPr lang="en-US" sz="1400" err="1"/>
              <a:t>DaemonSet</a:t>
            </a:r>
            <a:endParaRPr lang="en-US" sz="1400"/>
          </a:p>
        </p:txBody>
      </p:sp>
      <p:pic>
        <p:nvPicPr>
          <p:cNvPr id="1032" name="Picture 2">
            <a:extLst>
              <a:ext uri="{FF2B5EF4-FFF2-40B4-BE49-F238E27FC236}">
                <a16:creationId xmlns:a16="http://schemas.microsoft.com/office/drawing/2014/main" id="{B80187D5-581C-505E-BA25-897B0E6D2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3" y="336378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>
            <a:extLst>
              <a:ext uri="{FF2B5EF4-FFF2-40B4-BE49-F238E27FC236}">
                <a16:creationId xmlns:a16="http://schemas.microsoft.com/office/drawing/2014/main" id="{2547CC06-D962-72D6-D129-6C1BDE0D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22" y="3370409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>
            <a:extLst>
              <a:ext uri="{FF2B5EF4-FFF2-40B4-BE49-F238E27FC236}">
                <a16:creationId xmlns:a16="http://schemas.microsoft.com/office/drawing/2014/main" id="{4C421BA1-B45A-FB7B-158B-D20598D9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21" y="336118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A286FB5B-9A89-048A-FA44-27566CF7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44" y="3372966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57ECACD-4CAA-E4F5-A65C-E3CE6901E65C}"/>
              </a:ext>
            </a:extLst>
          </p:cNvPr>
          <p:cNvSpPr txBox="1"/>
          <p:nvPr/>
        </p:nvSpPr>
        <p:spPr>
          <a:xfrm>
            <a:off x="3072221" y="2929801"/>
            <a:ext cx="2044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kube</a:t>
            </a:r>
            <a:r>
              <a:rPr lang="en-US" sz="1400"/>
              <a:t>-system</a:t>
            </a:r>
          </a:p>
        </p:txBody>
      </p:sp>
      <p:sp>
        <p:nvSpPr>
          <p:cNvPr id="1037" name="Rounded Rectangle 1036">
            <a:extLst>
              <a:ext uri="{FF2B5EF4-FFF2-40B4-BE49-F238E27FC236}">
                <a16:creationId xmlns:a16="http://schemas.microsoft.com/office/drawing/2014/main" id="{E4752026-B758-D1E9-6393-8B97DA9AD45C}"/>
              </a:ext>
            </a:extLst>
          </p:cNvPr>
          <p:cNvSpPr/>
          <p:nvPr/>
        </p:nvSpPr>
        <p:spPr>
          <a:xfrm>
            <a:off x="2053102" y="5057729"/>
            <a:ext cx="4199663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2">
            <a:extLst>
              <a:ext uri="{FF2B5EF4-FFF2-40B4-BE49-F238E27FC236}">
                <a16:creationId xmlns:a16="http://schemas.microsoft.com/office/drawing/2014/main" id="{C7CA28B2-4142-0B9B-AC0C-81F1B3D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4720923"/>
            <a:ext cx="619863" cy="600492"/>
          </a:xfrm>
          <a:prstGeom prst="rect">
            <a:avLst/>
          </a:prstGeom>
          <a:noFill/>
        </p:spPr>
      </p:pic>
      <p:sp>
        <p:nvSpPr>
          <p:cNvPr id="1039" name="Rounded Rectangle 1038">
            <a:extLst>
              <a:ext uri="{FF2B5EF4-FFF2-40B4-BE49-F238E27FC236}">
                <a16:creationId xmlns:a16="http://schemas.microsoft.com/office/drawing/2014/main" id="{4602C41A-81CC-36D9-9BB4-DB0897275152}"/>
              </a:ext>
            </a:extLst>
          </p:cNvPr>
          <p:cNvSpPr/>
          <p:nvPr/>
        </p:nvSpPr>
        <p:spPr>
          <a:xfrm>
            <a:off x="2264695" y="5358134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0A645DA3-226B-1A0D-904E-6BC7435F4BF8}"/>
              </a:ext>
            </a:extLst>
          </p:cNvPr>
          <p:cNvSpPr txBox="1"/>
          <p:nvPr/>
        </p:nvSpPr>
        <p:spPr>
          <a:xfrm>
            <a:off x="2334872" y="624075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-no-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1041" name="Picture 2">
            <a:extLst>
              <a:ext uri="{FF2B5EF4-FFF2-40B4-BE49-F238E27FC236}">
                <a16:creationId xmlns:a16="http://schemas.microsoft.com/office/drawing/2014/main" id="{47F59626-816B-8919-A58D-8A302244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03" y="542060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243C7786-2AA2-C072-318C-40D00B9F60F1}"/>
              </a:ext>
            </a:extLst>
          </p:cNvPr>
          <p:cNvSpPr txBox="1"/>
          <p:nvPr/>
        </p:nvSpPr>
        <p:spPr>
          <a:xfrm>
            <a:off x="3395963" y="5030494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wid-kns</a:t>
            </a:r>
          </a:p>
        </p:txBody>
      </p:sp>
      <p:sp>
        <p:nvSpPr>
          <p:cNvPr id="1043" name="Rounded Rectangle 1042">
            <a:extLst>
              <a:ext uri="{FF2B5EF4-FFF2-40B4-BE49-F238E27FC236}">
                <a16:creationId xmlns:a16="http://schemas.microsoft.com/office/drawing/2014/main" id="{621DE1FE-34B9-0E69-9D70-DEB5CADA56AA}"/>
              </a:ext>
            </a:extLst>
          </p:cNvPr>
          <p:cNvSpPr/>
          <p:nvPr/>
        </p:nvSpPr>
        <p:spPr>
          <a:xfrm>
            <a:off x="3432675" y="5362718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7BBA8BA-80DD-3043-6CD1-6C36C1DDCA03}"/>
              </a:ext>
            </a:extLst>
          </p:cNvPr>
          <p:cNvSpPr txBox="1"/>
          <p:nvPr/>
        </p:nvSpPr>
        <p:spPr>
          <a:xfrm>
            <a:off x="3434725" y="6245340"/>
            <a:ext cx="1040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-with-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1045" name="Picture 2">
            <a:extLst>
              <a:ext uri="{FF2B5EF4-FFF2-40B4-BE49-F238E27FC236}">
                <a16:creationId xmlns:a16="http://schemas.microsoft.com/office/drawing/2014/main" id="{2BB2B22A-5E9E-1564-571A-52F7A55A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83" y="542518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DCE681D8-E889-C5E5-0479-9F59115ABFB8}"/>
              </a:ext>
            </a:extLst>
          </p:cNvPr>
          <p:cNvCxnSpPr>
            <a:cxnSpLocks/>
            <a:stCxn id="1043" idx="3"/>
          </p:cNvCxnSpPr>
          <p:nvPr/>
        </p:nvCxnSpPr>
        <p:spPr>
          <a:xfrm>
            <a:off x="4487635" y="5946982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ounded Rectangle 1054">
            <a:extLst>
              <a:ext uri="{FF2B5EF4-FFF2-40B4-BE49-F238E27FC236}">
                <a16:creationId xmlns:a16="http://schemas.microsoft.com/office/drawing/2014/main" id="{AD5C4A35-77BF-D655-F0F7-C32E9C29C182}"/>
              </a:ext>
            </a:extLst>
          </p:cNvPr>
          <p:cNvSpPr/>
          <p:nvPr/>
        </p:nvSpPr>
        <p:spPr>
          <a:xfrm>
            <a:off x="4933578" y="5363606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6">
            <a:extLst>
              <a:ext uri="{FF2B5EF4-FFF2-40B4-BE49-F238E27FC236}">
                <a16:creationId xmlns:a16="http://schemas.microsoft.com/office/drawing/2014/main" id="{A9E9AAAB-943C-F743-C061-2960E069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75" y="5408161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9E56E9C1-CCD1-05EF-2BBF-7CC956074ECE}"/>
              </a:ext>
            </a:extLst>
          </p:cNvPr>
          <p:cNvSpPr txBox="1"/>
          <p:nvPr/>
        </p:nvSpPr>
        <p:spPr>
          <a:xfrm>
            <a:off x="5102606" y="6227296"/>
            <a:ext cx="758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wid-ksa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Google Shape;668;p26">
            <a:extLst>
              <a:ext uri="{FF2B5EF4-FFF2-40B4-BE49-F238E27FC236}">
                <a16:creationId xmlns:a16="http://schemas.microsoft.com/office/drawing/2014/main" id="{AE154751-996E-2648-A38E-B53FE540B15E}"/>
              </a:ext>
            </a:extLst>
          </p:cNvPr>
          <p:cNvSpPr/>
          <p:nvPr/>
        </p:nvSpPr>
        <p:spPr>
          <a:xfrm>
            <a:off x="8329134" y="165165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878A5B-0741-6A0E-0D98-4A235A61DD11}"/>
              </a:ext>
            </a:extLst>
          </p:cNvPr>
          <p:cNvSpPr/>
          <p:nvPr/>
        </p:nvSpPr>
        <p:spPr>
          <a:xfrm>
            <a:off x="8637651" y="216073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</a:p>
        </p:txBody>
      </p:sp>
      <p:pic>
        <p:nvPicPr>
          <p:cNvPr id="12" name="Google Shape;400;p20">
            <a:extLst>
              <a:ext uri="{FF2B5EF4-FFF2-40B4-BE49-F238E27FC236}">
                <a16:creationId xmlns:a16="http://schemas.microsoft.com/office/drawing/2014/main" id="{E0E77D66-C3A9-FBC5-291D-462A8F66307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12504" y="287084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225F2E-D919-D427-7C2E-C4F0AF1D3F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4098" y="2883839"/>
            <a:ext cx="1212662" cy="9431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AA5840-E885-49DF-B753-3EE51BBB2C80}"/>
              </a:ext>
            </a:extLst>
          </p:cNvPr>
          <p:cNvSpPr txBox="1"/>
          <p:nvPr/>
        </p:nvSpPr>
        <p:spPr>
          <a:xfrm>
            <a:off x="8600422" y="393200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22FB5-020E-2F5D-41A3-E97F642AA2FA}"/>
              </a:ext>
            </a:extLst>
          </p:cNvPr>
          <p:cNvSpPr txBox="1"/>
          <p:nvPr/>
        </p:nvSpPr>
        <p:spPr>
          <a:xfrm>
            <a:off x="11318644" y="3932009"/>
            <a:ext cx="84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</a:t>
            </a:r>
          </a:p>
        </p:txBody>
      </p:sp>
      <p:pic>
        <p:nvPicPr>
          <p:cNvPr id="20" name="Google Shape;400;p20">
            <a:extLst>
              <a:ext uri="{FF2B5EF4-FFF2-40B4-BE49-F238E27FC236}">
                <a16:creationId xmlns:a16="http://schemas.microsoft.com/office/drawing/2014/main" id="{5209C71B-AE50-4DD8-FAF4-148EFFAF92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6133" y="1684657"/>
            <a:ext cx="487635" cy="3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2D85E9-52D1-9565-549F-078FEA39AC03}"/>
              </a:ext>
            </a:extLst>
          </p:cNvPr>
          <p:cNvSpPr txBox="1"/>
          <p:nvPr/>
        </p:nvSpPr>
        <p:spPr>
          <a:xfrm>
            <a:off x="8853704" y="1658425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4028965-67AE-9BA3-CF88-E07BB04A61B2}"/>
              </a:ext>
            </a:extLst>
          </p:cNvPr>
          <p:cNvCxnSpPr>
            <a:stCxn id="1055" idx="3"/>
            <a:endCxn id="12" idx="1"/>
          </p:cNvCxnSpPr>
          <p:nvPr/>
        </p:nvCxnSpPr>
        <p:spPr>
          <a:xfrm flipV="1">
            <a:off x="6089319" y="3364010"/>
            <a:ext cx="2823185" cy="2568965"/>
          </a:xfrm>
          <a:prstGeom prst="bentConnector3">
            <a:avLst>
              <a:gd name="adj1" fmla="val 3342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E3F3E7-F0DE-5A82-D5DB-642A3417081A}"/>
              </a:ext>
            </a:extLst>
          </p:cNvPr>
          <p:cNvSpPr txBox="1"/>
          <p:nvPr/>
        </p:nvSpPr>
        <p:spPr>
          <a:xfrm>
            <a:off x="7143613" y="3033219"/>
            <a:ext cx="15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IAM Policy Binding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8AA6D6-050E-8BD5-DB5B-AD88CB0593E1}"/>
              </a:ext>
            </a:extLst>
          </p:cNvPr>
          <p:cNvCxnSpPr>
            <a:endCxn id="14" idx="1"/>
          </p:cNvCxnSpPr>
          <p:nvPr/>
        </p:nvCxnSpPr>
        <p:spPr>
          <a:xfrm>
            <a:off x="9976745" y="335542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248;p38">
            <a:extLst>
              <a:ext uri="{FF2B5EF4-FFF2-40B4-BE49-F238E27FC236}">
                <a16:creationId xmlns:a16="http://schemas.microsoft.com/office/drawing/2014/main" id="{BA1950F8-B90B-4049-E315-3DBE61BC711B}"/>
              </a:ext>
            </a:extLst>
          </p:cNvPr>
          <p:cNvSpPr/>
          <p:nvPr/>
        </p:nvSpPr>
        <p:spPr>
          <a:xfrm>
            <a:off x="8360787" y="4779993"/>
            <a:ext cx="4478029" cy="2129510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1306;p39">
            <a:extLst>
              <a:ext uri="{FF2B5EF4-FFF2-40B4-BE49-F238E27FC236}">
                <a16:creationId xmlns:a16="http://schemas.microsoft.com/office/drawing/2014/main" id="{A2427133-CFB0-A339-EF22-2DE6115694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2430" y="4830136"/>
            <a:ext cx="413646" cy="385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0659B2-1AA5-7394-F5FB-96CA4CF671A8}"/>
              </a:ext>
            </a:extLst>
          </p:cNvPr>
          <p:cNvSpPr txBox="1"/>
          <p:nvPr/>
        </p:nvSpPr>
        <p:spPr>
          <a:xfrm>
            <a:off x="8707249" y="4784497"/>
            <a:ext cx="16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Compute Engine</a:t>
            </a:r>
          </a:p>
        </p:txBody>
      </p:sp>
      <p:pic>
        <p:nvPicPr>
          <p:cNvPr id="28" name="Google Shape;198;p23">
            <a:extLst>
              <a:ext uri="{FF2B5EF4-FFF2-40B4-BE49-F238E27FC236}">
                <a16:creationId xmlns:a16="http://schemas.microsoft.com/office/drawing/2014/main" id="{CB70A429-2DA0-E924-2AA6-40EEDC7A510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5776" y="5472445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BF7D6D-45B0-9244-5912-FD0B948B02BF}"/>
              </a:ext>
            </a:extLst>
          </p:cNvPr>
          <p:cNvSpPr/>
          <p:nvPr/>
        </p:nvSpPr>
        <p:spPr>
          <a:xfrm>
            <a:off x="8791215" y="5369722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07905C-CB0A-F4BE-EB43-5148905DA6DE}"/>
              </a:ext>
            </a:extLst>
          </p:cNvPr>
          <p:cNvSpPr txBox="1"/>
          <p:nvPr/>
        </p:nvSpPr>
        <p:spPr>
          <a:xfrm>
            <a:off x="8763500" y="627970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Node1</a:t>
            </a:r>
          </a:p>
        </p:txBody>
      </p:sp>
      <p:pic>
        <p:nvPicPr>
          <p:cNvPr id="43" name="Google Shape;198;p23">
            <a:extLst>
              <a:ext uri="{FF2B5EF4-FFF2-40B4-BE49-F238E27FC236}">
                <a16:creationId xmlns:a16="http://schemas.microsoft.com/office/drawing/2014/main" id="{8F17C634-1094-2F94-7F96-21D1ED0E9C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5884" y="5463224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ACF169D-EEFA-1929-BB11-9EC13FEA8903}"/>
              </a:ext>
            </a:extLst>
          </p:cNvPr>
          <p:cNvSpPr/>
          <p:nvPr/>
        </p:nvSpPr>
        <p:spPr>
          <a:xfrm>
            <a:off x="10111323" y="5360501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DE614F-A4BB-38A6-8520-721F7091B3A1}"/>
              </a:ext>
            </a:extLst>
          </p:cNvPr>
          <p:cNvSpPr txBox="1"/>
          <p:nvPr/>
        </p:nvSpPr>
        <p:spPr>
          <a:xfrm>
            <a:off x="10083608" y="6270485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Node2</a:t>
            </a:r>
          </a:p>
        </p:txBody>
      </p:sp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3EE15C6E-D737-BDBB-EC55-705AC6FD36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4591" y="5463224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18B3BBC-3A11-B01B-A08C-431153475A70}"/>
              </a:ext>
            </a:extLst>
          </p:cNvPr>
          <p:cNvSpPr/>
          <p:nvPr/>
        </p:nvSpPr>
        <p:spPr>
          <a:xfrm>
            <a:off x="11400030" y="5360501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9F5E72-9AEA-FE7E-767F-2EB55A74F768}"/>
              </a:ext>
            </a:extLst>
          </p:cNvPr>
          <p:cNvSpPr txBox="1"/>
          <p:nvPr/>
        </p:nvSpPr>
        <p:spPr>
          <a:xfrm>
            <a:off x="11372315" y="6270485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Node3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6650F0A-39F1-E7A7-B3D9-D82BFB8139B8}"/>
              </a:ext>
            </a:extLst>
          </p:cNvPr>
          <p:cNvCxnSpPr>
            <a:stCxn id="1044" idx="2"/>
            <a:endCxn id="23" idx="1"/>
          </p:cNvCxnSpPr>
          <p:nvPr/>
        </p:nvCxnSpPr>
        <p:spPr>
          <a:xfrm rot="5400000" flipH="1" flipV="1">
            <a:off x="5803739" y="3996070"/>
            <a:ext cx="708369" cy="4405726"/>
          </a:xfrm>
          <a:prstGeom prst="bentConnector4">
            <a:avLst>
              <a:gd name="adj1" fmla="val -32271"/>
              <a:gd name="adj2" fmla="val 9445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9DAA555-A4CB-6331-F3E4-C37B8060D399}"/>
              </a:ext>
            </a:extLst>
          </p:cNvPr>
          <p:cNvCxnSpPr>
            <a:stCxn id="1040" idx="2"/>
            <a:endCxn id="23" idx="2"/>
          </p:cNvCxnSpPr>
          <p:nvPr/>
        </p:nvCxnSpPr>
        <p:spPr>
          <a:xfrm rot="16200000" flipH="1">
            <a:off x="6512956" y="2822657"/>
            <a:ext cx="360970" cy="7812722"/>
          </a:xfrm>
          <a:prstGeom prst="bentConnector3">
            <a:avLst>
              <a:gd name="adj1" fmla="val 2025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C522189-2482-E031-960B-546B9D4F64BC}"/>
              </a:ext>
            </a:extLst>
          </p:cNvPr>
          <p:cNvCxnSpPr/>
          <p:nvPr/>
        </p:nvCxnSpPr>
        <p:spPr>
          <a:xfrm>
            <a:off x="9424835" y="7046214"/>
            <a:ext cx="1105586" cy="442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6EE17A1-FA76-7DD9-9497-5E728EBCDB50}"/>
              </a:ext>
            </a:extLst>
          </p:cNvPr>
          <p:cNvCxnSpPr>
            <a:cxnSpLocks/>
          </p:cNvCxnSpPr>
          <p:nvPr/>
        </p:nvCxnSpPr>
        <p:spPr>
          <a:xfrm flipH="1">
            <a:off x="9715016" y="7006664"/>
            <a:ext cx="621358" cy="5077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E77F407-ADD9-174C-DB27-76E9442D1539}"/>
              </a:ext>
            </a:extLst>
          </p:cNvPr>
          <p:cNvSpPr txBox="1"/>
          <p:nvPr/>
        </p:nvSpPr>
        <p:spPr>
          <a:xfrm>
            <a:off x="10658110" y="6925027"/>
            <a:ext cx="1925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List VMs Access Denied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C090B-4E92-99A4-F092-E03416F4E32A}"/>
              </a:ext>
            </a:extLst>
          </p:cNvPr>
          <p:cNvSpPr txBox="1"/>
          <p:nvPr/>
        </p:nvSpPr>
        <p:spPr>
          <a:xfrm>
            <a:off x="6119754" y="6484982"/>
            <a:ext cx="1959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List VMs Access Granted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0C17DA9-E360-5357-A693-17DB5DE9FD86}"/>
              </a:ext>
            </a:extLst>
          </p:cNvPr>
          <p:cNvCxnSpPr/>
          <p:nvPr/>
        </p:nvCxnSpPr>
        <p:spPr>
          <a:xfrm rot="5400000" flipH="1" flipV="1">
            <a:off x="5936300" y="574679"/>
            <a:ext cx="817360" cy="4585341"/>
          </a:xfrm>
          <a:prstGeom prst="bentConnector2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536F22-D4FE-1339-51BF-E3FE4E818606}"/>
              </a:ext>
            </a:extLst>
          </p:cNvPr>
          <p:cNvCxnSpPr>
            <a:cxnSpLocks/>
          </p:cNvCxnSpPr>
          <p:nvPr/>
        </p:nvCxnSpPr>
        <p:spPr>
          <a:xfrm>
            <a:off x="4082637" y="4382354"/>
            <a:ext cx="0" cy="975780"/>
          </a:xfrm>
          <a:prstGeom prst="straightConnector1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777E561-A84D-2EFD-EBA1-A97E1380BB39}"/>
              </a:ext>
            </a:extLst>
          </p:cNvPr>
          <p:cNvSpPr txBox="1"/>
          <p:nvPr/>
        </p:nvSpPr>
        <p:spPr>
          <a:xfrm>
            <a:off x="6294571" y="2141242"/>
            <a:ext cx="130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F5748B"/>
                </a:solidFill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423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animBg="1"/>
      <p:bldP spid="1029" grpId="0" animBg="1"/>
      <p:bldP spid="1031" grpId="0"/>
      <p:bldP spid="1036" grpId="0"/>
      <p:bldP spid="1037" grpId="0" animBg="1"/>
      <p:bldP spid="1039" grpId="0" animBg="1"/>
      <p:bldP spid="1040" grpId="0"/>
      <p:bldP spid="1042" grpId="0"/>
      <p:bldP spid="1043" grpId="0" animBg="1"/>
      <p:bldP spid="1044" grpId="0"/>
      <p:bldP spid="1055" grpId="0" animBg="1"/>
      <p:bldP spid="1057" grpId="0"/>
      <p:bldP spid="7" grpId="0" animBg="1"/>
      <p:bldP spid="10" grpId="0" animBg="1"/>
      <p:bldP spid="15" grpId="0"/>
      <p:bldP spid="19" grpId="0"/>
      <p:bldP spid="22" grpId="0"/>
      <p:bldP spid="50" grpId="0"/>
      <p:bldP spid="23" grpId="0" animBg="1"/>
      <p:bldP spid="26" grpId="0"/>
      <p:bldP spid="30" grpId="0" animBg="1"/>
      <p:bldP spid="42" grpId="0"/>
      <p:bldP spid="44" grpId="0" animBg="1"/>
      <p:bldP spid="45" grpId="0"/>
      <p:bldP spid="52" grpId="0" animBg="1"/>
      <p:bldP spid="54" grpId="0"/>
      <p:bldP spid="69" grpId="0"/>
      <p:bldP spid="70" grpId="0"/>
      <p:bldP spid="29" grpId="0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040" y="5999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793496" y="219221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7953955" y="22123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Demo Pod </a:t>
            </a:r>
            <a:r>
              <a:rPr lang="en-US">
                <a:solidFill>
                  <a:srgbClr val="FFFF00"/>
                </a:solidFill>
              </a:rPr>
              <a:t>with</a:t>
            </a:r>
            <a:r>
              <a:rPr lang="en-US">
                <a:solidFill>
                  <a:schemeClr val="bg1"/>
                </a:solidFill>
              </a:rPr>
              <a:t> Workload Identity Kubernetes Service Account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62222" y="5999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955582" y="92500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Demo-41</a:t>
            </a:r>
            <a:r>
              <a:rPr lang="en-US" sz="3000"/>
              <a:t>: GKE Workload Identity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-26552" y="280553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1133907" y="2825701"/>
            <a:ext cx="5183767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Demo Pod </a:t>
            </a:r>
            <a:r>
              <a:rPr lang="en-US">
                <a:solidFill>
                  <a:srgbClr val="FFFF00"/>
                </a:solidFill>
              </a:rPr>
              <a:t>without</a:t>
            </a:r>
            <a:r>
              <a:rPr lang="en-US">
                <a:solidFill>
                  <a:schemeClr val="bg1"/>
                </a:solidFill>
              </a:rPr>
              <a:t> Workload Identity Kubernetes Service Account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1E9A0-E9C0-9AD3-B902-8997F848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12" y="1194671"/>
            <a:ext cx="4851400" cy="157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B25C24-D193-F1C2-5A15-5375F4593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" y="3730952"/>
            <a:ext cx="6249004" cy="38983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972CC-E235-5299-2300-94F3CF840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614" y="3081427"/>
            <a:ext cx="7232074" cy="46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0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568458" y="6716168"/>
            <a:ext cx="4051430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External DNS Install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45DBF8-F538-F36E-100C-2E747B49C0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79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Restore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myapp2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75339B7-0007-DEEE-86AC-93596D938028}"/>
              </a:ext>
            </a:extLst>
          </p:cNvPr>
          <p:cNvSpPr/>
          <p:nvPr/>
        </p:nvSpPr>
        <p:spPr>
          <a:xfrm>
            <a:off x="155783" y="925267"/>
            <a:ext cx="2692354" cy="71898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466025-5089-1D98-D9D0-1C469316D7C8}"/>
              </a:ext>
            </a:extLst>
          </p:cNvPr>
          <p:cNvSpPr/>
          <p:nvPr/>
        </p:nvSpPr>
        <p:spPr>
          <a:xfrm>
            <a:off x="98637" y="3000720"/>
            <a:ext cx="3932710" cy="246776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Volume Restore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myapp2 from  myapp1 Volume Snapshot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15F7AC-2EFA-8C86-BA60-0DD6826DFB08}"/>
              </a:ext>
            </a:extLst>
          </p:cNvPr>
          <p:cNvSpPr/>
          <p:nvPr/>
        </p:nvSpPr>
        <p:spPr>
          <a:xfrm>
            <a:off x="11238984" y="4645531"/>
            <a:ext cx="2423688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1986F04-9BD7-4F3C-FDFB-7EC1A0082B21}"/>
              </a:ext>
            </a:extLst>
          </p:cNvPr>
          <p:cNvSpPr/>
          <p:nvPr/>
        </p:nvSpPr>
        <p:spPr>
          <a:xfrm>
            <a:off x="7937848" y="4645531"/>
            <a:ext cx="2423688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Datasource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0766C8-26C8-A604-ADD9-851423551D2F}"/>
              </a:ext>
            </a:extLst>
          </p:cNvPr>
          <p:cNvCxnSpPr>
            <a:stCxn id="21" idx="1"/>
            <a:endCxn id="23" idx="3"/>
          </p:cNvCxnSpPr>
          <p:nvPr/>
        </p:nvCxnSpPr>
        <p:spPr>
          <a:xfrm flipH="1" flipV="1">
            <a:off x="6799238" y="4914425"/>
            <a:ext cx="1138610" cy="1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C0C429-3B4E-72D8-BD85-1293209880AC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10361536" y="4915482"/>
            <a:ext cx="8774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75701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AB629-2A20-B941-9EB3-37122B2DC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7E1C5-9770-D546-91DF-4E8A6173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9911"/>
            <a:ext cx="12618720" cy="1188851"/>
          </a:xfrm>
        </p:spPr>
        <p:txBody>
          <a:bodyPr/>
          <a:lstStyle/>
          <a:p>
            <a:r>
              <a:rPr lang="en-US"/>
              <a:t>Kubernetes External DNS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695E5-D836-354B-902B-7456AEF24153}"/>
              </a:ext>
            </a:extLst>
          </p:cNvPr>
          <p:cNvSpPr/>
          <p:nvPr/>
        </p:nvSpPr>
        <p:spPr>
          <a:xfrm>
            <a:off x="111187" y="1491793"/>
            <a:ext cx="7147934" cy="20055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 previous SSL Demos, we added DNS Record </a:t>
            </a:r>
            <a:r>
              <a:rPr lang="en-US" sz="2600">
                <a:solidFill>
                  <a:srgbClr val="FFFF00"/>
                </a:solidFill>
              </a:rPr>
              <a:t>manually in Google Cloud DNS</a:t>
            </a:r>
            <a:r>
              <a:rPr lang="en-US" sz="2600"/>
              <a:t> (demo1.kalyanreddydaida.com)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5482F-EE08-874D-9D3E-EC8173478CEA}"/>
              </a:ext>
            </a:extLst>
          </p:cNvPr>
          <p:cNvSpPr/>
          <p:nvPr/>
        </p:nvSpPr>
        <p:spPr>
          <a:xfrm>
            <a:off x="167266" y="3711784"/>
            <a:ext cx="7147934" cy="25056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With External DNS we can </a:t>
            </a:r>
            <a:r>
              <a:rPr lang="en-US" sz="2600">
                <a:solidFill>
                  <a:srgbClr val="FFFF00"/>
                </a:solidFill>
              </a:rPr>
              <a:t>automatically</a:t>
            </a:r>
            <a:r>
              <a:rPr lang="en-US" sz="2600"/>
              <a:t> add it for a Kubernetes </a:t>
            </a:r>
            <a:r>
              <a:rPr lang="en-US" sz="2600">
                <a:solidFill>
                  <a:srgbClr val="FFFF00"/>
                </a:solidFill>
              </a:rPr>
              <a:t>Ingress Service </a:t>
            </a:r>
            <a:r>
              <a:rPr lang="en-US" sz="2600"/>
              <a:t>or Kubernetes </a:t>
            </a:r>
            <a:r>
              <a:rPr lang="en-US" sz="2600">
                <a:solidFill>
                  <a:srgbClr val="FFFF00"/>
                </a:solidFill>
              </a:rPr>
              <a:t>Service</a:t>
            </a:r>
            <a:r>
              <a:rPr lang="en-US" sz="2600"/>
              <a:t> by defining it as Annotation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D1352-0186-8A42-A8A2-A008A81C859A}"/>
              </a:ext>
            </a:extLst>
          </p:cNvPr>
          <p:cNvSpPr/>
          <p:nvPr/>
        </p:nvSpPr>
        <p:spPr>
          <a:xfrm>
            <a:off x="12045948" y="720673"/>
            <a:ext cx="2226107" cy="5560538"/>
          </a:xfrm>
          <a:prstGeom prst="roundRect">
            <a:avLst>
              <a:gd name="adj" fmla="val 12107"/>
            </a:avLst>
          </a:prstGeom>
          <a:solidFill>
            <a:schemeClr val="bg1"/>
          </a:solidFill>
          <a:ln w="50800">
            <a:solidFill>
              <a:srgbClr val="0070C0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F1CF0-8F01-D44C-AD0C-BF98D237A703}"/>
              </a:ext>
            </a:extLst>
          </p:cNvPr>
          <p:cNvSpPr txBox="1"/>
          <p:nvPr/>
        </p:nvSpPr>
        <p:spPr>
          <a:xfrm>
            <a:off x="12485214" y="1888293"/>
            <a:ext cx="151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Cloud DNS</a:t>
            </a:r>
          </a:p>
        </p:txBody>
      </p:sp>
      <p:pic>
        <p:nvPicPr>
          <p:cNvPr id="12" name="Graphic 11" descr="Postit Notes 3 with solid fill">
            <a:extLst>
              <a:ext uri="{FF2B5EF4-FFF2-40B4-BE49-F238E27FC236}">
                <a16:creationId xmlns:a16="http://schemas.microsoft.com/office/drawing/2014/main" id="{8594E7DD-E48C-3046-96F0-BBB6AFF0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5376" y="24054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DC8D2-9EE1-BB4B-9B84-B8286A0A0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6588" y="3265974"/>
            <a:ext cx="22261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Record Set</a:t>
            </a:r>
          </a:p>
          <a:p>
            <a:pPr algn="ctr" eaLnBrk="1" hangingPunct="1"/>
            <a:r>
              <a:rPr lang="en-US" altLang="en-US" sz="120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demo1.kalyanreddydaida.com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7E901-25B8-6647-84E5-90C8FD93E263}"/>
              </a:ext>
            </a:extLst>
          </p:cNvPr>
          <p:cNvSpPr/>
          <p:nvPr/>
        </p:nvSpPr>
        <p:spPr>
          <a:xfrm>
            <a:off x="7493925" y="1948389"/>
            <a:ext cx="1620626" cy="4332822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28;p17">
            <a:extLst>
              <a:ext uri="{FF2B5EF4-FFF2-40B4-BE49-F238E27FC236}">
                <a16:creationId xmlns:a16="http://schemas.microsoft.com/office/drawing/2014/main" id="{1A850FDD-6F24-2B49-9024-56158A3FF71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7304" y="2274583"/>
            <a:ext cx="1353317" cy="122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7C230DF6-0BBE-2344-9890-1B3DD0BE296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7640" y="4163722"/>
            <a:ext cx="1353317" cy="117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B1F4B-D9A0-AC4F-B704-B8215EDE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926" y="3490730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Ingress</a:t>
            </a:r>
          </a:p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B24E-9431-7543-9639-BFABC107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640" y="5409982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</a:p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21" name="Graphic 20" descr="Postit Notes 3 with solid fill">
            <a:extLst>
              <a:ext uri="{FF2B5EF4-FFF2-40B4-BE49-F238E27FC236}">
                <a16:creationId xmlns:a16="http://schemas.microsoft.com/office/drawing/2014/main" id="{62BAE339-F49D-F645-A291-C5F12160B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9450" y="426795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0858BA-99AA-9A4D-8D36-3AE142114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0662" y="5154094"/>
            <a:ext cx="22261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Record Set</a:t>
            </a:r>
          </a:p>
          <a:p>
            <a:pPr algn="ctr" eaLnBrk="1" hangingPunct="1"/>
            <a:r>
              <a:rPr lang="en-US" altLang="en-US" sz="120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demo2.kalyanreddydaida.com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E9AD4-6619-6A41-AEED-82B4D293A5EC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8980621" y="2862628"/>
            <a:ext cx="3614755" cy="233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9C8AE-B3A4-D14D-BA70-538594E44910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9000957" y="4725153"/>
            <a:ext cx="3598493" cy="2525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258;p16">
            <a:extLst>
              <a:ext uri="{FF2B5EF4-FFF2-40B4-BE49-F238E27FC236}">
                <a16:creationId xmlns:a16="http://schemas.microsoft.com/office/drawing/2014/main" id="{2A0C9469-7F45-F943-E984-E3EF741A411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79968" y="1018477"/>
            <a:ext cx="925872" cy="89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B3570-0973-7A74-200A-FB0C063C7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33" y="6550515"/>
            <a:ext cx="13711662" cy="9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3" grpId="0"/>
      <p:bldP spid="16" grpId="0" animBg="1"/>
      <p:bldP spid="19" grpId="0"/>
      <p:bldP spid="20" grpId="0"/>
      <p:bldP spid="22" grpId="0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598801"/>
            <a:ext cx="13123849" cy="709231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937" y="476176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907261"/>
            <a:ext cx="12833098" cy="66505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7807" y="8558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556149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632311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2322297" y="164662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63" y="1653872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222944" y="164607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1680020" y="1949572"/>
            <a:ext cx="502135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1646172" y="19006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837469" y="2149866"/>
            <a:ext cx="4698798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858543" y="2103460"/>
            <a:ext cx="222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us-central1-a, 1-b, 1-c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934487" y="2383472"/>
            <a:ext cx="4421157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441" y="24170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2414572" y="2417073"/>
            <a:ext cx="133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Node-1,2,3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8326249" y="-8610"/>
            <a:ext cx="5174774" cy="548508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GKE - External DNS Install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3469" y="880973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D6310589-C555-A4D0-5BAF-BEB72B351E56}"/>
              </a:ext>
            </a:extLst>
          </p:cNvPr>
          <p:cNvSpPr/>
          <p:nvPr/>
        </p:nvSpPr>
        <p:spPr>
          <a:xfrm>
            <a:off x="2053102" y="2917659"/>
            <a:ext cx="4199663" cy="152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4C549D56-AB8C-0768-0CA3-DBC7DF0C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2603431"/>
            <a:ext cx="619863" cy="600492"/>
          </a:xfrm>
          <a:prstGeom prst="rect">
            <a:avLst/>
          </a:prstGeom>
          <a:noFill/>
        </p:spPr>
      </p:pic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A524CCEA-6C43-B1B0-6FD4-2A8E6FD08678}"/>
              </a:ext>
            </a:extLst>
          </p:cNvPr>
          <p:cNvSpPr/>
          <p:nvPr/>
        </p:nvSpPr>
        <p:spPr>
          <a:xfrm>
            <a:off x="2336183" y="3276029"/>
            <a:ext cx="3432253" cy="10592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CAB0E490-A461-6A6A-A6B6-13B6D66861C3}"/>
              </a:ext>
            </a:extLst>
          </p:cNvPr>
          <p:cNvSpPr txBox="1"/>
          <p:nvPr/>
        </p:nvSpPr>
        <p:spPr>
          <a:xfrm>
            <a:off x="3204512" y="4074577"/>
            <a:ext cx="175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MDS </a:t>
            </a:r>
            <a:r>
              <a:rPr lang="en-US" sz="1400" err="1"/>
              <a:t>DaemonSet</a:t>
            </a:r>
            <a:endParaRPr lang="en-US" sz="1400"/>
          </a:p>
        </p:txBody>
      </p:sp>
      <p:pic>
        <p:nvPicPr>
          <p:cNvPr id="1032" name="Picture 2">
            <a:extLst>
              <a:ext uri="{FF2B5EF4-FFF2-40B4-BE49-F238E27FC236}">
                <a16:creationId xmlns:a16="http://schemas.microsoft.com/office/drawing/2014/main" id="{B80187D5-581C-505E-BA25-897B0E6D2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3" y="336378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>
            <a:extLst>
              <a:ext uri="{FF2B5EF4-FFF2-40B4-BE49-F238E27FC236}">
                <a16:creationId xmlns:a16="http://schemas.microsoft.com/office/drawing/2014/main" id="{2547CC06-D962-72D6-D129-6C1BDE0D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22" y="3370409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>
            <a:extLst>
              <a:ext uri="{FF2B5EF4-FFF2-40B4-BE49-F238E27FC236}">
                <a16:creationId xmlns:a16="http://schemas.microsoft.com/office/drawing/2014/main" id="{4C421BA1-B45A-FB7B-158B-D20598D9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21" y="336118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A286FB5B-9A89-048A-FA44-27566CF7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44" y="3372966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57ECACD-4CAA-E4F5-A65C-E3CE6901E65C}"/>
              </a:ext>
            </a:extLst>
          </p:cNvPr>
          <p:cNvSpPr txBox="1"/>
          <p:nvPr/>
        </p:nvSpPr>
        <p:spPr>
          <a:xfrm>
            <a:off x="3072221" y="2929801"/>
            <a:ext cx="2044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kube</a:t>
            </a:r>
            <a:r>
              <a:rPr lang="en-US" sz="1400"/>
              <a:t>-system</a:t>
            </a:r>
          </a:p>
        </p:txBody>
      </p:sp>
      <p:sp>
        <p:nvSpPr>
          <p:cNvPr id="1037" name="Rounded Rectangle 1036">
            <a:extLst>
              <a:ext uri="{FF2B5EF4-FFF2-40B4-BE49-F238E27FC236}">
                <a16:creationId xmlns:a16="http://schemas.microsoft.com/office/drawing/2014/main" id="{E4752026-B758-D1E9-6393-8B97DA9AD45C}"/>
              </a:ext>
            </a:extLst>
          </p:cNvPr>
          <p:cNvSpPr/>
          <p:nvPr/>
        </p:nvSpPr>
        <p:spPr>
          <a:xfrm>
            <a:off x="2053102" y="5057729"/>
            <a:ext cx="4199663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2">
            <a:extLst>
              <a:ext uri="{FF2B5EF4-FFF2-40B4-BE49-F238E27FC236}">
                <a16:creationId xmlns:a16="http://schemas.microsoft.com/office/drawing/2014/main" id="{C7CA28B2-4142-0B9B-AC0C-81F1B3D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4720923"/>
            <a:ext cx="619863" cy="600492"/>
          </a:xfrm>
          <a:prstGeom prst="rect">
            <a:avLst/>
          </a:prstGeom>
          <a:noFill/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243C7786-2AA2-C072-318C-40D00B9F60F1}"/>
              </a:ext>
            </a:extLst>
          </p:cNvPr>
          <p:cNvSpPr txBox="1"/>
          <p:nvPr/>
        </p:nvSpPr>
        <p:spPr>
          <a:xfrm>
            <a:off x="3111883" y="5030494"/>
            <a:ext cx="225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external-</a:t>
            </a:r>
            <a:r>
              <a:rPr lang="en-US" sz="1400" err="1"/>
              <a:t>dns</a:t>
            </a:r>
            <a:r>
              <a:rPr lang="en-US" sz="1400"/>
              <a:t>-ns</a:t>
            </a:r>
          </a:p>
        </p:txBody>
      </p:sp>
      <p:sp>
        <p:nvSpPr>
          <p:cNvPr id="1043" name="Rounded Rectangle 1042">
            <a:extLst>
              <a:ext uri="{FF2B5EF4-FFF2-40B4-BE49-F238E27FC236}">
                <a16:creationId xmlns:a16="http://schemas.microsoft.com/office/drawing/2014/main" id="{621DE1FE-34B9-0E69-9D70-DEB5CADA56AA}"/>
              </a:ext>
            </a:extLst>
          </p:cNvPr>
          <p:cNvSpPr/>
          <p:nvPr/>
        </p:nvSpPr>
        <p:spPr>
          <a:xfrm>
            <a:off x="2229580" y="5362718"/>
            <a:ext cx="2258055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7BBA8BA-80DD-3043-6CD1-6C36C1DDCA03}"/>
              </a:ext>
            </a:extLst>
          </p:cNvPr>
          <p:cNvSpPr txBox="1"/>
          <p:nvPr/>
        </p:nvSpPr>
        <p:spPr>
          <a:xfrm>
            <a:off x="2326389" y="6072209"/>
            <a:ext cx="194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external-</a:t>
            </a:r>
            <a:r>
              <a:rPr lang="en-US" sz="1400" err="1"/>
              <a:t>dns</a:t>
            </a:r>
            <a:r>
              <a:rPr lang="en-US" sz="1400"/>
              <a:t> Deployment</a:t>
            </a:r>
          </a:p>
        </p:txBody>
      </p:sp>
      <p:pic>
        <p:nvPicPr>
          <p:cNvPr id="1045" name="Picture 2">
            <a:extLst>
              <a:ext uri="{FF2B5EF4-FFF2-40B4-BE49-F238E27FC236}">
                <a16:creationId xmlns:a16="http://schemas.microsoft.com/office/drawing/2014/main" id="{2BB2B22A-5E9E-1564-571A-52F7A55A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83" y="542518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DCE681D8-E889-C5E5-0479-9F59115ABFB8}"/>
              </a:ext>
            </a:extLst>
          </p:cNvPr>
          <p:cNvCxnSpPr>
            <a:cxnSpLocks/>
            <a:stCxn id="1043" idx="3"/>
          </p:cNvCxnSpPr>
          <p:nvPr/>
        </p:nvCxnSpPr>
        <p:spPr>
          <a:xfrm>
            <a:off x="4487635" y="5946982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ounded Rectangle 1054">
            <a:extLst>
              <a:ext uri="{FF2B5EF4-FFF2-40B4-BE49-F238E27FC236}">
                <a16:creationId xmlns:a16="http://schemas.microsoft.com/office/drawing/2014/main" id="{AD5C4A35-77BF-D655-F0F7-C32E9C29C182}"/>
              </a:ext>
            </a:extLst>
          </p:cNvPr>
          <p:cNvSpPr/>
          <p:nvPr/>
        </p:nvSpPr>
        <p:spPr>
          <a:xfrm>
            <a:off x="4933578" y="5363606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6">
            <a:extLst>
              <a:ext uri="{FF2B5EF4-FFF2-40B4-BE49-F238E27FC236}">
                <a16:creationId xmlns:a16="http://schemas.microsoft.com/office/drawing/2014/main" id="{A9E9AAAB-943C-F743-C061-2960E069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75" y="5408161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9E56E9C1-CCD1-05EF-2BBF-7CC956074ECE}"/>
              </a:ext>
            </a:extLst>
          </p:cNvPr>
          <p:cNvSpPr txBox="1"/>
          <p:nvPr/>
        </p:nvSpPr>
        <p:spPr>
          <a:xfrm>
            <a:off x="4966739" y="6227296"/>
            <a:ext cx="1030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ext-dns-ksa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Google Shape;668;p26">
            <a:extLst>
              <a:ext uri="{FF2B5EF4-FFF2-40B4-BE49-F238E27FC236}">
                <a16:creationId xmlns:a16="http://schemas.microsoft.com/office/drawing/2014/main" id="{AE154751-996E-2648-A38E-B53FE540B15E}"/>
              </a:ext>
            </a:extLst>
          </p:cNvPr>
          <p:cNvSpPr/>
          <p:nvPr/>
        </p:nvSpPr>
        <p:spPr>
          <a:xfrm>
            <a:off x="8329134" y="165165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878A5B-0741-6A0E-0D98-4A235A61DD11}"/>
              </a:ext>
            </a:extLst>
          </p:cNvPr>
          <p:cNvSpPr/>
          <p:nvPr/>
        </p:nvSpPr>
        <p:spPr>
          <a:xfrm>
            <a:off x="8637651" y="216073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</a:p>
        </p:txBody>
      </p:sp>
      <p:pic>
        <p:nvPicPr>
          <p:cNvPr id="12" name="Google Shape;400;p20">
            <a:extLst>
              <a:ext uri="{FF2B5EF4-FFF2-40B4-BE49-F238E27FC236}">
                <a16:creationId xmlns:a16="http://schemas.microsoft.com/office/drawing/2014/main" id="{E0E77D66-C3A9-FBC5-291D-462A8F66307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12504" y="287084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225F2E-D919-D427-7C2E-C4F0AF1D3F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4098" y="2883839"/>
            <a:ext cx="1212662" cy="9431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AA5840-E885-49DF-B753-3EE51BBB2C80}"/>
              </a:ext>
            </a:extLst>
          </p:cNvPr>
          <p:cNvSpPr txBox="1"/>
          <p:nvPr/>
        </p:nvSpPr>
        <p:spPr>
          <a:xfrm>
            <a:off x="8600422" y="393200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22FB5-020E-2F5D-41A3-E97F642AA2FA}"/>
              </a:ext>
            </a:extLst>
          </p:cNvPr>
          <p:cNvSpPr txBox="1"/>
          <p:nvPr/>
        </p:nvSpPr>
        <p:spPr>
          <a:xfrm>
            <a:off x="10950414" y="3783549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 </a:t>
            </a:r>
          </a:p>
          <a:p>
            <a:pPr algn="ctr"/>
            <a:r>
              <a:rPr lang="en-US" sz="1400"/>
              <a:t>(Cloud DNS Admin)</a:t>
            </a:r>
          </a:p>
        </p:txBody>
      </p:sp>
      <p:pic>
        <p:nvPicPr>
          <p:cNvPr id="20" name="Google Shape;400;p20">
            <a:extLst>
              <a:ext uri="{FF2B5EF4-FFF2-40B4-BE49-F238E27FC236}">
                <a16:creationId xmlns:a16="http://schemas.microsoft.com/office/drawing/2014/main" id="{5209C71B-AE50-4DD8-FAF4-148EFFAF92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6133" y="1684657"/>
            <a:ext cx="487635" cy="3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2D85E9-52D1-9565-549F-078FEA39AC03}"/>
              </a:ext>
            </a:extLst>
          </p:cNvPr>
          <p:cNvSpPr txBox="1"/>
          <p:nvPr/>
        </p:nvSpPr>
        <p:spPr>
          <a:xfrm>
            <a:off x="8853704" y="1658425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4028965-67AE-9BA3-CF88-E07BB04A61B2}"/>
              </a:ext>
            </a:extLst>
          </p:cNvPr>
          <p:cNvCxnSpPr>
            <a:stCxn id="1055" idx="3"/>
            <a:endCxn id="12" idx="1"/>
          </p:cNvCxnSpPr>
          <p:nvPr/>
        </p:nvCxnSpPr>
        <p:spPr>
          <a:xfrm flipV="1">
            <a:off x="6089319" y="3364010"/>
            <a:ext cx="2823185" cy="2568965"/>
          </a:xfrm>
          <a:prstGeom prst="bentConnector3">
            <a:avLst>
              <a:gd name="adj1" fmla="val 3342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E3F3E7-F0DE-5A82-D5DB-642A3417081A}"/>
              </a:ext>
            </a:extLst>
          </p:cNvPr>
          <p:cNvSpPr txBox="1"/>
          <p:nvPr/>
        </p:nvSpPr>
        <p:spPr>
          <a:xfrm>
            <a:off x="7143613" y="3033219"/>
            <a:ext cx="15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IAM Policy Binding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8AA6D6-050E-8BD5-DB5B-AD88CB0593E1}"/>
              </a:ext>
            </a:extLst>
          </p:cNvPr>
          <p:cNvCxnSpPr>
            <a:endCxn id="14" idx="1"/>
          </p:cNvCxnSpPr>
          <p:nvPr/>
        </p:nvCxnSpPr>
        <p:spPr>
          <a:xfrm>
            <a:off x="9976745" y="335542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248;p38">
            <a:extLst>
              <a:ext uri="{FF2B5EF4-FFF2-40B4-BE49-F238E27FC236}">
                <a16:creationId xmlns:a16="http://schemas.microsoft.com/office/drawing/2014/main" id="{BA1950F8-B90B-4049-E315-3DBE61BC711B}"/>
              </a:ext>
            </a:extLst>
          </p:cNvPr>
          <p:cNvSpPr/>
          <p:nvPr/>
        </p:nvSpPr>
        <p:spPr>
          <a:xfrm>
            <a:off x="8360787" y="4779992"/>
            <a:ext cx="4478029" cy="2406705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0659B2-1AA5-7394-F5FB-96CA4CF671A8}"/>
              </a:ext>
            </a:extLst>
          </p:cNvPr>
          <p:cNvSpPr txBox="1"/>
          <p:nvPr/>
        </p:nvSpPr>
        <p:spPr>
          <a:xfrm>
            <a:off x="8707250" y="4784497"/>
            <a:ext cx="113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Cloud DNS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BF7D6D-45B0-9244-5912-FD0B948B02BF}"/>
              </a:ext>
            </a:extLst>
          </p:cNvPr>
          <p:cNvSpPr/>
          <p:nvPr/>
        </p:nvSpPr>
        <p:spPr>
          <a:xfrm>
            <a:off x="8791215" y="5369723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6650F0A-39F1-E7A7-B3D9-D82BFB8139B8}"/>
              </a:ext>
            </a:extLst>
          </p:cNvPr>
          <p:cNvCxnSpPr>
            <a:cxnSpLocks/>
            <a:stCxn id="1044" idx="2"/>
            <a:endCxn id="23" idx="1"/>
          </p:cNvCxnSpPr>
          <p:nvPr/>
        </p:nvCxnSpPr>
        <p:spPr>
          <a:xfrm rot="5400000" flipH="1" flipV="1">
            <a:off x="5524512" y="3759154"/>
            <a:ext cx="612084" cy="5060465"/>
          </a:xfrm>
          <a:prstGeom prst="bentConnector4">
            <a:avLst>
              <a:gd name="adj1" fmla="val -71140"/>
              <a:gd name="adj2" fmla="val 9382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35C090B-4E92-99A4-F092-E03416F4E32A}"/>
              </a:ext>
            </a:extLst>
          </p:cNvPr>
          <p:cNvSpPr txBox="1"/>
          <p:nvPr/>
        </p:nvSpPr>
        <p:spPr>
          <a:xfrm>
            <a:off x="3300321" y="6684669"/>
            <a:ext cx="47389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>
                <a:solidFill>
                  <a:srgbClr val="7030A0"/>
                </a:solidFill>
              </a:rPr>
              <a:t>Create / Update / Delete DNS Records in Cloud DNS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0C17DA9-E360-5357-A693-17DB5DE9FD86}"/>
              </a:ext>
            </a:extLst>
          </p:cNvPr>
          <p:cNvCxnSpPr/>
          <p:nvPr/>
        </p:nvCxnSpPr>
        <p:spPr>
          <a:xfrm rot="5400000" flipH="1" flipV="1">
            <a:off x="5936300" y="574679"/>
            <a:ext cx="817360" cy="4585341"/>
          </a:xfrm>
          <a:prstGeom prst="bentConnector2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536F22-D4FE-1339-51BF-E3FE4E818606}"/>
              </a:ext>
            </a:extLst>
          </p:cNvPr>
          <p:cNvCxnSpPr>
            <a:cxnSpLocks/>
          </p:cNvCxnSpPr>
          <p:nvPr/>
        </p:nvCxnSpPr>
        <p:spPr>
          <a:xfrm>
            <a:off x="4082637" y="4382354"/>
            <a:ext cx="0" cy="975780"/>
          </a:xfrm>
          <a:prstGeom prst="straightConnector1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777E561-A84D-2EFD-EBA1-A97E1380BB39}"/>
              </a:ext>
            </a:extLst>
          </p:cNvPr>
          <p:cNvSpPr txBox="1"/>
          <p:nvPr/>
        </p:nvSpPr>
        <p:spPr>
          <a:xfrm>
            <a:off x="6294571" y="2141242"/>
            <a:ext cx="130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F5748B"/>
                </a:solidFill>
              </a:rPr>
              <a:t>Authentication</a:t>
            </a:r>
          </a:p>
        </p:txBody>
      </p:sp>
      <p:pic>
        <p:nvPicPr>
          <p:cNvPr id="32" name="Google Shape;89;p15">
            <a:extLst>
              <a:ext uri="{FF2B5EF4-FFF2-40B4-BE49-F238E27FC236}">
                <a16:creationId xmlns:a16="http://schemas.microsoft.com/office/drawing/2014/main" id="{4AFCF754-2FDB-C483-A77D-74C98CF42E2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9290" y="5420974"/>
            <a:ext cx="887873" cy="784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F9BD8B-79CF-CA3C-6A46-FE779B692FC7}"/>
              </a:ext>
            </a:extLst>
          </p:cNvPr>
          <p:cNvCxnSpPr>
            <a:cxnSpLocks/>
            <a:stCxn id="32" idx="3"/>
            <a:endCxn id="1045" idx="1"/>
          </p:cNvCxnSpPr>
          <p:nvPr/>
        </p:nvCxnSpPr>
        <p:spPr>
          <a:xfrm>
            <a:off x="3127163" y="5813290"/>
            <a:ext cx="398920" cy="514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oogle Shape;2462;p55">
            <a:extLst>
              <a:ext uri="{FF2B5EF4-FFF2-40B4-BE49-F238E27FC236}">
                <a16:creationId xmlns:a16="http://schemas.microsoft.com/office/drawing/2014/main" id="{ECDB4F4F-111A-BBDC-98AE-492D48E37C6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34323" y="4826439"/>
            <a:ext cx="372691" cy="42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462;p55">
            <a:extLst>
              <a:ext uri="{FF2B5EF4-FFF2-40B4-BE49-F238E27FC236}">
                <a16:creationId xmlns:a16="http://schemas.microsoft.com/office/drawing/2014/main" id="{66231AF8-D643-8DAE-E8D4-5C1F5AE5CB0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28207" y="5463224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ED9C584-DECF-060C-47B8-7E7B0AA19092}"/>
              </a:ext>
            </a:extLst>
          </p:cNvPr>
          <p:cNvSpPr/>
          <p:nvPr/>
        </p:nvSpPr>
        <p:spPr>
          <a:xfrm>
            <a:off x="8801701" y="5979654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Google Shape;2462;p55">
            <a:extLst>
              <a:ext uri="{FF2B5EF4-FFF2-40B4-BE49-F238E27FC236}">
                <a16:creationId xmlns:a16="http://schemas.microsoft.com/office/drawing/2014/main" id="{489F8DA7-A544-A97F-26E3-973DC2FECD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38693" y="6073155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9E07D11-07FE-F94C-05E3-68F524814AA3}"/>
              </a:ext>
            </a:extLst>
          </p:cNvPr>
          <p:cNvSpPr/>
          <p:nvPr/>
        </p:nvSpPr>
        <p:spPr>
          <a:xfrm>
            <a:off x="8807014" y="6600124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2462;p55">
            <a:extLst>
              <a:ext uri="{FF2B5EF4-FFF2-40B4-BE49-F238E27FC236}">
                <a16:creationId xmlns:a16="http://schemas.microsoft.com/office/drawing/2014/main" id="{FCA8A7CA-5ED0-D3A5-07E6-A56550826D8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44006" y="6693625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EDBE6B7-5150-7075-0A38-FD54E8EBABE8}"/>
              </a:ext>
            </a:extLst>
          </p:cNvPr>
          <p:cNvSpPr txBox="1"/>
          <p:nvPr/>
        </p:nvSpPr>
        <p:spPr>
          <a:xfrm>
            <a:off x="9311799" y="5431370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app1.kalyanreddydaida.com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8EC6B5-3935-1772-2D82-4FADB949F92E}"/>
              </a:ext>
            </a:extLst>
          </p:cNvPr>
          <p:cNvSpPr txBox="1"/>
          <p:nvPr/>
        </p:nvSpPr>
        <p:spPr>
          <a:xfrm>
            <a:off x="9300911" y="6059918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app2.kalyanreddydaida.com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24E7B2-845A-35BE-EE87-C0EC0C9CEAC2}"/>
              </a:ext>
            </a:extLst>
          </p:cNvPr>
          <p:cNvSpPr txBox="1"/>
          <p:nvPr/>
        </p:nvSpPr>
        <p:spPr>
          <a:xfrm>
            <a:off x="9313790" y="6633544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app3.kalyanreddydaida.com</a:t>
            </a:r>
          </a:p>
        </p:txBody>
      </p:sp>
      <p:pic>
        <p:nvPicPr>
          <p:cNvPr id="25" name="Google Shape;239;p23">
            <a:extLst>
              <a:ext uri="{FF2B5EF4-FFF2-40B4-BE49-F238E27FC236}">
                <a16:creationId xmlns:a16="http://schemas.microsoft.com/office/drawing/2014/main" id="{2A82AE9B-E8B0-68A9-1B31-02C97B260CF8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978" y="3061995"/>
            <a:ext cx="838824" cy="724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E3E760-24D1-6DFE-1A77-27FF96B37981}"/>
              </a:ext>
            </a:extLst>
          </p:cNvPr>
          <p:cNvSpPr txBox="1"/>
          <p:nvPr/>
        </p:nvSpPr>
        <p:spPr>
          <a:xfrm>
            <a:off x="594697" y="3770487"/>
            <a:ext cx="1229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K8s API Server</a:t>
            </a:r>
          </a:p>
        </p:txBody>
      </p:sp>
      <p:pic>
        <p:nvPicPr>
          <p:cNvPr id="31" name="Graphic 30" descr="Programmer male with solid fill">
            <a:extLst>
              <a:ext uri="{FF2B5EF4-FFF2-40B4-BE49-F238E27FC236}">
                <a16:creationId xmlns:a16="http://schemas.microsoft.com/office/drawing/2014/main" id="{9D66BEEB-81BA-A037-615F-81532CB6F0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15183" y="-88440"/>
            <a:ext cx="808866" cy="8088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C3A230-304A-7ECA-A10C-41E62FC4F221}"/>
              </a:ext>
            </a:extLst>
          </p:cNvPr>
          <p:cNvSpPr/>
          <p:nvPr/>
        </p:nvSpPr>
        <p:spPr>
          <a:xfrm>
            <a:off x="168243" y="-14571"/>
            <a:ext cx="6975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>
                <a:solidFill>
                  <a:srgbClr val="7030A0"/>
                </a:solidFill>
                <a:latin typeface="Monaco" pitchFamily="2" charset="77"/>
              </a:rPr>
              <a:t>Deploy Ingress /service k8s Manifest with external-</a:t>
            </a:r>
            <a:r>
              <a:rPr lang="en-IN" sz="1800" err="1">
                <a:solidFill>
                  <a:srgbClr val="7030A0"/>
                </a:solidFill>
                <a:latin typeface="Monaco" pitchFamily="2" charset="77"/>
              </a:rPr>
              <a:t>dns</a:t>
            </a:r>
            <a:r>
              <a:rPr lang="en-IN" sz="180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1800">
                <a:solidFill>
                  <a:srgbClr val="7030A0"/>
                </a:solidFill>
                <a:effectLst/>
                <a:latin typeface="Monaco" pitchFamily="2" charset="77"/>
              </a:rPr>
              <a:t>Annotations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9280E06-D828-A99C-8C0E-E34FC124B543}"/>
              </a:ext>
            </a:extLst>
          </p:cNvPr>
          <p:cNvCxnSpPr>
            <a:cxnSpLocks/>
            <a:stCxn id="31" idx="1"/>
            <a:endCxn id="25" idx="0"/>
          </p:cNvCxnSpPr>
          <p:nvPr/>
        </p:nvCxnSpPr>
        <p:spPr>
          <a:xfrm rot="10800000" flipV="1">
            <a:off x="1177391" y="315993"/>
            <a:ext cx="6137793" cy="2746002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EA95258-0D8F-B34D-4114-2EA27760CACA}"/>
              </a:ext>
            </a:extLst>
          </p:cNvPr>
          <p:cNvCxnSpPr>
            <a:stCxn id="25" idx="2"/>
            <a:endCxn id="1043" idx="1"/>
          </p:cNvCxnSpPr>
          <p:nvPr/>
        </p:nvCxnSpPr>
        <p:spPr>
          <a:xfrm rot="16200000" flipH="1">
            <a:off x="623024" y="4340426"/>
            <a:ext cx="2160922" cy="1052190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B192569-48E9-F30D-485F-B0DF0450872B}"/>
              </a:ext>
            </a:extLst>
          </p:cNvPr>
          <p:cNvSpPr/>
          <p:nvPr/>
        </p:nvSpPr>
        <p:spPr>
          <a:xfrm>
            <a:off x="3655928" y="7275572"/>
            <a:ext cx="8083907" cy="84010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/>
              <a:t>External-</a:t>
            </a:r>
            <a:r>
              <a:rPr lang="en-IN" sz="1800" err="1"/>
              <a:t>dns</a:t>
            </a:r>
            <a:r>
              <a:rPr lang="en-IN" sz="1800"/>
              <a:t> retrieves a list of resources  (Services, Ingresses, etc.) </a:t>
            </a:r>
          </a:p>
          <a:p>
            <a:r>
              <a:rPr lang="en-IN" sz="1800"/>
              <a:t>from the </a:t>
            </a:r>
            <a:r>
              <a:rPr lang="en-IN" sz="1800" u="sng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API</a:t>
            </a:r>
            <a:r>
              <a:rPr lang="en-IN" sz="1800" u="sng"/>
              <a:t> Server </a:t>
            </a:r>
            <a:r>
              <a:rPr lang="en-IN" sz="1800"/>
              <a:t>to determine a desired list of DNS records that need to be created / updated / deleted from Google Cloud DNS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1042" grpId="0"/>
      <p:bldP spid="1043" grpId="0" animBg="1"/>
      <p:bldP spid="1044" grpId="0"/>
      <p:bldP spid="1055" grpId="0" animBg="1"/>
      <p:bldP spid="1057" grpId="0"/>
      <p:bldP spid="15" grpId="0"/>
      <p:bldP spid="19" grpId="0"/>
      <p:bldP spid="50" grpId="0"/>
      <p:bldP spid="23" grpId="0" animBg="1"/>
      <p:bldP spid="26" grpId="0"/>
      <p:bldP spid="30" grpId="0" animBg="1"/>
      <p:bldP spid="70" grpId="0"/>
      <p:bldP spid="55" grpId="0" animBg="1"/>
      <p:bldP spid="58" grpId="0" animBg="1"/>
      <p:bldP spid="67" grpId="0"/>
      <p:bldP spid="68" grpId="0"/>
      <p:bldP spid="71" grpId="0"/>
      <p:bldP spid="28" grpId="0"/>
      <p:bldP spid="34" grpId="0"/>
      <p:bldP spid="42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896145" y="6716168"/>
            <a:ext cx="739606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External DNS - Ingress Service Demo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384ED7-C4D1-B92D-BB3A-68DFB09A08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6110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417165" y="6775846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 err="1"/>
              <a:t>ExternalDNS</a:t>
            </a:r>
            <a:endParaRPr lang="en-US" sz="3000"/>
          </a:p>
          <a:p>
            <a:r>
              <a:rPr lang="en-US" sz="3000"/>
              <a:t>Demo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5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488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ingressextdns101.kalyanreddydaida.com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1011755" y="6495582"/>
            <a:ext cx="217775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</p:spTree>
    <p:extLst>
      <p:ext uri="{BB962C8B-B14F-4D97-AF65-F5344CB8AC3E}">
        <p14:creationId xmlns:p14="http://schemas.microsoft.com/office/powerpoint/2010/main" val="330632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/>
      <p:bldP spid="26" grpId="0"/>
      <p:bldP spid="61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External DNS Annotation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Demo-43</a:t>
            </a:r>
            <a:r>
              <a:rPr lang="en-US" sz="3000"/>
              <a:t>: External DNS -Ingress Service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2EB11-3588-AC33-539F-82404508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7" y="4850721"/>
            <a:ext cx="14174346" cy="8542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597F7-75C2-D710-EB89-47F6EB71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" y="2194980"/>
            <a:ext cx="6629400" cy="15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2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416569" y="5920664"/>
            <a:ext cx="1480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k8s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124200" y="6503184"/>
            <a:ext cx="84121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795967" y="6549418"/>
            <a:ext cx="70384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External DNS </a:t>
            </a:r>
          </a:p>
          <a:p>
            <a:pPr algn="ctr"/>
            <a:r>
              <a:rPr lang="en-US" sz="3200" b="1">
                <a:solidFill>
                  <a:srgbClr val="0070C0"/>
                </a:solidFill>
              </a:rPr>
              <a:t>Kubernetes Load Balancer Service Demo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19426D57-85D6-5615-B5F8-783EE09B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745" y="4861939"/>
            <a:ext cx="1145369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38106-FA2C-003F-D440-4B19E34265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6908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04997" y="5812986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Kubernetes Load Balancer Service  </a:t>
            </a:r>
          </a:p>
          <a:p>
            <a:r>
              <a:rPr lang="en-US" sz="3000"/>
              <a:t>External DNS</a:t>
            </a:r>
          </a:p>
          <a:p>
            <a:r>
              <a:rPr lang="en-US" sz="3000"/>
              <a:t>Demo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968196" y="5757643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673" y="478008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548" y="477896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764" y="475753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067988" y="5479057"/>
            <a:ext cx="141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61830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>
          <a:xfrm>
            <a:off x="2411457" y="5198958"/>
            <a:ext cx="5640420" cy="361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5114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extdns-k8s-svc-demo.kalyanreddydaida.com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1011755" y="6495582"/>
            <a:ext cx="217775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88" y="4644170"/>
            <a:ext cx="1145369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27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/>
      <p:bldP spid="57" grpId="0"/>
      <p:bldP spid="26" grpId="0"/>
      <p:bldP spid="61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External DNS Annotation </a:t>
            </a:r>
            <a:r>
              <a:rPr lang="en-US">
                <a:solidFill>
                  <a:schemeClr val="bg1"/>
                </a:solidFill>
              </a:rPr>
              <a:t>in Kubernetes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Demo-44</a:t>
            </a:r>
            <a:r>
              <a:rPr lang="en-US" sz="3000"/>
              <a:t>: External DNS -Kubernetes Service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</a:t>
            </a:r>
            <a:r>
              <a:rPr lang="en-US">
                <a:solidFill>
                  <a:srgbClr val="FFFF00"/>
                </a:solidFill>
              </a:rPr>
              <a:t>Kubernetes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Resource</a:t>
            </a:r>
            <a:r>
              <a:rPr lang="en-US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A3976-7657-9D20-7066-0BFC61D7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9" y="2307517"/>
            <a:ext cx="6400219" cy="2004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64219-A8F2-A461-8B83-922643345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906" y="4114800"/>
            <a:ext cx="7772400" cy="33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5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118652" y="6530416"/>
            <a:ext cx="7141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External DNS + </a:t>
            </a:r>
          </a:p>
          <a:p>
            <a:pPr algn="ctr"/>
            <a:r>
              <a:rPr lang="en-US" sz="3200" b="1">
                <a:solidFill>
                  <a:srgbClr val="0070C0"/>
                </a:solidFill>
              </a:rPr>
              <a:t>Ingress Name Based Virtual Host Routing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2AA333-095A-51FB-C065-C5EB8643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442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Name</a:t>
            </a:r>
          </a:p>
          <a:p>
            <a:r>
              <a:rPr lang="en-US" sz="3000"/>
              <a:t>Based</a:t>
            </a:r>
          </a:p>
          <a:p>
            <a:r>
              <a:rPr lang="en-US" sz="3000" err="1"/>
              <a:t>Vritual</a:t>
            </a:r>
            <a:endParaRPr lang="en-US" sz="3000"/>
          </a:p>
          <a:p>
            <a:r>
              <a:rPr lang="en-US" sz="3000"/>
              <a:t>Host Routing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46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https://default-</a:t>
            </a:r>
            <a:r>
              <a:rPr lang="en-US" sz="1800" err="1">
                <a:solidFill>
                  <a:srgbClr val="F5748B"/>
                </a:solidFill>
              </a:rPr>
              <a:t>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 animBg="1"/>
      <p:bldP spid="38" grpId="0" animBg="1"/>
      <p:bldP spid="26" grpId="0"/>
      <p:bldP spid="118" grpId="0"/>
      <p:bldP spid="1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3D4C96-5909-D873-F2C5-26D73B3350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13429A-3B41-E38E-3013-32AE18FE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Services supported based on OSI Layers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972CD-A287-0886-FF50-69D8BFFC7B0B}"/>
              </a:ext>
            </a:extLst>
          </p:cNvPr>
          <p:cNvSpPr/>
          <p:nvPr/>
        </p:nvSpPr>
        <p:spPr>
          <a:xfrm>
            <a:off x="359596" y="1489753"/>
            <a:ext cx="5743253" cy="6780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L4 Layer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79DC78B-BD5F-A703-3345-C9C7AFE87CDA}"/>
              </a:ext>
            </a:extLst>
          </p:cNvPr>
          <p:cNvSpPr/>
          <p:nvPr/>
        </p:nvSpPr>
        <p:spPr>
          <a:xfrm>
            <a:off x="7745003" y="1489753"/>
            <a:ext cx="5743253" cy="6780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L7 Layer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5491A2-275B-5523-3147-0DC41C3C1BE8}"/>
              </a:ext>
            </a:extLst>
          </p:cNvPr>
          <p:cNvSpPr/>
          <p:nvPr/>
        </p:nvSpPr>
        <p:spPr>
          <a:xfrm>
            <a:off x="351044" y="2697957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Protocols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FD3DD-9E79-46DD-B5CD-BEE66458B735}"/>
              </a:ext>
            </a:extLst>
          </p:cNvPr>
          <p:cNvSpPr/>
          <p:nvPr/>
        </p:nvSpPr>
        <p:spPr>
          <a:xfrm>
            <a:off x="2186695" y="2708231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TCP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7B15A4-C432-17A6-907B-A2B0728A5A98}"/>
              </a:ext>
            </a:extLst>
          </p:cNvPr>
          <p:cNvSpPr/>
          <p:nvPr/>
        </p:nvSpPr>
        <p:spPr>
          <a:xfrm>
            <a:off x="4563448" y="2687683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UDP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997595-F012-BD8B-BBF3-D9ECF21C1D4F}"/>
              </a:ext>
            </a:extLst>
          </p:cNvPr>
          <p:cNvSpPr/>
          <p:nvPr/>
        </p:nvSpPr>
        <p:spPr>
          <a:xfrm>
            <a:off x="7736450" y="2708231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Protocols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AE76EA2-82AA-E265-084C-E7482A3CDF66}"/>
              </a:ext>
            </a:extLst>
          </p:cNvPr>
          <p:cNvSpPr/>
          <p:nvPr/>
        </p:nvSpPr>
        <p:spPr>
          <a:xfrm>
            <a:off x="9378604" y="2708231"/>
            <a:ext cx="1369886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C1B620-0F5A-C46D-02FD-DA6484F3C1F6}"/>
              </a:ext>
            </a:extLst>
          </p:cNvPr>
          <p:cNvSpPr/>
          <p:nvPr/>
        </p:nvSpPr>
        <p:spPr>
          <a:xfrm>
            <a:off x="10909452" y="2697957"/>
            <a:ext cx="1208921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74BA9D-BC48-031F-1BCD-62CF95CD310B}"/>
              </a:ext>
            </a:extLst>
          </p:cNvPr>
          <p:cNvSpPr/>
          <p:nvPr/>
        </p:nvSpPr>
        <p:spPr>
          <a:xfrm>
            <a:off x="12279335" y="2687683"/>
            <a:ext cx="1208921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920C84B-BAC6-90E9-4019-6324D2ECFA72}"/>
              </a:ext>
            </a:extLst>
          </p:cNvPr>
          <p:cNvSpPr/>
          <p:nvPr/>
        </p:nvSpPr>
        <p:spPr>
          <a:xfrm>
            <a:off x="351044" y="3593702"/>
            <a:ext cx="153084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GKE Services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8D63414-E157-A4E9-0E94-99D5EBCA4184}"/>
              </a:ext>
            </a:extLst>
          </p:cNvPr>
          <p:cNvSpPr/>
          <p:nvPr/>
        </p:nvSpPr>
        <p:spPr>
          <a:xfrm>
            <a:off x="2116486" y="3593702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Cluster IP Service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A093BE6-0176-AF6C-513E-BEA70C84FE50}"/>
              </a:ext>
            </a:extLst>
          </p:cNvPr>
          <p:cNvSpPr/>
          <p:nvPr/>
        </p:nvSpPr>
        <p:spPr>
          <a:xfrm>
            <a:off x="2116486" y="4453888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NodePort Service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901DBE6-EB32-CEAE-64C0-50252A537429}"/>
              </a:ext>
            </a:extLst>
          </p:cNvPr>
          <p:cNvSpPr/>
          <p:nvPr/>
        </p:nvSpPr>
        <p:spPr>
          <a:xfrm>
            <a:off x="2126765" y="5314074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Internal Load Balancer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BBF580-82C3-143B-3FB9-F563C9A85DD0}"/>
              </a:ext>
            </a:extLst>
          </p:cNvPr>
          <p:cNvSpPr/>
          <p:nvPr/>
        </p:nvSpPr>
        <p:spPr>
          <a:xfrm>
            <a:off x="2116485" y="6184603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External Load Balancer Service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F636774-D43B-1D57-3473-197F3F67F73E}"/>
              </a:ext>
            </a:extLst>
          </p:cNvPr>
          <p:cNvSpPr/>
          <p:nvPr/>
        </p:nvSpPr>
        <p:spPr>
          <a:xfrm>
            <a:off x="7726173" y="3593702"/>
            <a:ext cx="153084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GKE Services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D076193-CAD4-7871-0FD4-5EC047CAA108}"/>
              </a:ext>
            </a:extLst>
          </p:cNvPr>
          <p:cNvSpPr/>
          <p:nvPr/>
        </p:nvSpPr>
        <p:spPr>
          <a:xfrm>
            <a:off x="9491615" y="3593702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Internal Ingress Service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976F9B8-2614-EED1-B8DB-4E30DBFF9BCA}"/>
              </a:ext>
            </a:extLst>
          </p:cNvPr>
          <p:cNvSpPr/>
          <p:nvPr/>
        </p:nvSpPr>
        <p:spPr>
          <a:xfrm>
            <a:off x="9491615" y="4453888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External Ingress Service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707FD52-0769-B124-8ED6-795A66A5F97E}"/>
              </a:ext>
            </a:extLst>
          </p:cNvPr>
          <p:cNvSpPr/>
          <p:nvPr/>
        </p:nvSpPr>
        <p:spPr>
          <a:xfrm>
            <a:off x="9501894" y="5314074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Multi Cluster Ingress Service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9239EF-FCC7-A6DF-8C26-75BB253B0E00}"/>
              </a:ext>
            </a:extLst>
          </p:cNvPr>
          <p:cNvCxnSpPr/>
          <p:nvPr/>
        </p:nvCxnSpPr>
        <p:spPr>
          <a:xfrm>
            <a:off x="6811766" y="1489753"/>
            <a:ext cx="0" cy="578435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xplosion 1 27">
            <a:extLst>
              <a:ext uri="{FF2B5EF4-FFF2-40B4-BE49-F238E27FC236}">
                <a16:creationId xmlns:a16="http://schemas.microsoft.com/office/drawing/2014/main" id="{49287BB0-07F5-C979-3BFC-0F08F62C5507}"/>
              </a:ext>
            </a:extLst>
          </p:cNvPr>
          <p:cNvSpPr/>
          <p:nvPr/>
        </p:nvSpPr>
        <p:spPr>
          <a:xfrm>
            <a:off x="7282671" y="4453888"/>
            <a:ext cx="2095933" cy="1451486"/>
          </a:xfrm>
          <a:prstGeom prst="irregularSeal1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178430703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9947B6-01B2-CB4E-31E0-B5E1D1312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DBAB6-8225-6A68-1F91-7BBCE4E7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Managed SSL Certificates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BC614-83E6-09D4-4C43-0AF4CF5A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063396"/>
            <a:ext cx="7772400" cy="41028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30B002B-CA98-3153-683B-A926A83C2243}"/>
              </a:ext>
            </a:extLst>
          </p:cNvPr>
          <p:cNvSpPr/>
          <p:nvPr/>
        </p:nvSpPr>
        <p:spPr>
          <a:xfrm>
            <a:off x="8759536" y="2306782"/>
            <a:ext cx="5320145" cy="343939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We are using </a:t>
            </a:r>
            <a:r>
              <a:rPr lang="en-US" sz="2600">
                <a:solidFill>
                  <a:srgbClr val="FFFF00"/>
                </a:solidFill>
              </a:rPr>
              <a:t>HTTPS URLs</a:t>
            </a:r>
            <a:r>
              <a:rPr lang="en-US" sz="2600"/>
              <a:t>, so we need to </a:t>
            </a:r>
            <a:r>
              <a:rPr lang="en-US" sz="2600">
                <a:solidFill>
                  <a:srgbClr val="FFFF00"/>
                </a:solidFill>
              </a:rPr>
              <a:t>add</a:t>
            </a:r>
            <a:r>
              <a:rPr lang="en-US" sz="2600"/>
              <a:t> </a:t>
            </a:r>
            <a:r>
              <a:rPr lang="en-US" sz="2600">
                <a:solidFill>
                  <a:srgbClr val="FFFF00"/>
                </a:solidFill>
              </a:rPr>
              <a:t>Google Managed SSL Certificates</a:t>
            </a:r>
            <a:r>
              <a:rPr lang="en-US" sz="2600"/>
              <a:t> for  </a:t>
            </a:r>
            <a:r>
              <a:rPr lang="en-US" sz="2600">
                <a:solidFill>
                  <a:srgbClr val="FFFF00"/>
                </a:solidFill>
              </a:rPr>
              <a:t>Domains</a:t>
            </a:r>
            <a:r>
              <a:rPr lang="en-US" sz="2600"/>
              <a:t> that will be part of the Name Based Virtual Host Demo</a:t>
            </a:r>
          </a:p>
        </p:txBody>
      </p:sp>
    </p:spTree>
    <p:extLst>
      <p:ext uri="{BB962C8B-B14F-4D97-AF65-F5344CB8AC3E}">
        <p14:creationId xmlns:p14="http://schemas.microsoft.com/office/powerpoint/2010/main" val="28107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549658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536979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Demo-45</a:t>
            </a:r>
            <a:r>
              <a:rPr lang="en-US" sz="3000"/>
              <a:t>: External DNS + </a:t>
            </a:r>
          </a:p>
          <a:p>
            <a:pPr algn="ctr"/>
            <a:r>
              <a:rPr lang="en-US" sz="3000"/>
              <a:t>Ingress Name Based Virtual Host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Name based Virtual Host Routing HOST Rules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071BCD-ED6C-EF01-C292-2C8BB4928995}"/>
              </a:ext>
            </a:extLst>
          </p:cNvPr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E0A4F6-9221-33A7-CF40-D0EB000FB4E6}"/>
              </a:ext>
            </a:extLst>
          </p:cNvPr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r>
              <a:rPr lang="en-US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68260-283F-D6C5-6287-798BB099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0" y="1639445"/>
            <a:ext cx="6553664" cy="30473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ECCBA5-956B-6715-30FA-54FD3150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0" y="4724620"/>
            <a:ext cx="5683827" cy="300981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54C18F-A0D9-082F-3815-6656B730B02B}"/>
              </a:ext>
            </a:extLst>
          </p:cNvPr>
          <p:cNvSpPr/>
          <p:nvPr/>
        </p:nvSpPr>
        <p:spPr>
          <a:xfrm>
            <a:off x="518984" y="3546390"/>
            <a:ext cx="5103340" cy="34530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7E7F1F-3D51-A54A-08F8-A4426ACA7122}"/>
              </a:ext>
            </a:extLst>
          </p:cNvPr>
          <p:cNvSpPr/>
          <p:nvPr/>
        </p:nvSpPr>
        <p:spPr>
          <a:xfrm>
            <a:off x="518984" y="3956270"/>
            <a:ext cx="5103340" cy="34530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627283" y="6701881"/>
            <a:ext cx="359252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Ingress SSL Policy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10838-A308-0B6A-524C-180C2B70C5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9292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71AD7B-2F75-0C60-B889-22BD568AA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078320-426D-E967-3283-D92D84F3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SSL Policies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E43C8B-511E-BA2F-57F3-C622A07AB557}"/>
              </a:ext>
            </a:extLst>
          </p:cNvPr>
          <p:cNvSpPr/>
          <p:nvPr/>
        </p:nvSpPr>
        <p:spPr>
          <a:xfrm>
            <a:off x="197706" y="988541"/>
            <a:ext cx="14210271" cy="11986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/>
              <a:t>SSL policies specify the set of </a:t>
            </a:r>
            <a:r>
              <a:rPr lang="en-US" sz="3000">
                <a:solidFill>
                  <a:srgbClr val="FFFF00"/>
                </a:solidFill>
              </a:rPr>
              <a:t>SSL features</a:t>
            </a:r>
            <a:r>
              <a:rPr lang="en-US" sz="3000">
                <a:solidFill>
                  <a:srgbClr val="0070C0"/>
                </a:solidFill>
              </a:rPr>
              <a:t> </a:t>
            </a:r>
            <a:r>
              <a:rPr lang="en-US" sz="3000"/>
              <a:t>that Google Cloud </a:t>
            </a:r>
            <a:r>
              <a:rPr lang="en-US" sz="3000">
                <a:solidFill>
                  <a:srgbClr val="FFFF00"/>
                </a:solidFill>
              </a:rPr>
              <a:t>load balancers </a:t>
            </a:r>
            <a:r>
              <a:rPr lang="en-US" sz="3000"/>
              <a:t>use when </a:t>
            </a:r>
            <a:r>
              <a:rPr lang="en-US" sz="3000">
                <a:solidFill>
                  <a:srgbClr val="FFFF00"/>
                </a:solidFill>
              </a:rPr>
              <a:t>negotiating SSL </a:t>
            </a:r>
            <a:r>
              <a:rPr lang="en-US" sz="3000"/>
              <a:t>with clients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80D44-DABF-2971-A02C-4DC9D42F82A4}"/>
              </a:ext>
            </a:extLst>
          </p:cNvPr>
          <p:cNvSpPr/>
          <p:nvPr/>
        </p:nvSpPr>
        <p:spPr>
          <a:xfrm>
            <a:off x="197707" y="2567716"/>
            <a:ext cx="290383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COMPATIBLE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A47B0B-E221-4A6B-1199-1E1857961DE2}"/>
              </a:ext>
            </a:extLst>
          </p:cNvPr>
          <p:cNvSpPr/>
          <p:nvPr/>
        </p:nvSpPr>
        <p:spPr>
          <a:xfrm>
            <a:off x="197707" y="3819095"/>
            <a:ext cx="290383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MODERN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3FE7E41-75AB-314B-093A-6EF02C350571}"/>
              </a:ext>
            </a:extLst>
          </p:cNvPr>
          <p:cNvSpPr/>
          <p:nvPr/>
        </p:nvSpPr>
        <p:spPr>
          <a:xfrm>
            <a:off x="197706" y="5070474"/>
            <a:ext cx="290383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RESTRICTED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F1553C-D3FE-681C-4D87-6583236058DF}"/>
              </a:ext>
            </a:extLst>
          </p:cNvPr>
          <p:cNvSpPr/>
          <p:nvPr/>
        </p:nvSpPr>
        <p:spPr>
          <a:xfrm>
            <a:off x="197706" y="6321853"/>
            <a:ext cx="290383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CUSTOM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1E6629-C64B-7709-68B5-E05B32C7DDA8}"/>
              </a:ext>
            </a:extLst>
          </p:cNvPr>
          <p:cNvSpPr/>
          <p:nvPr/>
        </p:nvSpPr>
        <p:spPr>
          <a:xfrm>
            <a:off x="3308809" y="2567716"/>
            <a:ext cx="1109916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Allows the broadest set of clients, including clients that support only </a:t>
            </a:r>
            <a:r>
              <a:rPr lang="en-US" sz="3000">
                <a:solidFill>
                  <a:srgbClr val="FFFF00"/>
                </a:solidFill>
              </a:rPr>
              <a:t>out-of-date SSL features</a:t>
            </a:r>
            <a:endParaRPr lang="en-US" sz="30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7A24F2-D41D-4F4A-2212-312C87344B11}"/>
              </a:ext>
            </a:extLst>
          </p:cNvPr>
          <p:cNvSpPr/>
          <p:nvPr/>
        </p:nvSpPr>
        <p:spPr>
          <a:xfrm>
            <a:off x="3308809" y="3819095"/>
            <a:ext cx="1109916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Supports a wide set of SSL features, allowing </a:t>
            </a:r>
            <a:r>
              <a:rPr lang="en-US" sz="3000">
                <a:solidFill>
                  <a:srgbClr val="FFFF00"/>
                </a:solidFill>
              </a:rPr>
              <a:t>modern clients </a:t>
            </a:r>
            <a:r>
              <a:rPr lang="en-US" sz="3000"/>
              <a:t>to negotiate SSL.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85D9D56-51B6-1978-3C2F-2F758D8E4B07}"/>
              </a:ext>
            </a:extLst>
          </p:cNvPr>
          <p:cNvSpPr/>
          <p:nvPr/>
        </p:nvSpPr>
        <p:spPr>
          <a:xfrm>
            <a:off x="3308808" y="5070474"/>
            <a:ext cx="1109916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Supports a </a:t>
            </a:r>
            <a:r>
              <a:rPr lang="en-US" sz="3000">
                <a:solidFill>
                  <a:srgbClr val="FFFF00"/>
                </a:solidFill>
              </a:rPr>
              <a:t>reduced </a:t>
            </a:r>
            <a:r>
              <a:rPr lang="en-US" sz="3000"/>
              <a:t>set of SSL features, intended to meet </a:t>
            </a:r>
            <a:r>
              <a:rPr lang="en-US" sz="3000">
                <a:solidFill>
                  <a:srgbClr val="FFFF00"/>
                </a:solidFill>
              </a:rPr>
              <a:t>stricter compliance requirements</a:t>
            </a:r>
            <a:r>
              <a:rPr lang="en-US" sz="3000"/>
              <a:t>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FB62549-7067-1B79-2358-71F0B9DCB304}"/>
              </a:ext>
            </a:extLst>
          </p:cNvPr>
          <p:cNvSpPr/>
          <p:nvPr/>
        </p:nvSpPr>
        <p:spPr>
          <a:xfrm>
            <a:off x="3308808" y="6321853"/>
            <a:ext cx="1109916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CUSTOM profile lets you </a:t>
            </a:r>
            <a:r>
              <a:rPr lang="en-US" sz="3000">
                <a:solidFill>
                  <a:srgbClr val="FFFF00"/>
                </a:solidFill>
              </a:rPr>
              <a:t>select SSL features individually</a:t>
            </a:r>
          </a:p>
        </p:txBody>
      </p:sp>
    </p:spTree>
    <p:extLst>
      <p:ext uri="{BB962C8B-B14F-4D97-AF65-F5344CB8AC3E}">
        <p14:creationId xmlns:p14="http://schemas.microsoft.com/office/powerpoint/2010/main" val="271268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90828-74F7-6314-D61C-5A17C1B22E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2AC0C-8DC9-435F-9E95-1A96F5340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/>
              <a:t>SSL Policy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0DF1-E6AA-E858-FB0F-88E894BA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31" y="885462"/>
            <a:ext cx="9551772" cy="669243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54758-DF41-4820-7C11-D5874C74B167}"/>
              </a:ext>
            </a:extLst>
          </p:cNvPr>
          <p:cNvSpPr txBox="1"/>
          <p:nvPr/>
        </p:nvSpPr>
        <p:spPr>
          <a:xfrm>
            <a:off x="9490339" y="7577898"/>
            <a:ext cx="5140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1A40C0"/>
                </a:solidFill>
              </a:rPr>
              <a:t>Reference: https://</a:t>
            </a:r>
            <a:r>
              <a:rPr lang="en-US" sz="1200" err="1">
                <a:solidFill>
                  <a:srgbClr val="1A40C0"/>
                </a:solidFill>
              </a:rPr>
              <a:t>cloud.google.com</a:t>
            </a:r>
            <a:r>
              <a:rPr lang="en-US" sz="1200">
                <a:solidFill>
                  <a:srgbClr val="1A40C0"/>
                </a:solidFill>
              </a:rPr>
              <a:t>/load-balancing/docs/</a:t>
            </a:r>
            <a:r>
              <a:rPr lang="en-US" sz="1200" err="1">
                <a:solidFill>
                  <a:srgbClr val="1A40C0"/>
                </a:solidFill>
              </a:rPr>
              <a:t>ssl</a:t>
            </a:r>
            <a:r>
              <a:rPr lang="en-US" sz="1200">
                <a:solidFill>
                  <a:srgbClr val="1A40C0"/>
                </a:solidFill>
              </a:rPr>
              <a:t>-policies-concepts</a:t>
            </a:r>
          </a:p>
        </p:txBody>
      </p:sp>
    </p:spTree>
    <p:extLst>
      <p:ext uri="{BB962C8B-B14F-4D97-AF65-F5344CB8AC3E}">
        <p14:creationId xmlns:p14="http://schemas.microsoft.com/office/powerpoint/2010/main" val="330675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Policy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72699" y="6382779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46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https://default-</a:t>
            </a:r>
            <a:r>
              <a:rPr lang="en-US" sz="1800" err="1">
                <a:solidFill>
                  <a:srgbClr val="F5748B"/>
                </a:solidFill>
              </a:rPr>
              <a:t>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6C0F3E0-0DBA-05B2-DD2D-217EE122D007}"/>
              </a:ext>
            </a:extLst>
          </p:cNvPr>
          <p:cNvSpPr/>
          <p:nvPr/>
        </p:nvSpPr>
        <p:spPr>
          <a:xfrm>
            <a:off x="2472699" y="6741212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 Policy</a:t>
            </a:r>
          </a:p>
        </p:txBody>
      </p:sp>
    </p:spTree>
    <p:extLst>
      <p:ext uri="{BB962C8B-B14F-4D97-AF65-F5344CB8AC3E}">
        <p14:creationId xmlns:p14="http://schemas.microsoft.com/office/powerpoint/2010/main" val="290212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Demo-46</a:t>
            </a:r>
            <a:r>
              <a:rPr lang="en-US" sz="3000"/>
              <a:t>: Ingress SSL Policy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Name based Virtual Host Routing HOST Rules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071BCD-ED6C-EF01-C292-2C8BB4928995}"/>
              </a:ext>
            </a:extLst>
          </p:cNvPr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E0A4F6-9221-33A7-CF40-D0EB000FB4E6}"/>
              </a:ext>
            </a:extLst>
          </p:cNvPr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SSL Policy Arguments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12300-447D-083B-3822-AD557A07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5" y="1572901"/>
            <a:ext cx="6801393" cy="31239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DACFE3-91E9-E719-5FA8-7A0F0147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5" y="4740841"/>
            <a:ext cx="4069197" cy="28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8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018678" y="6701881"/>
            <a:ext cx="6809749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Ingress with Identity Aware Proxy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Google Shape;1440;p41">
            <a:extLst>
              <a:ext uri="{FF2B5EF4-FFF2-40B4-BE49-F238E27FC236}">
                <a16:creationId xmlns:a16="http://schemas.microsoft.com/office/drawing/2014/main" id="{A70EA53E-47C6-562E-058E-C3B639D0333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3169" y="376533"/>
            <a:ext cx="1479545" cy="10014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B85BE6-7469-C341-CC1A-3AA9B6D4B8D0}"/>
              </a:ext>
            </a:extLst>
          </p:cNvPr>
          <p:cNvSpPr/>
          <p:nvPr/>
        </p:nvSpPr>
        <p:spPr>
          <a:xfrm>
            <a:off x="319109" y="213578"/>
            <a:ext cx="2198314" cy="197479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118AD-F75A-6404-DDD9-B90CA55A297E}"/>
              </a:ext>
            </a:extLst>
          </p:cNvPr>
          <p:cNvSpPr txBox="1"/>
          <p:nvPr/>
        </p:nvSpPr>
        <p:spPr>
          <a:xfrm>
            <a:off x="495111" y="1418933"/>
            <a:ext cx="1939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Identity-Aware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Proxy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45F230-4053-44E6-5D7E-2255E92D9B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719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F08BC5-E406-AD2C-4C23-92D9B66C30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B17BD-9983-5DB9-3A08-D474BBF7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6276"/>
            <a:ext cx="12618720" cy="1188851"/>
          </a:xfrm>
        </p:spPr>
        <p:txBody>
          <a:bodyPr/>
          <a:lstStyle/>
          <a:p>
            <a:r>
              <a:rPr lang="en-US"/>
              <a:t>Identity Aware Proxy - IAP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5DE16-5A3E-66BF-B69E-67AEDD065FD7}"/>
              </a:ext>
            </a:extLst>
          </p:cNvPr>
          <p:cNvSpPr/>
          <p:nvPr/>
        </p:nvSpPr>
        <p:spPr>
          <a:xfrm>
            <a:off x="119743" y="786071"/>
            <a:ext cx="7195457" cy="20900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IAP enables Centralized </a:t>
            </a:r>
            <a:r>
              <a:rPr lang="en-US" sz="2800">
                <a:solidFill>
                  <a:srgbClr val="FFFF00"/>
                </a:solidFill>
              </a:rPr>
              <a:t>Authentication</a:t>
            </a:r>
            <a:r>
              <a:rPr lang="en-US" sz="2800"/>
              <a:t> &amp; </a:t>
            </a:r>
            <a:r>
              <a:rPr lang="en-US" sz="2800">
                <a:solidFill>
                  <a:srgbClr val="FFFF00"/>
                </a:solidFill>
              </a:rPr>
              <a:t>Authorization</a:t>
            </a:r>
            <a:r>
              <a:rPr lang="en-US" sz="2800"/>
              <a:t> for our Applications accessed using </a:t>
            </a:r>
            <a:r>
              <a:rPr lang="en-US" sz="2800">
                <a:solidFill>
                  <a:srgbClr val="FFFF00"/>
                </a:solidFill>
              </a:rPr>
              <a:t>HTTPS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E48600-7F32-548E-7C39-4595D9EEBF42}"/>
              </a:ext>
            </a:extLst>
          </p:cNvPr>
          <p:cNvSpPr/>
          <p:nvPr/>
        </p:nvSpPr>
        <p:spPr>
          <a:xfrm>
            <a:off x="3274423" y="2876128"/>
            <a:ext cx="7195457" cy="209005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With IAP,  we can </a:t>
            </a:r>
            <a:r>
              <a:rPr lang="en-US" sz="2800">
                <a:solidFill>
                  <a:srgbClr val="FFFF00"/>
                </a:solidFill>
              </a:rPr>
              <a:t>enforce Access Control Policies</a:t>
            </a:r>
            <a:r>
              <a:rPr lang="en-US" sz="2800"/>
              <a:t> to our Applications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9361B-4C15-CD90-9107-2C9E3CC1798D}"/>
              </a:ext>
            </a:extLst>
          </p:cNvPr>
          <p:cNvSpPr/>
          <p:nvPr/>
        </p:nvSpPr>
        <p:spPr>
          <a:xfrm>
            <a:off x="6030687" y="4925675"/>
            <a:ext cx="8392886" cy="280475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With IAP, we can enable </a:t>
            </a:r>
            <a:r>
              <a:rPr lang="en-US" sz="2800">
                <a:solidFill>
                  <a:srgbClr val="FFFF00"/>
                </a:solidFill>
              </a:rPr>
              <a:t>group based</a:t>
            </a:r>
            <a:r>
              <a:rPr lang="en-US" sz="2800"/>
              <a:t> Application Access. </a:t>
            </a:r>
          </a:p>
          <a:p>
            <a:pPr algn="ctr"/>
            <a:r>
              <a:rPr lang="en-US" sz="2800"/>
              <a:t>Example: A specific resource in our application can be given access to </a:t>
            </a:r>
            <a:r>
              <a:rPr lang="en-US" sz="2800">
                <a:solidFill>
                  <a:srgbClr val="FFFF00"/>
                </a:solidFill>
              </a:rPr>
              <a:t>only Employees </a:t>
            </a:r>
            <a:r>
              <a:rPr lang="en-US" sz="2800"/>
              <a:t>and </a:t>
            </a:r>
            <a:r>
              <a:rPr lang="en-US" sz="2800">
                <a:solidFill>
                  <a:srgbClr val="FFFF00"/>
                </a:solidFill>
              </a:rPr>
              <a:t>not for Contractors</a:t>
            </a:r>
          </a:p>
        </p:txBody>
      </p:sp>
      <p:pic>
        <p:nvPicPr>
          <p:cNvPr id="3" name="Google Shape;1440;p41">
            <a:extLst>
              <a:ext uri="{FF2B5EF4-FFF2-40B4-BE49-F238E27FC236}">
                <a16:creationId xmlns:a16="http://schemas.microsoft.com/office/drawing/2014/main" id="{A329592C-14B4-BC1D-560F-A1A2CC67E3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32418" y="1492084"/>
            <a:ext cx="1479545" cy="10014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87F5CF-41D1-8FC9-B41A-806ECE5C9E87}"/>
              </a:ext>
            </a:extLst>
          </p:cNvPr>
          <p:cNvSpPr/>
          <p:nvPr/>
        </p:nvSpPr>
        <p:spPr>
          <a:xfrm>
            <a:off x="11908358" y="1329129"/>
            <a:ext cx="2198314" cy="197479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86374-E36F-F4F0-9BC3-C0D2E3149353}"/>
              </a:ext>
            </a:extLst>
          </p:cNvPr>
          <p:cNvSpPr txBox="1"/>
          <p:nvPr/>
        </p:nvSpPr>
        <p:spPr>
          <a:xfrm>
            <a:off x="12084360" y="2534484"/>
            <a:ext cx="1939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Identity-Aware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2428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D4E843-C239-1BD6-B52D-81572CA68A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ECCFAF-D275-450F-FFF6-3A697BE4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543" y="3305072"/>
            <a:ext cx="6585857" cy="1188851"/>
          </a:xfrm>
        </p:spPr>
        <p:txBody>
          <a:bodyPr>
            <a:normAutofit fontScale="90000"/>
          </a:bodyPr>
          <a:lstStyle/>
          <a:p>
            <a:r>
              <a:rPr lang="en-US"/>
              <a:t>Ingress with Identity Aware Proxy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7550-70FA-1B7D-0FB6-A7899576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65270"/>
            <a:ext cx="7130143" cy="7386144"/>
          </a:xfrm>
          <a:prstGeom prst="rect">
            <a:avLst/>
          </a:prstGeom>
          <a:ln w="25400">
            <a:solidFill>
              <a:srgbClr val="9B072B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F28A7-8F8D-C7AA-BCB7-5441EBAA2A92}"/>
              </a:ext>
            </a:extLst>
          </p:cNvPr>
          <p:cNvSpPr txBox="1"/>
          <p:nvPr/>
        </p:nvSpPr>
        <p:spPr>
          <a:xfrm>
            <a:off x="10909510" y="7551414"/>
            <a:ext cx="3720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0070C0"/>
                </a:solidFill>
              </a:rPr>
              <a:t>Reference: https://</a:t>
            </a:r>
            <a:r>
              <a:rPr lang="en-US" sz="1000" err="1">
                <a:solidFill>
                  <a:srgbClr val="0070C0"/>
                </a:solidFill>
              </a:rPr>
              <a:t>cloud.google.com</a:t>
            </a:r>
            <a:r>
              <a:rPr lang="en-US" sz="1000">
                <a:solidFill>
                  <a:srgbClr val="0070C0"/>
                </a:solidFill>
              </a:rPr>
              <a:t>/</a:t>
            </a:r>
            <a:r>
              <a:rPr lang="en-US" sz="1000" err="1">
                <a:solidFill>
                  <a:srgbClr val="0070C0"/>
                </a:solidFill>
              </a:rPr>
              <a:t>iap</a:t>
            </a:r>
            <a:r>
              <a:rPr lang="en-US" sz="1000">
                <a:solidFill>
                  <a:srgbClr val="0070C0"/>
                </a:solidFill>
              </a:rPr>
              <a:t>/docs/concepts-overview</a:t>
            </a:r>
          </a:p>
        </p:txBody>
      </p:sp>
    </p:spTree>
    <p:extLst>
      <p:ext uri="{BB962C8B-B14F-4D97-AF65-F5344CB8AC3E}">
        <p14:creationId xmlns:p14="http://schemas.microsoft.com/office/powerpoint/2010/main" val="763090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754167"/>
            <a:ext cx="12160789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69431"/>
            <a:ext cx="6460895" cy="533014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323571" y="18373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4" y="2157889"/>
            <a:ext cx="2851926" cy="481820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2157889"/>
            <a:ext cx="2851926" cy="481820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81599" y="2163415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60746" y="2142286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607284" y="2465111"/>
            <a:ext cx="2460564" cy="434095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471192"/>
            <a:ext cx="2460564" cy="434095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0091" y="2500645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19332" y="250064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93430" y="245459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29653" y="247238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cxnSpLocks/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Basics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2ADFC3-6F76-67DF-6AFF-B8ACEF80686C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D563437-7A95-BA24-0B43-3818F64262E6}"/>
              </a:ext>
            </a:extLst>
          </p:cNvPr>
          <p:cNvCxnSpPr>
            <a:cxnSpLocks/>
            <a:stCxn id="12" idx="3"/>
            <a:endCxn id="39" idx="1"/>
          </p:cNvCxnSpPr>
          <p:nvPr/>
        </p:nvCxnSpPr>
        <p:spPr>
          <a:xfrm flipV="1">
            <a:off x="5662255" y="3667496"/>
            <a:ext cx="1507802" cy="154558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0F033AA-4CD7-808D-9DBC-570FD0DE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56" y="473084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F40DF9-DD0B-9D71-0E34-232C4BE3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714" y="558079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F345E2A-B8F8-C28C-5EB1-92C248E6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748" y="5595981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33595A-04EC-1D66-7A31-198E8645A619}"/>
              </a:ext>
            </a:extLst>
          </p:cNvPr>
          <p:cNvSpPr txBox="1"/>
          <p:nvPr/>
        </p:nvSpPr>
        <p:spPr>
          <a:xfrm>
            <a:off x="8671606" y="635322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87B6558-FA12-9D33-C7D4-A5C66E60538A}"/>
              </a:ext>
            </a:extLst>
          </p:cNvPr>
          <p:cNvSpPr/>
          <p:nvPr/>
        </p:nvSpPr>
        <p:spPr>
          <a:xfrm>
            <a:off x="7194210" y="4565063"/>
            <a:ext cx="4779905" cy="208694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136951F7-0A9F-D7BF-2944-494787A57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983" y="3161521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8F418C4-60F2-F5B3-F3AA-29CF43E4956F}"/>
              </a:ext>
            </a:extLst>
          </p:cNvPr>
          <p:cNvSpPr/>
          <p:nvPr/>
        </p:nvSpPr>
        <p:spPr>
          <a:xfrm>
            <a:off x="7170057" y="3083232"/>
            <a:ext cx="4804058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5284FC-D44F-990C-4C44-E70DCCBBF750}"/>
              </a:ext>
            </a:extLst>
          </p:cNvPr>
          <p:cNvSpPr txBox="1"/>
          <p:nvPr/>
        </p:nvSpPr>
        <p:spPr>
          <a:xfrm>
            <a:off x="8551000" y="3959152"/>
            <a:ext cx="1875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 Service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E77B242-250B-4DD7-7F4B-C3ECE6D4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005" y="47423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61E8F15A-D09D-00B2-DA70-2EE1C968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345" y="474032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C847FE13-D6EB-5EAC-95DB-BA8D5664D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94" y="475182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037E52-6A3A-818E-6CB8-7390D7BFF2D1}"/>
              </a:ext>
            </a:extLst>
          </p:cNvPr>
          <p:cNvCxnSpPr>
            <a:stCxn id="41" idx="2"/>
            <a:endCxn id="22" idx="0"/>
          </p:cNvCxnSpPr>
          <p:nvPr/>
        </p:nvCxnSpPr>
        <p:spPr>
          <a:xfrm flipH="1">
            <a:off x="7650941" y="4266929"/>
            <a:ext cx="1837816" cy="47541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25A4AC-B018-2530-15A8-FC122897C4CD}"/>
              </a:ext>
            </a:extLst>
          </p:cNvPr>
          <p:cNvCxnSpPr>
            <a:endCxn id="20" idx="0"/>
          </p:cNvCxnSpPr>
          <p:nvPr/>
        </p:nvCxnSpPr>
        <p:spPr>
          <a:xfrm flipH="1">
            <a:off x="8482992" y="4292268"/>
            <a:ext cx="1012597" cy="4385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D6FE8D-93BA-8446-4952-34C959B00786}"/>
              </a:ext>
            </a:extLst>
          </p:cNvPr>
          <p:cNvCxnSpPr>
            <a:endCxn id="33" idx="0"/>
          </p:cNvCxnSpPr>
          <p:nvPr/>
        </p:nvCxnSpPr>
        <p:spPr>
          <a:xfrm>
            <a:off x="9454814" y="4266929"/>
            <a:ext cx="1013416" cy="4848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D54A8E1-C8FC-3F08-9BB2-C732A227DF81}"/>
              </a:ext>
            </a:extLst>
          </p:cNvPr>
          <p:cNvCxnSpPr>
            <a:stCxn id="41" idx="2"/>
            <a:endCxn id="30" idx="0"/>
          </p:cNvCxnSpPr>
          <p:nvPr/>
        </p:nvCxnSpPr>
        <p:spPr>
          <a:xfrm>
            <a:off x="9488757" y="4266929"/>
            <a:ext cx="1811524" cy="47339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09A2C8-B05E-509C-C2A7-0DD3F42DC069}"/>
              </a:ext>
            </a:extLst>
          </p:cNvPr>
          <p:cNvSpPr txBox="1"/>
          <p:nvPr/>
        </p:nvSpPr>
        <p:spPr>
          <a:xfrm>
            <a:off x="11214420" y="361345"/>
            <a:ext cx="15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http://&lt;LB-IP&gt;</a:t>
            </a:r>
          </a:p>
        </p:txBody>
      </p:sp>
    </p:spTree>
    <p:extLst>
      <p:ext uri="{BB962C8B-B14F-4D97-AF65-F5344CB8AC3E}">
        <p14:creationId xmlns:p14="http://schemas.microsoft.com/office/powerpoint/2010/main" val="360984691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8167" y="2578079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165" y="2578079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Identity</a:t>
            </a:r>
          </a:p>
          <a:p>
            <a:r>
              <a:rPr lang="en-US" sz="3000"/>
              <a:t>Aware</a:t>
            </a:r>
          </a:p>
          <a:p>
            <a:r>
              <a:rPr lang="en-US" sz="3000"/>
              <a:t>Proxy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274862"/>
            <a:ext cx="5274426" cy="28247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836104" y="4243726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87" idx="1"/>
            <a:endCxn id="42" idx="1"/>
          </p:cNvCxnSpPr>
          <p:nvPr/>
        </p:nvCxnSpPr>
        <p:spPr>
          <a:xfrm rot="10800000" flipV="1">
            <a:off x="1276384" y="3846950"/>
            <a:ext cx="1600964" cy="1355619"/>
          </a:xfrm>
          <a:prstGeom prst="bentConnector3">
            <a:avLst>
              <a:gd name="adj1" fmla="val 11427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53378" y="49804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49860" y="4409434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544228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640857"/>
            <a:ext cx="427921" cy="561713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57308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31439" cy="93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42329" y="3471950"/>
            <a:ext cx="712150" cy="1168907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45847" y="47602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775651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354" y="1686636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8790" y="1759552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78449" y="2395599"/>
            <a:ext cx="9187" cy="1824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636" y="1119285"/>
            <a:ext cx="8977" cy="5673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72699" y="6382779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https://app1-ingress.kalyanreddydaida.com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6C0F3E0-0DBA-05B2-DD2D-217EE122D007}"/>
              </a:ext>
            </a:extLst>
          </p:cNvPr>
          <p:cNvSpPr/>
          <p:nvPr/>
        </p:nvSpPr>
        <p:spPr>
          <a:xfrm>
            <a:off x="2472699" y="6741212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 Policy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CA883C2-DAFE-5681-D1D7-7811D0ADA166}"/>
              </a:ext>
            </a:extLst>
          </p:cNvPr>
          <p:cNvSpPr/>
          <p:nvPr/>
        </p:nvSpPr>
        <p:spPr>
          <a:xfrm>
            <a:off x="4271526" y="6390963"/>
            <a:ext cx="1730643" cy="5048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BackendConfig</a:t>
            </a:r>
          </a:p>
          <a:p>
            <a:pPr algn="ctr"/>
            <a:r>
              <a:rPr lang="en-US" sz="1800"/>
              <a:t>GCP IAP</a:t>
            </a:r>
          </a:p>
        </p:txBody>
      </p:sp>
      <p:sp>
        <p:nvSpPr>
          <p:cNvPr id="81" name="Google Shape;540;p32">
            <a:extLst>
              <a:ext uri="{FF2B5EF4-FFF2-40B4-BE49-F238E27FC236}">
                <a16:creationId xmlns:a16="http://schemas.microsoft.com/office/drawing/2014/main" id="{06A85F32-F9BD-8573-CF52-B0B7B462DD4B}"/>
              </a:ext>
            </a:extLst>
          </p:cNvPr>
          <p:cNvSpPr/>
          <p:nvPr/>
        </p:nvSpPr>
        <p:spPr>
          <a:xfrm>
            <a:off x="2824086" y="3492176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Identity-Aware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Proxy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1440;p41">
            <a:extLst>
              <a:ext uri="{FF2B5EF4-FFF2-40B4-BE49-F238E27FC236}">
                <a16:creationId xmlns:a16="http://schemas.microsoft.com/office/drawing/2014/main" id="{861FE13E-D756-D005-8C8C-FF763D916352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77348" y="3614598"/>
            <a:ext cx="766138" cy="4647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4C2A30B-DA87-F82B-BBEA-2AD3B84B23D7}"/>
              </a:ext>
            </a:extLst>
          </p:cNvPr>
          <p:cNvCxnSpPr>
            <a:cxnSpLocks/>
            <a:stCxn id="62" idx="2"/>
            <a:endCxn id="81" idx="0"/>
          </p:cNvCxnSpPr>
          <p:nvPr/>
        </p:nvCxnSpPr>
        <p:spPr>
          <a:xfrm flipH="1">
            <a:off x="4054368" y="3287042"/>
            <a:ext cx="24081" cy="2051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Line Callout 2 113">
            <a:extLst>
              <a:ext uri="{FF2B5EF4-FFF2-40B4-BE49-F238E27FC236}">
                <a16:creationId xmlns:a16="http://schemas.microsoft.com/office/drawing/2014/main" id="{8CA7611A-6813-50D6-25C2-E7ABFDE0B713}"/>
              </a:ext>
            </a:extLst>
          </p:cNvPr>
          <p:cNvSpPr/>
          <p:nvPr/>
        </p:nvSpPr>
        <p:spPr>
          <a:xfrm>
            <a:off x="6073814" y="1226028"/>
            <a:ext cx="4631147" cy="372379"/>
          </a:xfrm>
          <a:prstGeom prst="borderCallout2">
            <a:avLst>
              <a:gd name="adj1" fmla="val 50906"/>
              <a:gd name="adj2" fmla="val 238"/>
              <a:gd name="adj3" fmla="val 301561"/>
              <a:gd name="adj4" fmla="val -3952"/>
              <a:gd name="adj5" fmla="val 724429"/>
              <a:gd name="adj6" fmla="val -19597"/>
            </a:avLst>
          </a:prstGeom>
          <a:solidFill>
            <a:srgbClr val="389954"/>
          </a:solidFill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Authenticate &amp; Authorize using IAP</a:t>
            </a:r>
          </a:p>
        </p:txBody>
      </p:sp>
    </p:spTree>
    <p:extLst>
      <p:ext uri="{BB962C8B-B14F-4D97-AF65-F5344CB8AC3E}">
        <p14:creationId xmlns:p14="http://schemas.microsoft.com/office/powerpoint/2010/main" val="90294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81" grpId="0" animBg="1"/>
      <p:bldP spid="11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876EB2-85EC-1F3F-64D7-FCB28E1DF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578FC-F222-C177-2745-1979478A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Resource: BackendConfig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CD46C-4D22-A20B-B46A-B3C5A6F0E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7" y="1714811"/>
            <a:ext cx="7153383" cy="498504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1A3249-8F1B-DBD4-F18C-2C7406E3F3D6}"/>
              </a:ext>
            </a:extLst>
          </p:cNvPr>
          <p:cNvSpPr/>
          <p:nvPr/>
        </p:nvSpPr>
        <p:spPr>
          <a:xfrm>
            <a:off x="7767264" y="1714811"/>
            <a:ext cx="6328881" cy="18868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Key Point-1: </a:t>
            </a:r>
            <a:r>
              <a:rPr lang="en-US" sz="3000" err="1">
                <a:solidFill>
                  <a:srgbClr val="FFFF00"/>
                </a:solidFill>
              </a:rPr>
              <a:t>FrontendConfig</a:t>
            </a:r>
            <a:r>
              <a:rPr lang="en-US" sz="3000"/>
              <a:t> will be referenced in </a:t>
            </a:r>
            <a:r>
              <a:rPr lang="en-US" sz="3000">
                <a:solidFill>
                  <a:srgbClr val="FFFF00"/>
                </a:solidFill>
              </a:rPr>
              <a:t>Ingress Service</a:t>
            </a:r>
            <a:r>
              <a:rPr lang="en-US" sz="3000"/>
              <a:t> YAML manifest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0CBA2-1DAF-A6CB-56F5-D5F9A17DBAF7}"/>
              </a:ext>
            </a:extLst>
          </p:cNvPr>
          <p:cNvSpPr/>
          <p:nvPr/>
        </p:nvSpPr>
        <p:spPr>
          <a:xfrm>
            <a:off x="7767264" y="4812996"/>
            <a:ext cx="6328881" cy="188686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Key Point-2: </a:t>
            </a:r>
            <a:r>
              <a:rPr lang="en-US" sz="3000">
                <a:solidFill>
                  <a:srgbClr val="FFFF00"/>
                </a:solidFill>
              </a:rPr>
              <a:t>BackendConfig</a:t>
            </a:r>
            <a:r>
              <a:rPr lang="en-US" sz="3000"/>
              <a:t> will be referenced in </a:t>
            </a:r>
            <a:r>
              <a:rPr lang="en-US" sz="3000">
                <a:solidFill>
                  <a:srgbClr val="FFFF00"/>
                </a:solidFill>
              </a:rPr>
              <a:t>Kubernetes Service (NodePort)</a:t>
            </a:r>
            <a:r>
              <a:rPr lang="en-US" sz="3000"/>
              <a:t> YAML manifest (App1, App2 and App3)</a:t>
            </a:r>
          </a:p>
        </p:txBody>
      </p:sp>
    </p:spTree>
    <p:extLst>
      <p:ext uri="{BB962C8B-B14F-4D97-AF65-F5344CB8AC3E}">
        <p14:creationId xmlns:p14="http://schemas.microsoft.com/office/powerpoint/2010/main" val="893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AE46A2-5EC6-0CB7-07FC-6BFC89376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90C59A-878A-ED31-36EA-C9B2652C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App1 Node Port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6FFCD-8363-7E28-7FFE-9242C739CE1B}"/>
              </a:ext>
            </a:extLst>
          </p:cNvPr>
          <p:cNvSpPr txBox="1"/>
          <p:nvPr/>
        </p:nvSpPr>
        <p:spPr>
          <a:xfrm>
            <a:off x="1981892" y="7303060"/>
            <a:ext cx="109024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Important Note: Same Annotation will also be updated in App2 and App3 NodePort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E0907-46BD-8D2F-2BE0-D65E6A55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00" y="1132831"/>
            <a:ext cx="11558426" cy="617022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683F0-E144-4F74-31CD-7F2DFFF351FC}"/>
              </a:ext>
            </a:extLst>
          </p:cNvPr>
          <p:cNvSpPr/>
          <p:nvPr/>
        </p:nvSpPr>
        <p:spPr>
          <a:xfrm>
            <a:off x="2301411" y="3997050"/>
            <a:ext cx="10921429" cy="441789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460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 to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Demo-47</a:t>
            </a:r>
            <a:r>
              <a:rPr lang="en-US" sz="3000"/>
              <a:t>: Ingress with Identity-Aware Proxy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 to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 to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Name based Virtual Host Routing HOST Rules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071BCD-ED6C-EF01-C292-2C8BB4928995}"/>
              </a:ext>
            </a:extLst>
          </p:cNvPr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E0A4F6-9221-33A7-CF40-D0EB000FB4E6}"/>
              </a:ext>
            </a:extLst>
          </p:cNvPr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D8E15E-7990-C670-B52B-1EBD1473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6" y="1755975"/>
            <a:ext cx="6769292" cy="353710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8EB447A-02FA-DC51-F2A9-E6F87915EA14}"/>
              </a:ext>
            </a:extLst>
          </p:cNvPr>
          <p:cNvSpPr/>
          <p:nvPr/>
        </p:nvSpPr>
        <p:spPr>
          <a:xfrm>
            <a:off x="63545" y="6647698"/>
            <a:ext cx="885773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0F81C6-6E6B-71D9-F47B-3AE1334E239D}"/>
              </a:ext>
            </a:extLst>
          </p:cNvPr>
          <p:cNvSpPr/>
          <p:nvPr/>
        </p:nvSpPr>
        <p:spPr>
          <a:xfrm>
            <a:off x="1224005" y="6667868"/>
            <a:ext cx="5329660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</a:p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</a:p>
        </p:txBody>
      </p:sp>
    </p:spTree>
    <p:extLst>
      <p:ext uri="{BB962C8B-B14F-4D97-AF65-F5344CB8AC3E}">
        <p14:creationId xmlns:p14="http://schemas.microsoft.com/office/powerpoint/2010/main" val="282149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22" grpId="0" animBg="1"/>
      <p:bldP spid="23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CA4A1E-D41F-B3AB-0BDB-E16AABE177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124B0-B7E8-04D1-D05D-AC146497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Unauthorized Access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9CD1E-BCDA-33CF-F26C-23F5097C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4" y="1111001"/>
            <a:ext cx="5516957" cy="62597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4383112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Demo-48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176204" y="6762334"/>
            <a:ext cx="6887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Self-Signed SSL Certificates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16A66D-CF84-423D-7F13-DEC603C2CB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0329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03952" y="5708367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Self</a:t>
            </a:r>
          </a:p>
          <a:p>
            <a:r>
              <a:rPr lang="en-US" sz="3000"/>
              <a:t>Signed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Certs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app3-default.kalyanreddydaida.com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Self-Signed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2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https://app3-default.kalyanreddydaida.com</a:t>
            </a:r>
          </a:p>
        </p:txBody>
      </p:sp>
    </p:spTree>
    <p:extLst>
      <p:ext uri="{BB962C8B-B14F-4D97-AF65-F5344CB8AC3E}">
        <p14:creationId xmlns:p14="http://schemas.microsoft.com/office/powerpoint/2010/main" val="343019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Demo-48</a:t>
            </a:r>
            <a:r>
              <a:rPr lang="en-US" sz="3000"/>
              <a:t>: Ingress with Self-Signed SSL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Self Signed SSL - TLS Argument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5764242"/>
            <a:ext cx="1056469" cy="77118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5784412"/>
            <a:ext cx="6356733" cy="77118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B7687-F04A-ECB6-94ED-9433A907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0" y="1898604"/>
            <a:ext cx="6356733" cy="2591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4C037-FAED-529A-C281-9C5F0A3E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5" y="5589063"/>
            <a:ext cx="6447416" cy="18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Demo-49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180311" y="6762334"/>
            <a:ext cx="687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Pre-shared SSL Certificates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149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72816" y="5708367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Pre-shared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Certs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app3-default.kalyanreddydaida.com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Pre-shared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2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https://app3-default.kalyanreddydaida.com</a:t>
            </a:r>
          </a:p>
        </p:txBody>
      </p:sp>
    </p:spTree>
    <p:extLst>
      <p:ext uri="{BB962C8B-B14F-4D97-AF65-F5344CB8AC3E}">
        <p14:creationId xmlns:p14="http://schemas.microsoft.com/office/powerpoint/2010/main" val="27303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EBF253-ACAB-E04D-895E-A53BE3E7BA21}"/>
              </a:ext>
            </a:extLst>
          </p:cNvPr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375D13-678A-784B-A7FC-B5110635F762}"/>
              </a:ext>
            </a:extLst>
          </p:cNvPr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E572F-EAB6-684A-B472-D2BA9FC9A052}"/>
              </a:ext>
            </a:extLst>
          </p:cNvPr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FBA284-0850-0E4B-87A7-082CA593898A}"/>
              </a:ext>
            </a:extLst>
          </p:cNvPr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A46FDB-F1FB-144C-9304-6FE45B4FE2AF}"/>
              </a:ext>
            </a:extLst>
          </p:cNvPr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C48C5-785A-904E-9D63-F5B06F1D315C}"/>
              </a:ext>
            </a:extLst>
          </p:cNvPr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1B9AA4F-CBA5-2B46-A4CD-4E1AD076A65D}"/>
              </a:ext>
            </a:extLst>
          </p:cNvPr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A5C9BDC-C3D1-3E46-9764-F303356AC536}"/>
              </a:ext>
            </a:extLst>
          </p:cNvPr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33F642A-D3A9-5247-8068-A03732578D67}"/>
              </a:ext>
            </a:extLst>
          </p:cNvPr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686E34A-5E22-2D49-91A0-FFFDE3FECF4B}"/>
              </a:ext>
            </a:extLst>
          </p:cNvPr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9A0700E3-2C40-1944-883C-26C35454D2DE}"/>
              </a:ext>
            </a:extLst>
          </p:cNvPr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E58EE07-FE3A-5845-AA5B-8B37C12EB0EA}"/>
              </a:ext>
            </a:extLst>
          </p:cNvPr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508023ED-7C3B-194E-818E-001C76115C36}"/>
              </a:ext>
            </a:extLst>
          </p:cNvPr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B086939E-4CB0-7843-9013-7917D78A7432}"/>
              </a:ext>
            </a:extLst>
          </p:cNvPr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2FFA5BA-B97D-B945-B5BA-34B1306290A6}"/>
              </a:ext>
            </a:extLst>
          </p:cNvPr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9FED53F-2EC1-DC40-8751-7DA88B354AFA}"/>
              </a:ext>
            </a:extLst>
          </p:cNvPr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E4E7BBB3-D53F-FC4E-8B83-0E017EFE3A14}"/>
              </a:ext>
            </a:extLst>
          </p:cNvPr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F65A69E-330E-AF44-9D99-B56B5084DEA2}"/>
              </a:ext>
            </a:extLst>
          </p:cNvPr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EF6AC9-289D-4E46-9964-556C8F5467FC}"/>
              </a:ext>
            </a:extLst>
          </p:cNvPr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62FAA2F-7CDD-F341-86B6-730CE17B6DD4}"/>
              </a:ext>
            </a:extLst>
          </p:cNvPr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- 75+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92093D1-8861-2D46-B570-494821F6F01D}"/>
              </a:ext>
            </a:extLst>
          </p:cNvPr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6089DD4-21BD-5C42-AC4A-E06333C7CCAC}"/>
              </a:ext>
            </a:extLst>
          </p:cNvPr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4A6410E-B0EF-6841-9655-6394AB7CAC5B}"/>
              </a:ext>
            </a:extLst>
          </p:cNvPr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131E99DF-B2C3-6042-98A9-F51EA0EE9B66}"/>
              </a:ext>
            </a:extLst>
          </p:cNvPr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3D3DB438-ACD6-F94F-88CD-8C5F1A524FDC}"/>
              </a:ext>
            </a:extLst>
          </p:cNvPr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4F4F0E4-E950-BC4F-A855-63AFD57A4A72}"/>
              </a:ext>
            </a:extLst>
          </p:cNvPr>
          <p:cNvSpPr/>
          <p:nvPr/>
        </p:nvSpPr>
        <p:spPr>
          <a:xfrm>
            <a:off x="8717973" y="3558559"/>
            <a:ext cx="5663635" cy="624801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01C714A-6E05-F444-825C-E294980FCD1B}"/>
              </a:ext>
            </a:extLst>
          </p:cNvPr>
          <p:cNvSpPr/>
          <p:nvPr/>
        </p:nvSpPr>
        <p:spPr>
          <a:xfrm>
            <a:off x="8717972" y="4280699"/>
            <a:ext cx="5663635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FD20E9C-0D20-EB4E-9DAA-35ABD8CFC512}"/>
              </a:ext>
            </a:extLst>
          </p:cNvPr>
          <p:cNvSpPr/>
          <p:nvPr/>
        </p:nvSpPr>
        <p:spPr>
          <a:xfrm>
            <a:off x="7315198" y="4989695"/>
            <a:ext cx="7091948" cy="611053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4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5EF8A0B-7C37-354D-A0B8-3F89FEF754CA}"/>
              </a:ext>
            </a:extLst>
          </p:cNvPr>
          <p:cNvSpPr/>
          <p:nvPr/>
        </p:nvSpPr>
        <p:spPr>
          <a:xfrm>
            <a:off x="7315197" y="5674782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8B8ED80-C01A-DF40-9F73-62EFA596DB60}"/>
              </a:ext>
            </a:extLst>
          </p:cNvPr>
          <p:cNvSpPr/>
          <p:nvPr/>
        </p:nvSpPr>
        <p:spPr>
          <a:xfrm>
            <a:off x="7340737" y="6385151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3EFE5A-D610-9731-983F-B112C944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59" y="3893038"/>
            <a:ext cx="1653987" cy="638223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9303D5-0877-1DDC-D9F6-BE2E9C12B6B3}"/>
              </a:ext>
            </a:extLst>
          </p:cNvPr>
          <p:cNvSpPr/>
          <p:nvPr/>
        </p:nvSpPr>
        <p:spPr>
          <a:xfrm>
            <a:off x="7378524" y="7095520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</a:p>
        </p:txBody>
      </p:sp>
    </p:spTree>
    <p:extLst>
      <p:ext uri="{BB962C8B-B14F-4D97-AF65-F5344CB8AC3E}">
        <p14:creationId xmlns:p14="http://schemas.microsoft.com/office/powerpoint/2010/main" val="351589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Context Path Based Routing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stCxn id="93" idx="1"/>
            <a:endCxn id="62" idx="0"/>
          </p:cNvCxnSpPr>
          <p:nvPr/>
        </p:nvCxnSpPr>
        <p:spPr>
          <a:xfrm rot="10800000" flipV="1">
            <a:off x="4072156" y="1184847"/>
            <a:ext cx="9431038" cy="6712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6C471-A605-C70B-415B-9D703CFBFBD7}"/>
              </a:ext>
            </a:extLst>
          </p:cNvPr>
          <p:cNvSpPr txBox="1"/>
          <p:nvPr/>
        </p:nvSpPr>
        <p:spPr>
          <a:xfrm>
            <a:off x="4164070" y="871236"/>
            <a:ext cx="257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859CA-4E30-A985-1920-706B38E1804B}"/>
              </a:ext>
            </a:extLst>
          </p:cNvPr>
          <p:cNvSpPr txBox="1"/>
          <p:nvPr/>
        </p:nvSpPr>
        <p:spPr>
          <a:xfrm>
            <a:off x="7343438" y="891156"/>
            <a:ext cx="2503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E7E75-42FB-D793-ADA3-EDB33FA3D87D}"/>
              </a:ext>
            </a:extLst>
          </p:cNvPr>
          <p:cNvSpPr txBox="1"/>
          <p:nvPr/>
        </p:nvSpPr>
        <p:spPr>
          <a:xfrm>
            <a:off x="10934920" y="878729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http://&lt;LB-IP&gt;/</a:t>
            </a:r>
          </a:p>
        </p:txBody>
      </p:sp>
    </p:spTree>
    <p:extLst>
      <p:ext uri="{BB962C8B-B14F-4D97-AF65-F5344CB8AC3E}">
        <p14:creationId xmlns:p14="http://schemas.microsoft.com/office/powerpoint/2010/main" val="70605668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Demo-49</a:t>
            </a:r>
            <a:r>
              <a:rPr lang="en-US" sz="3000"/>
              <a:t>: Ingress with Pre-shared SSL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 err="1">
                <a:solidFill>
                  <a:srgbClr val="FFFF00"/>
                </a:solidFill>
              </a:rPr>
              <a:t>Preshared</a:t>
            </a:r>
            <a:r>
              <a:rPr lang="en-US">
                <a:solidFill>
                  <a:srgbClr val="FFFF00"/>
                </a:solidFill>
              </a:rPr>
              <a:t> SSL Certs - TLS Argument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5764242"/>
            <a:ext cx="1056469" cy="77118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5784412"/>
            <a:ext cx="6356733" cy="77118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49F0FD-FBF7-22F8-B4B4-8BF99BC8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6" y="6836199"/>
            <a:ext cx="13752846" cy="854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32CBDA-7DCE-1820-44D0-EACD060E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85" y="1629908"/>
            <a:ext cx="5281331" cy="50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3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541457" y="6762334"/>
            <a:ext cx="4157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Cloud CDN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  <p:pic>
        <p:nvPicPr>
          <p:cNvPr id="6" name="Google Shape;253;p16">
            <a:extLst>
              <a:ext uri="{FF2B5EF4-FFF2-40B4-BE49-F238E27FC236}">
                <a16:creationId xmlns:a16="http://schemas.microsoft.com/office/drawing/2014/main" id="{61E2FBEC-6E2C-09E8-295E-BB6E2027865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6208" y="195710"/>
            <a:ext cx="1057771" cy="955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9FFEB9-A9BB-7974-FAA7-96800B604346}"/>
              </a:ext>
            </a:extLst>
          </p:cNvPr>
          <p:cNvSpPr/>
          <p:nvPr/>
        </p:nvSpPr>
        <p:spPr>
          <a:xfrm>
            <a:off x="288922" y="140025"/>
            <a:ext cx="141234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F6A86F-9973-7E82-1A27-DDD842BE8C71}"/>
              </a:ext>
            </a:extLst>
          </p:cNvPr>
          <p:cNvSpPr txBox="1"/>
          <p:nvPr/>
        </p:nvSpPr>
        <p:spPr>
          <a:xfrm>
            <a:off x="280833" y="1164295"/>
            <a:ext cx="143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CDN</a:t>
            </a:r>
          </a:p>
        </p:txBody>
      </p:sp>
    </p:spTree>
    <p:extLst>
      <p:ext uri="{BB962C8B-B14F-4D97-AF65-F5344CB8AC3E}">
        <p14:creationId xmlns:p14="http://schemas.microsoft.com/office/powerpoint/2010/main" val="360936622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F2D2D3-0EF9-C637-5D38-45D64CB38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3119D5-C7CB-9B02-32DF-8EF4D74C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Cloud CDN 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03D645-039E-3992-0F2E-B11D60C18E4C}"/>
              </a:ext>
            </a:extLst>
          </p:cNvPr>
          <p:cNvSpPr/>
          <p:nvPr/>
        </p:nvSpPr>
        <p:spPr>
          <a:xfrm>
            <a:off x="256850" y="2609636"/>
            <a:ext cx="6904234" cy="457607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/>
              <a:t>Cloud CDN (Content Delivery Network) uses Google's global edge network to serve </a:t>
            </a:r>
            <a:r>
              <a:rPr lang="en-US" sz="3500">
                <a:solidFill>
                  <a:srgbClr val="FFFF00"/>
                </a:solidFill>
              </a:rPr>
              <a:t>content closer to users</a:t>
            </a:r>
            <a:r>
              <a:rPr lang="en-US" sz="3500"/>
              <a:t>, which accelerates our  websites and applications.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BB26F8-8725-A7DF-B448-50D94B1A1EC7}"/>
              </a:ext>
            </a:extLst>
          </p:cNvPr>
          <p:cNvSpPr/>
          <p:nvPr/>
        </p:nvSpPr>
        <p:spPr>
          <a:xfrm>
            <a:off x="7962474" y="1767156"/>
            <a:ext cx="6154732" cy="84248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Cloud CDN can pull content from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A88F6A-74F5-912A-2201-06F10FB5CB89}"/>
              </a:ext>
            </a:extLst>
          </p:cNvPr>
          <p:cNvSpPr/>
          <p:nvPr/>
        </p:nvSpPr>
        <p:spPr>
          <a:xfrm>
            <a:off x="8054428" y="3137698"/>
            <a:ext cx="5734007" cy="12226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Compute Engine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C8A30-872C-4025-4AF7-D1380ACBF33F}"/>
              </a:ext>
            </a:extLst>
          </p:cNvPr>
          <p:cNvSpPr/>
          <p:nvPr/>
        </p:nvSpPr>
        <p:spPr>
          <a:xfrm>
            <a:off x="8054427" y="4594916"/>
            <a:ext cx="5734007" cy="12226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Cloud Storage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B82E18-4982-0016-C7E1-7B4193F17243}"/>
              </a:ext>
            </a:extLst>
          </p:cNvPr>
          <p:cNvSpPr/>
          <p:nvPr/>
        </p:nvSpPr>
        <p:spPr>
          <a:xfrm>
            <a:off x="8054426" y="6052134"/>
            <a:ext cx="5734007" cy="12226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Google Kubernetes Engine </a:t>
            </a:r>
          </a:p>
        </p:txBody>
      </p:sp>
    </p:spTree>
    <p:extLst>
      <p:ext uri="{BB962C8B-B14F-4D97-AF65-F5344CB8AC3E}">
        <p14:creationId xmlns:p14="http://schemas.microsoft.com/office/powerpoint/2010/main" val="145868469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66333" y="381917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331" y="3819173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85636" y="629565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  <a:br>
              <a:rPr lang="en-US" sz="3000"/>
            </a:br>
            <a:r>
              <a:rPr lang="en-US" sz="3000"/>
              <a:t>Cloud CDN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5" y="4173654"/>
            <a:ext cx="1589947" cy="1028915"/>
          </a:xfrm>
          <a:prstGeom prst="bentConnector3">
            <a:avLst>
              <a:gd name="adj1" fmla="val 11437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66333" y="272103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7769" y="279394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96615" y="3429996"/>
            <a:ext cx="0" cy="3891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479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ingress-</a:t>
            </a:r>
            <a:r>
              <a:rPr lang="en-IN" sz="1400" b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cdn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IN" sz="1400" b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demo.kalyanreddydaida.com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80" y="6681257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Cloud CDN</a:t>
            </a: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154A0B9F-4ADB-3748-D4E7-A5EE40436A50}"/>
              </a:ext>
            </a:extLst>
          </p:cNvPr>
          <p:cNvSpPr/>
          <p:nvPr/>
        </p:nvSpPr>
        <p:spPr>
          <a:xfrm>
            <a:off x="2852556" y="1714869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253;p16">
            <a:extLst>
              <a:ext uri="{FF2B5EF4-FFF2-40B4-BE49-F238E27FC236}">
                <a16:creationId xmlns:a16="http://schemas.microsoft.com/office/drawing/2014/main" id="{FC8B78D2-275F-17D9-9861-4E62BC9BB231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61022" y="1718946"/>
            <a:ext cx="686162" cy="643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AEC9-D515-F789-8185-BA07D61B9B74}"/>
              </a:ext>
            </a:extLst>
          </p:cNvPr>
          <p:cNvCxnSpPr>
            <a:cxnSpLocks/>
            <a:stCxn id="79" idx="2"/>
            <a:endCxn id="33" idx="0"/>
          </p:cNvCxnSpPr>
          <p:nvPr/>
        </p:nvCxnSpPr>
        <p:spPr>
          <a:xfrm flipH="1">
            <a:off x="4082838" y="1119285"/>
            <a:ext cx="13775" cy="5955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8DA7D8F-6890-B76E-CBC2-B225C1A72D60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4082838" y="2423832"/>
            <a:ext cx="13777" cy="297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2" grpId="0" animBg="1"/>
      <p:bldP spid="25" grpId="0" animBg="1"/>
      <p:bldP spid="33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F8C85E-2194-27AE-7512-A3B0F523E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6E63A-7429-5483-C589-BCE10A8C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Resource: BackendConfig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7B316-B5CA-AD70-9173-81F0CF1E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5" y="1315093"/>
            <a:ext cx="4741919" cy="616449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EE24C7-AE03-9832-EB06-D6B399AE3EAF}"/>
              </a:ext>
            </a:extLst>
          </p:cNvPr>
          <p:cNvSpPr/>
          <p:nvPr/>
        </p:nvSpPr>
        <p:spPr>
          <a:xfrm>
            <a:off x="6061753" y="1679826"/>
            <a:ext cx="7715892" cy="54350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/>
              <a:t>Enable </a:t>
            </a:r>
            <a:r>
              <a:rPr lang="en-US" sz="6000">
                <a:solidFill>
                  <a:srgbClr val="FFFF00"/>
                </a:solidFill>
              </a:rPr>
              <a:t>Cloud CDN</a:t>
            </a:r>
            <a:r>
              <a:rPr lang="en-US" sz="6000"/>
              <a:t> using Custom Resource </a:t>
            </a:r>
            <a:r>
              <a:rPr lang="en-US" sz="6000">
                <a:solidFill>
                  <a:srgbClr val="FFFF00"/>
                </a:solidFill>
              </a:rPr>
              <a:t>BackendConfig</a:t>
            </a:r>
          </a:p>
        </p:txBody>
      </p:sp>
    </p:spTree>
    <p:extLst>
      <p:ext uri="{BB962C8B-B14F-4D97-AF65-F5344CB8AC3E}">
        <p14:creationId xmlns:p14="http://schemas.microsoft.com/office/powerpoint/2010/main" val="407513646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Demo-50</a:t>
            </a:r>
            <a:r>
              <a:rPr lang="en-US" sz="3000"/>
              <a:t>: Ingress with Cloud CDN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Cloud CDN </a:t>
            </a:r>
            <a:r>
              <a:rPr lang="en-US">
                <a:solidFill>
                  <a:schemeClr val="bg1"/>
                </a:solidFill>
              </a:rPr>
              <a:t>related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72AD3-07EE-F87C-340D-E5254DC2F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7" y="2147729"/>
            <a:ext cx="6202061" cy="28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068864" y="6762334"/>
            <a:ext cx="510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Client IP Affinity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952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Client IP</a:t>
            </a:r>
          </a:p>
          <a:p>
            <a:r>
              <a:rPr lang="en-US" sz="3000"/>
              <a:t>Affinity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04" y="420685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560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http://ingress-with-</a:t>
            </a:r>
            <a:r>
              <a:rPr lang="en-US" sz="1800" err="1">
                <a:solidFill>
                  <a:srgbClr val="0070C0"/>
                </a:solidFill>
              </a:rPr>
              <a:t>clientip</a:t>
            </a:r>
            <a:r>
              <a:rPr lang="en-US" sz="1800">
                <a:solidFill>
                  <a:srgbClr val="0070C0"/>
                </a:solidFill>
              </a:rPr>
              <a:t>-</a:t>
            </a:r>
            <a:r>
              <a:rPr lang="en-US" sz="1800" err="1">
                <a:solidFill>
                  <a:srgbClr val="0070C0"/>
                </a:solidFill>
              </a:rPr>
              <a:t>affinity.kalyanreddydaida.com</a:t>
            </a:r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/>
              <a:t>ClientIP</a:t>
            </a:r>
            <a:r>
              <a:rPr lang="en-US" sz="2000"/>
              <a:t> Affinity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AEC9-D515-F789-8185-BA07D61B9B74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3985" y="1119285"/>
            <a:ext cx="12628" cy="937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3494EC2A-D24C-BA34-04C3-A33C6C07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875" y="428686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29196013-CE8F-8ED7-9F46-61BECC8B8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752" y="440183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86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049D7C-ADC6-ED7C-40CC-48589A971A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7F1FE-0F94-D071-183E-FC3CB2CC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BackendConfig - Client IP Affinity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011A9-243C-9982-9DA1-92D2278EB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40" y="1239094"/>
            <a:ext cx="5931243" cy="632354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1838808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Demo-51</a:t>
            </a:r>
            <a:r>
              <a:rPr lang="en-US" sz="3000"/>
              <a:t>: Ingress with Client IP Affinity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Client IP Affinity  </a:t>
            </a:r>
            <a:r>
              <a:rPr lang="en-US">
                <a:solidFill>
                  <a:schemeClr val="bg1"/>
                </a:solidFill>
              </a:rPr>
              <a:t>related arguments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2AFB3-876F-FE09-7C0C-3F57040E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3" y="1969059"/>
            <a:ext cx="6520123" cy="519786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852E02-EBA2-7E98-9A6C-BC263544DC48}"/>
              </a:ext>
            </a:extLst>
          </p:cNvPr>
          <p:cNvSpPr/>
          <p:nvPr/>
        </p:nvSpPr>
        <p:spPr>
          <a:xfrm>
            <a:off x="556054" y="4263081"/>
            <a:ext cx="3855308" cy="554801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- Custom Health Checks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stCxn id="93" idx="1"/>
            <a:endCxn id="62" idx="0"/>
          </p:cNvCxnSpPr>
          <p:nvPr/>
        </p:nvCxnSpPr>
        <p:spPr>
          <a:xfrm rot="10800000" flipV="1">
            <a:off x="4072156" y="1184847"/>
            <a:ext cx="9431038" cy="6712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6C471-A605-C70B-415B-9D703CFBFBD7}"/>
              </a:ext>
            </a:extLst>
          </p:cNvPr>
          <p:cNvSpPr txBox="1"/>
          <p:nvPr/>
        </p:nvSpPr>
        <p:spPr>
          <a:xfrm>
            <a:off x="4164070" y="871236"/>
            <a:ext cx="257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859CA-4E30-A985-1920-706B38E1804B}"/>
              </a:ext>
            </a:extLst>
          </p:cNvPr>
          <p:cNvSpPr txBox="1"/>
          <p:nvPr/>
        </p:nvSpPr>
        <p:spPr>
          <a:xfrm>
            <a:off x="7343438" y="891156"/>
            <a:ext cx="2503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E7E75-42FB-D793-ADA3-EDB33FA3D87D}"/>
              </a:ext>
            </a:extLst>
          </p:cNvPr>
          <p:cNvSpPr txBox="1"/>
          <p:nvPr/>
        </p:nvSpPr>
        <p:spPr>
          <a:xfrm>
            <a:off x="10934920" y="878729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http://&lt;LB-IP&gt;/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6B7537-2EEE-FA79-EF36-D70CB3E481C4}"/>
              </a:ext>
            </a:extLst>
          </p:cNvPr>
          <p:cNvSpPr txBox="1"/>
          <p:nvPr/>
        </p:nvSpPr>
        <p:spPr>
          <a:xfrm>
            <a:off x="10080648" y="2836624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527E8B-A0FD-FB0B-E81C-809BA8F33CE7}"/>
              </a:ext>
            </a:extLst>
          </p:cNvPr>
          <p:cNvSpPr txBox="1"/>
          <p:nvPr/>
        </p:nvSpPr>
        <p:spPr>
          <a:xfrm>
            <a:off x="10214195" y="4159359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E5F9-591B-312B-59E1-B8659A1C0B08}"/>
              </a:ext>
            </a:extLst>
          </p:cNvPr>
          <p:cNvSpPr txBox="1"/>
          <p:nvPr/>
        </p:nvSpPr>
        <p:spPr>
          <a:xfrm>
            <a:off x="10140808" y="5442051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</a:p>
        </p:txBody>
      </p:sp>
    </p:spTree>
    <p:extLst>
      <p:ext uri="{BB962C8B-B14F-4D97-AF65-F5344CB8AC3E}">
        <p14:creationId xmlns:p14="http://schemas.microsoft.com/office/powerpoint/2010/main" val="144099555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188802" y="6762334"/>
            <a:ext cx="4862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Cookie Affinity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3580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Cookie</a:t>
            </a:r>
          </a:p>
          <a:p>
            <a:r>
              <a:rPr lang="en-US" sz="3000"/>
              <a:t>Affinity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552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http://ingress-with-cookie-</a:t>
            </a:r>
            <a:r>
              <a:rPr lang="en-US" sz="1800" err="1">
                <a:solidFill>
                  <a:srgbClr val="F5748B"/>
                </a:solidFill>
              </a:rPr>
              <a:t>affinity.kalyanreddydaida.com</a:t>
            </a:r>
            <a:endParaRPr lang="en-US" sz="1800">
              <a:solidFill>
                <a:srgbClr val="F5748B"/>
              </a:solidFill>
            </a:endParaRPr>
          </a:p>
          <a:p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Cookie Affinity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AEC9-D515-F789-8185-BA07D61B9B74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3985" y="1119285"/>
            <a:ext cx="12628" cy="937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54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049D7C-ADC6-ED7C-40CC-48589A971A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7F1FE-0F94-D071-183E-FC3CB2CC3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/>
              <a:t>BackendConfig - Cookie Affinity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53F8A-71A0-6B66-4C82-A12E0E22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14" y="847616"/>
            <a:ext cx="9440562" cy="680684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5083418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Demo-52</a:t>
            </a:r>
            <a:r>
              <a:rPr lang="en-US" sz="3000"/>
              <a:t>: Ingress with Cookie Affinity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Generated Cookie Affinity  </a:t>
            </a:r>
            <a:r>
              <a:rPr lang="en-US">
                <a:solidFill>
                  <a:schemeClr val="bg1"/>
                </a:solidFill>
              </a:rPr>
              <a:t>related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856B0-6753-EF78-BC87-94DC1D9D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" y="1969059"/>
            <a:ext cx="6374202" cy="53708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43C344-C889-0CC6-5315-1193B385F2C9}"/>
              </a:ext>
            </a:extLst>
          </p:cNvPr>
          <p:cNvSpPr/>
          <p:nvPr/>
        </p:nvSpPr>
        <p:spPr>
          <a:xfrm>
            <a:off x="580767" y="4377085"/>
            <a:ext cx="3855308" cy="554801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0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2700920" y="6503184"/>
            <a:ext cx="883543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2896728" y="6489922"/>
            <a:ext cx="8238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</a:t>
            </a:r>
          </a:p>
          <a:p>
            <a:pPr algn="ctr"/>
            <a:r>
              <a:rPr lang="en-US" sz="3200" b="1">
                <a:solidFill>
                  <a:srgbClr val="0070C0"/>
                </a:solidFill>
              </a:rPr>
              <a:t>Custom Health Checks with BackendConfig CRD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041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A88DA4-BA4A-1783-9346-071EBF86D1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73BD90-AEB1-CD14-D2C8-47C26E2F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Ingress - Health Checks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9ACD63-D355-DE25-0A52-B9673570E585}"/>
              </a:ext>
            </a:extLst>
          </p:cNvPr>
          <p:cNvSpPr/>
          <p:nvPr/>
        </p:nvSpPr>
        <p:spPr>
          <a:xfrm>
            <a:off x="234778" y="1722387"/>
            <a:ext cx="4176584" cy="14210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BackendConfig CRD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D6740-A895-4B56-88BE-260E703849BC}"/>
              </a:ext>
            </a:extLst>
          </p:cNvPr>
          <p:cNvSpPr/>
          <p:nvPr/>
        </p:nvSpPr>
        <p:spPr>
          <a:xfrm>
            <a:off x="5041555" y="3663778"/>
            <a:ext cx="4176584" cy="14210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Pod Template with a Container with Readiness Probe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85F2B5-9705-243E-3AE4-7E19F9CB13EC}"/>
              </a:ext>
            </a:extLst>
          </p:cNvPr>
          <p:cNvSpPr/>
          <p:nvPr/>
        </p:nvSpPr>
        <p:spPr>
          <a:xfrm>
            <a:off x="10223156" y="5960074"/>
            <a:ext cx="4176584" cy="14210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Default Values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A21D2-792A-3770-E3C0-374B372693CD}"/>
              </a:ext>
            </a:extLst>
          </p:cNvPr>
          <p:cNvSpPr/>
          <p:nvPr/>
        </p:nvSpPr>
        <p:spPr>
          <a:xfrm>
            <a:off x="1642047" y="890706"/>
            <a:ext cx="1359243" cy="6967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495DC2-DB9F-A645-25BE-141239836D32}"/>
              </a:ext>
            </a:extLst>
          </p:cNvPr>
          <p:cNvSpPr/>
          <p:nvPr/>
        </p:nvSpPr>
        <p:spPr>
          <a:xfrm>
            <a:off x="6539441" y="2902808"/>
            <a:ext cx="1359243" cy="69677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2DC870-B1D0-AB11-9233-4270A498E72C}"/>
              </a:ext>
            </a:extLst>
          </p:cNvPr>
          <p:cNvSpPr/>
          <p:nvPr/>
        </p:nvSpPr>
        <p:spPr>
          <a:xfrm>
            <a:off x="11631826" y="5084805"/>
            <a:ext cx="1359243" cy="6967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639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A7B58C-36B0-9A7F-0227-4F1E44460B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46F19-CE4B-7458-7A8A-3DF3F5203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" y="37886"/>
            <a:ext cx="5715332" cy="1188851"/>
          </a:xfrm>
        </p:spPr>
        <p:txBody>
          <a:bodyPr>
            <a:noAutofit/>
          </a:bodyPr>
          <a:lstStyle/>
          <a:p>
            <a:r>
              <a:rPr lang="en-US" sz="4000"/>
              <a:t>Health Check </a:t>
            </a:r>
            <a:br>
              <a:rPr lang="en-US" sz="4000"/>
            </a:br>
            <a:r>
              <a:rPr lang="en-US" sz="4000"/>
              <a:t>BackendConfig CRD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F0219-60C5-DA76-EEED-E4EA7E63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5" y="1239094"/>
            <a:ext cx="4507954" cy="6420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FA7E1-4464-BD94-1B9C-42147CB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14" y="1606307"/>
            <a:ext cx="8680622" cy="605297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81800F6B-DEA3-4C55-E711-C52EEB4494BC}"/>
              </a:ext>
            </a:extLst>
          </p:cNvPr>
          <p:cNvSpPr txBox="1">
            <a:spLocks/>
          </p:cNvSpPr>
          <p:nvPr/>
        </p:nvSpPr>
        <p:spPr>
          <a:xfrm>
            <a:off x="5453552" y="55492"/>
            <a:ext cx="86806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Health Check </a:t>
            </a:r>
            <a:br>
              <a:rPr lang="en-US" sz="4000"/>
            </a:br>
            <a:r>
              <a:rPr lang="en-US" sz="4000"/>
              <a:t>Pod Template Container Readiness Probe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7DE112-13D1-9165-E5C6-B05EB62A8811}"/>
              </a:ext>
            </a:extLst>
          </p:cNvPr>
          <p:cNvCxnSpPr/>
          <p:nvPr/>
        </p:nvCxnSpPr>
        <p:spPr>
          <a:xfrm>
            <a:off x="5115697" y="172995"/>
            <a:ext cx="0" cy="748628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1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66623-4792-CA6D-5671-176F2AA15D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6FEFB-5E37-61BF-A417-CFAA8922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 Check - Default Values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0A2C5-D3AF-9376-58FE-01BF2DFF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279" y="1052803"/>
            <a:ext cx="8955560" cy="630938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BF79FC-709C-B9F8-606A-A71E7F779978}"/>
              </a:ext>
            </a:extLst>
          </p:cNvPr>
          <p:cNvSpPr txBox="1"/>
          <p:nvPr/>
        </p:nvSpPr>
        <p:spPr>
          <a:xfrm>
            <a:off x="4266170" y="7483673"/>
            <a:ext cx="713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1A40C0"/>
                </a:solidFill>
              </a:rPr>
              <a:t>Reference: https://</a:t>
            </a:r>
            <a:r>
              <a:rPr lang="en-US" sz="1400" err="1">
                <a:solidFill>
                  <a:srgbClr val="1A40C0"/>
                </a:solidFill>
              </a:rPr>
              <a:t>cloud.google.com</a:t>
            </a:r>
            <a:r>
              <a:rPr lang="en-US" sz="1400">
                <a:solidFill>
                  <a:srgbClr val="1A40C0"/>
                </a:solidFill>
              </a:rPr>
              <a:t>/</a:t>
            </a:r>
            <a:r>
              <a:rPr lang="en-US" sz="1400" err="1">
                <a:solidFill>
                  <a:srgbClr val="1A40C0"/>
                </a:solidFill>
              </a:rPr>
              <a:t>kubernetes</a:t>
            </a:r>
            <a:r>
              <a:rPr lang="en-US" sz="1400">
                <a:solidFill>
                  <a:srgbClr val="1A40C0"/>
                </a:solidFill>
              </a:rPr>
              <a:t>-engine/docs/concepts/</a:t>
            </a:r>
            <a:r>
              <a:rPr lang="en-US" sz="1400" err="1">
                <a:solidFill>
                  <a:srgbClr val="1A40C0"/>
                </a:solidFill>
              </a:rPr>
              <a:t>ingress#health_checks</a:t>
            </a:r>
            <a:endParaRPr lang="en-US" sz="1400">
              <a:solidFill>
                <a:srgbClr val="1A4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5380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Custom</a:t>
            </a:r>
          </a:p>
          <a:p>
            <a:r>
              <a:rPr lang="en-US" sz="3000"/>
              <a:t>Health</a:t>
            </a:r>
          </a:p>
          <a:p>
            <a:r>
              <a:rPr lang="en-US" sz="3000"/>
              <a:t>Checks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43" idx="0"/>
          </p:cNvCxnSpPr>
          <p:nvPr/>
        </p:nvCxnSpPr>
        <p:spPr>
          <a:xfrm rot="10800000" flipV="1">
            <a:off x="4083986" y="1184846"/>
            <a:ext cx="9419209" cy="87208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92193" y="802266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http://&lt;</a:t>
            </a:r>
            <a:r>
              <a:rPr lang="en-US" sz="1800" err="1">
                <a:solidFill>
                  <a:srgbClr val="F5748B"/>
                </a:solidFill>
              </a:rPr>
              <a:t>loadbalancer-ip</a:t>
            </a:r>
            <a:r>
              <a:rPr lang="en-US" sz="1800">
                <a:solidFill>
                  <a:srgbClr val="F5748B"/>
                </a:solidFill>
              </a:rPr>
              <a:t>&gt;</a:t>
            </a:r>
          </a:p>
          <a:p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Health Check</a:t>
            </a:r>
          </a:p>
        </p:txBody>
      </p:sp>
    </p:spTree>
    <p:extLst>
      <p:ext uri="{BB962C8B-B14F-4D97-AF65-F5344CB8AC3E}">
        <p14:creationId xmlns:p14="http://schemas.microsoft.com/office/powerpoint/2010/main" val="202577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Demo-53</a:t>
            </a:r>
            <a:r>
              <a:rPr lang="en-US" sz="3000"/>
              <a:t>: Ingress with Custom Health Checks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Health Check </a:t>
            </a:r>
            <a:r>
              <a:rPr lang="en-US">
                <a:solidFill>
                  <a:schemeClr val="bg1"/>
                </a:solidFill>
              </a:rPr>
              <a:t>related arguments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73E07-15CD-C14A-F099-9DF4186C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0" y="2335032"/>
            <a:ext cx="6143134" cy="248285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77F8D8-2D4D-892D-0C9F-3E95CA26AB2C}"/>
              </a:ext>
            </a:extLst>
          </p:cNvPr>
          <p:cNvSpPr/>
          <p:nvPr/>
        </p:nvSpPr>
        <p:spPr>
          <a:xfrm>
            <a:off x="556054" y="4379732"/>
            <a:ext cx="3855308" cy="438150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49324" y="680606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External IP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8455800" y="-2586"/>
            <a:ext cx="416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http://demo1.kalyanreddydaida.com/app1/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8623CFC-0B50-C8ED-9175-46399634BE48}"/>
              </a:ext>
            </a:extLst>
          </p:cNvPr>
          <p:cNvSpPr/>
          <p:nvPr/>
        </p:nvSpPr>
        <p:spPr>
          <a:xfrm>
            <a:off x="982033" y="612161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100A2D-49BA-A540-517F-3347554C7E42}"/>
              </a:ext>
            </a:extLst>
          </p:cNvPr>
          <p:cNvSpPr txBox="1"/>
          <p:nvPr/>
        </p:nvSpPr>
        <p:spPr>
          <a:xfrm>
            <a:off x="8485260" y="381494"/>
            <a:ext cx="416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http://demo1.kalyanreddydaida.com/app2/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B0BBC0-EC1F-BD95-4B36-B78DAD514CCF}"/>
              </a:ext>
            </a:extLst>
          </p:cNvPr>
          <p:cNvSpPr txBox="1"/>
          <p:nvPr/>
        </p:nvSpPr>
        <p:spPr>
          <a:xfrm>
            <a:off x="8472447" y="693858"/>
            <a:ext cx="2949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http://demo1.kalyanreddydaida.com/</a:t>
            </a:r>
          </a:p>
        </p:txBody>
      </p:sp>
    </p:spTree>
    <p:extLst>
      <p:ext uri="{BB962C8B-B14F-4D97-AF65-F5344CB8AC3E}">
        <p14:creationId xmlns:p14="http://schemas.microsoft.com/office/powerpoint/2010/main" val="302138571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2700920" y="6503184"/>
            <a:ext cx="883543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254867" y="6769900"/>
            <a:ext cx="551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- Internal Load Balancer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5232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 </a:t>
            </a:r>
            <a:r>
              <a:rPr lang="en-US" sz="1400" b="1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(Internal LB)</a:t>
            </a:r>
            <a:endParaRPr sz="1400" b="1" i="0" u="none" strike="noStrike" cap="non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Internal Load Balancer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28" idx="3"/>
          </p:cNvCxnSpPr>
          <p:nvPr/>
        </p:nvCxnSpPr>
        <p:spPr>
          <a:xfrm rot="10800000" flipV="1">
            <a:off x="9331210" y="1184847"/>
            <a:ext cx="4171984" cy="1319224"/>
          </a:xfrm>
          <a:prstGeom prst="bentConnector3">
            <a:avLst>
              <a:gd name="adj1" fmla="val 1069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6C471-A605-C70B-415B-9D703CFBFBD7}"/>
              </a:ext>
            </a:extLst>
          </p:cNvPr>
          <p:cNvSpPr txBox="1"/>
          <p:nvPr/>
        </p:nvSpPr>
        <p:spPr>
          <a:xfrm>
            <a:off x="3121192" y="1194489"/>
            <a:ext cx="2817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curl 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859CA-4E30-A985-1920-706B38E1804B}"/>
              </a:ext>
            </a:extLst>
          </p:cNvPr>
          <p:cNvSpPr txBox="1"/>
          <p:nvPr/>
        </p:nvSpPr>
        <p:spPr>
          <a:xfrm>
            <a:off x="5965946" y="1186911"/>
            <a:ext cx="283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curl 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E7E75-42FB-D793-ADA3-EDB33FA3D87D}"/>
              </a:ext>
            </a:extLst>
          </p:cNvPr>
          <p:cNvSpPr txBox="1"/>
          <p:nvPr/>
        </p:nvSpPr>
        <p:spPr>
          <a:xfrm>
            <a:off x="8880085" y="1224711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curl http://&lt;LB-IP&gt;/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73277BF-DDC5-42BC-EB1E-BAFDB1A77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66" y="2192273"/>
            <a:ext cx="619935" cy="6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680C81-9036-6A57-EB77-E5C606D74197}"/>
              </a:ext>
            </a:extLst>
          </p:cNvPr>
          <p:cNvSpPr/>
          <p:nvPr/>
        </p:nvSpPr>
        <p:spPr>
          <a:xfrm>
            <a:off x="8199185" y="2178924"/>
            <a:ext cx="1132025" cy="65029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EBEC7E-32EF-30B7-8EF0-D5FF79B7F095}"/>
              </a:ext>
            </a:extLst>
          </p:cNvPr>
          <p:cNvSpPr txBox="1"/>
          <p:nvPr/>
        </p:nvSpPr>
        <p:spPr>
          <a:xfrm>
            <a:off x="8820935" y="2291646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Curl</a:t>
            </a:r>
          </a:p>
          <a:p>
            <a:r>
              <a:rPr lang="en-US" sz="1200"/>
              <a:t>Pod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69703FD5-77FB-BFFA-F573-0F0D4BF177E3}"/>
              </a:ext>
            </a:extLst>
          </p:cNvPr>
          <p:cNvCxnSpPr>
            <a:cxnSpLocks/>
            <a:stCxn id="28" idx="0"/>
            <a:endCxn id="62" idx="0"/>
          </p:cNvCxnSpPr>
          <p:nvPr/>
        </p:nvCxnSpPr>
        <p:spPr>
          <a:xfrm rot="16200000" flipV="1">
            <a:off x="6257271" y="-329003"/>
            <a:ext cx="322813" cy="4693042"/>
          </a:xfrm>
          <a:prstGeom prst="bentConnector3">
            <a:avLst>
              <a:gd name="adj1" fmla="val 2196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99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93" grpId="0" animBg="1"/>
      <p:bldP spid="94" grpId="0"/>
      <p:bldP spid="15" grpId="0"/>
      <p:bldP spid="20" grpId="0"/>
      <p:bldP spid="22" grpId="0"/>
      <p:bldP spid="28" grpId="0" animBg="1"/>
      <p:bldP spid="33" grpId="0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Demo-54</a:t>
            </a:r>
            <a:r>
              <a:rPr lang="en-US" sz="3000"/>
              <a:t>: Ingress Internal Load Balancer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Ingress Context Path based Routing YAML Manifest </a:t>
            </a:r>
            <a:r>
              <a:rPr lang="en-US">
                <a:solidFill>
                  <a:srgbClr val="389954"/>
                </a:solidFill>
              </a:rPr>
              <a:t> with GCE Internal LB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11509-3E63-4087-0559-5DEF91B2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1" y="2289557"/>
            <a:ext cx="6673151" cy="3005924"/>
          </a:xfrm>
          <a:prstGeom prst="rect">
            <a:avLst/>
          </a:prstGeom>
          <a:solidFill>
            <a:srgbClr val="389954"/>
          </a:solidFill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C82F8E7-B8F0-1450-62CF-FC9B1F054CE9}"/>
              </a:ext>
            </a:extLst>
          </p:cNvPr>
          <p:cNvSpPr/>
          <p:nvPr/>
        </p:nvSpPr>
        <p:spPr>
          <a:xfrm>
            <a:off x="129585" y="6610769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P2-1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695E7DC-83A7-72EE-5A31-B7CBC6DEE9B6}"/>
              </a:ext>
            </a:extLst>
          </p:cNvPr>
          <p:cNvSpPr/>
          <p:nvPr/>
        </p:nvSpPr>
        <p:spPr>
          <a:xfrm>
            <a:off x="1290044" y="6630939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Curl Pod from which we can access the </a:t>
            </a:r>
            <a:r>
              <a:rPr lang="en-US">
                <a:solidFill>
                  <a:srgbClr val="FFFF00"/>
                </a:solidFill>
              </a:rPr>
              <a:t>Internal Load Balancer Endpoint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A7E56EF-DCE0-73AC-821B-E87E5C9B2CC7}"/>
              </a:ext>
            </a:extLst>
          </p:cNvPr>
          <p:cNvSpPr/>
          <p:nvPr/>
        </p:nvSpPr>
        <p:spPr>
          <a:xfrm>
            <a:off x="318085" y="4520560"/>
            <a:ext cx="2990723" cy="701175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  <p:bldP spid="11" grpId="0" animBg="1"/>
      <p:bldP spid="12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2700920" y="6503184"/>
            <a:ext cx="883543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109416" y="6769900"/>
            <a:ext cx="580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Google Cloud Armor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  <p:pic>
        <p:nvPicPr>
          <p:cNvPr id="7" name="Google Shape;257;p16">
            <a:extLst>
              <a:ext uri="{FF2B5EF4-FFF2-40B4-BE49-F238E27FC236}">
                <a16:creationId xmlns:a16="http://schemas.microsoft.com/office/drawing/2014/main" id="{2690FC68-02E8-9927-099D-A187E733F86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39991" y="4910682"/>
            <a:ext cx="1032518" cy="10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C34D0F6-C059-FBE5-5EA4-D886B7C07B1C}"/>
              </a:ext>
            </a:extLst>
          </p:cNvPr>
          <p:cNvSpPr txBox="1"/>
          <p:nvPr/>
        </p:nvSpPr>
        <p:spPr>
          <a:xfrm>
            <a:off x="9353017" y="5867492"/>
            <a:ext cx="16754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Armor</a:t>
            </a:r>
          </a:p>
        </p:txBody>
      </p:sp>
    </p:spTree>
    <p:extLst>
      <p:ext uri="{BB962C8B-B14F-4D97-AF65-F5344CB8AC3E}">
        <p14:creationId xmlns:p14="http://schemas.microsoft.com/office/powerpoint/2010/main" val="417082090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C54F37-85AA-D564-920F-A3B45B6539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3F101-08E8-3545-797A-B7BA18A37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43468"/>
            <a:ext cx="12618720" cy="1188851"/>
          </a:xfrm>
        </p:spPr>
        <p:txBody>
          <a:bodyPr/>
          <a:lstStyle/>
          <a:p>
            <a:r>
              <a:rPr lang="en-US"/>
              <a:t>Google Cloud Armor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5808D0-D193-D56F-3AD2-438BE9CB5899}"/>
              </a:ext>
            </a:extLst>
          </p:cNvPr>
          <p:cNvSpPr/>
          <p:nvPr/>
        </p:nvSpPr>
        <p:spPr>
          <a:xfrm>
            <a:off x="599089" y="1168410"/>
            <a:ext cx="13705490" cy="1073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Google Cloud Armor helps in protecting applications hosted on Google Cloud from </a:t>
            </a:r>
            <a:r>
              <a:rPr lang="en-US" sz="2600">
                <a:solidFill>
                  <a:srgbClr val="FFFF00"/>
                </a:solidFill>
              </a:rPr>
              <a:t>Multiple Security Threats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1397B-E233-9111-17A4-56296BD0237A}"/>
              </a:ext>
            </a:extLst>
          </p:cNvPr>
          <p:cNvSpPr/>
          <p:nvPr/>
        </p:nvSpPr>
        <p:spPr>
          <a:xfrm>
            <a:off x="599089" y="2763300"/>
            <a:ext cx="3373821" cy="1644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DDOS Attacks</a:t>
            </a:r>
          </a:p>
          <a:p>
            <a:pPr algn="ctr"/>
            <a:r>
              <a:rPr lang="en-US" sz="2600"/>
              <a:t>(Distributed Denial of Service)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74148E-26BC-7C5C-AE76-55525A9A062B}"/>
              </a:ext>
            </a:extLst>
          </p:cNvPr>
          <p:cNvSpPr/>
          <p:nvPr/>
        </p:nvSpPr>
        <p:spPr>
          <a:xfrm>
            <a:off x="5764923" y="2778686"/>
            <a:ext cx="3373821" cy="1644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Cross Site Scripting Attacks (XSS)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D1ED7-DA95-3E7C-9D2D-45102DF193CF}"/>
              </a:ext>
            </a:extLst>
          </p:cNvPr>
          <p:cNvSpPr/>
          <p:nvPr/>
        </p:nvSpPr>
        <p:spPr>
          <a:xfrm>
            <a:off x="10930758" y="2763300"/>
            <a:ext cx="3373821" cy="1644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SQL Injection</a:t>
            </a:r>
          </a:p>
          <a:p>
            <a:pPr algn="ctr"/>
            <a:r>
              <a:rPr lang="en-US" sz="2600"/>
              <a:t>(SQLi)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1B464C-D3D7-C9E6-741B-D6AC66720A95}"/>
              </a:ext>
            </a:extLst>
          </p:cNvPr>
          <p:cNvSpPr/>
          <p:nvPr/>
        </p:nvSpPr>
        <p:spPr>
          <a:xfrm>
            <a:off x="599089" y="5067956"/>
            <a:ext cx="6232636" cy="107351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Supports Automatic Protections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B16D222-FDD7-ED15-C6B6-692272783675}"/>
              </a:ext>
            </a:extLst>
          </p:cNvPr>
          <p:cNvSpPr/>
          <p:nvPr/>
        </p:nvSpPr>
        <p:spPr>
          <a:xfrm>
            <a:off x="8071943" y="5037184"/>
            <a:ext cx="6232636" cy="107351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Supports Manual Protection where we can configure protection rules manually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9097AC-7F99-F9B0-BB9B-0EB2B9E29AF8}"/>
              </a:ext>
            </a:extLst>
          </p:cNvPr>
          <p:cNvSpPr/>
          <p:nvPr/>
        </p:nvSpPr>
        <p:spPr>
          <a:xfrm>
            <a:off x="599089" y="6357650"/>
            <a:ext cx="6232636" cy="107351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Google Cloud Armor Managed Protection</a:t>
            </a:r>
          </a:p>
          <a:p>
            <a:pPr algn="ctr"/>
            <a:r>
              <a:rPr lang="en-US" sz="2600"/>
              <a:t>(Plans with Yearly Commitment)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97857A-8279-356F-4A3D-2652B1B71E72}"/>
              </a:ext>
            </a:extLst>
          </p:cNvPr>
          <p:cNvSpPr/>
          <p:nvPr/>
        </p:nvSpPr>
        <p:spPr>
          <a:xfrm>
            <a:off x="8071943" y="6346086"/>
            <a:ext cx="6232636" cy="107351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Google Cloud Armor Adaptive Protection</a:t>
            </a:r>
          </a:p>
          <a:p>
            <a:pPr algn="ctr"/>
            <a:r>
              <a:rPr lang="en-US" sz="2600"/>
              <a:t>(HTTP floods and other high-frequency layer 7 (application-level) malicious activity.)</a:t>
            </a:r>
          </a:p>
        </p:txBody>
      </p:sp>
    </p:spTree>
    <p:extLst>
      <p:ext uri="{BB962C8B-B14F-4D97-AF65-F5344CB8AC3E}">
        <p14:creationId xmlns:p14="http://schemas.microsoft.com/office/powerpoint/2010/main" val="42574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82150" y="350166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148" y="350166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458342" y="6976095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Cloud Armor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515847"/>
            <a:ext cx="5274426" cy="2583728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57330" y="4506681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2198435" y="3288573"/>
            <a:ext cx="991946" cy="2836048"/>
          </a:xfrm>
          <a:prstGeom prst="bentConnector4">
            <a:avLst>
              <a:gd name="adj1" fmla="val 22031"/>
              <a:gd name="adj2" fmla="val 10806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5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80987" y="25237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22423" y="2596660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111269" y="3232707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9141878" y="-32372"/>
            <a:ext cx="3775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</a:t>
            </a:r>
            <a:r>
              <a:rPr lang="en-IN" sz="1400" err="1">
                <a:solidFill>
                  <a:srgbClr val="0070C0"/>
                </a:solidFill>
              </a:rPr>
              <a:t>cloudarmor-ingress.kalyanreddydaida.com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1011755" y="6495582"/>
            <a:ext cx="1741955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6BB584-42E6-2389-27CD-87053F8D14F3}"/>
              </a:ext>
            </a:extLst>
          </p:cNvPr>
          <p:cNvSpPr/>
          <p:nvPr/>
        </p:nvSpPr>
        <p:spPr>
          <a:xfrm>
            <a:off x="3245609" y="5513299"/>
            <a:ext cx="2706397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4F7210-4490-5D16-B622-F5F635817553}"/>
              </a:ext>
            </a:extLst>
          </p:cNvPr>
          <p:cNvSpPr/>
          <p:nvPr/>
        </p:nvSpPr>
        <p:spPr>
          <a:xfrm>
            <a:off x="3245608" y="5895300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EAAA8C-8E6B-AF69-72E2-88E478F82FEE}"/>
              </a:ext>
            </a:extLst>
          </p:cNvPr>
          <p:cNvSpPr/>
          <p:nvPr/>
        </p:nvSpPr>
        <p:spPr>
          <a:xfrm>
            <a:off x="3245607" y="6288252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Logging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8B697D-FEB6-8656-D4D5-9EA90D02F865}"/>
              </a:ext>
            </a:extLst>
          </p:cNvPr>
          <p:cNvSpPr/>
          <p:nvPr/>
        </p:nvSpPr>
        <p:spPr>
          <a:xfrm>
            <a:off x="3238763" y="6684854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Security Policy</a:t>
            </a:r>
          </a:p>
        </p:txBody>
      </p:sp>
      <p:sp>
        <p:nvSpPr>
          <p:cNvPr id="54" name="Google Shape;540;p32">
            <a:extLst>
              <a:ext uri="{FF2B5EF4-FFF2-40B4-BE49-F238E27FC236}">
                <a16:creationId xmlns:a16="http://schemas.microsoft.com/office/drawing/2014/main" id="{332EA715-55D2-B6E2-33F2-E70F4C85A025}"/>
              </a:ext>
            </a:extLst>
          </p:cNvPr>
          <p:cNvSpPr/>
          <p:nvPr/>
        </p:nvSpPr>
        <p:spPr>
          <a:xfrm>
            <a:off x="2866331" y="14588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 Armor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6364ED-0BB2-1AA5-A2BB-F11027B5DA8C}"/>
              </a:ext>
            </a:extLst>
          </p:cNvPr>
          <p:cNvCxnSpPr>
            <a:cxnSpLocks/>
            <a:stCxn id="54" idx="2"/>
            <a:endCxn id="43" idx="0"/>
          </p:cNvCxnSpPr>
          <p:nvPr/>
        </p:nvCxnSpPr>
        <p:spPr>
          <a:xfrm>
            <a:off x="4096613" y="2167840"/>
            <a:ext cx="14656" cy="3559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9B1CC0-9D70-FFD6-D74C-37B985B27FA8}"/>
              </a:ext>
            </a:extLst>
          </p:cNvPr>
          <p:cNvCxnSpPr>
            <a:cxnSpLocks/>
            <a:stCxn id="79" idx="2"/>
            <a:endCxn id="54" idx="0"/>
          </p:cNvCxnSpPr>
          <p:nvPr/>
        </p:nvCxnSpPr>
        <p:spPr>
          <a:xfrm>
            <a:off x="4096613" y="1119285"/>
            <a:ext cx="0" cy="3395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oogle Shape;257;p16">
            <a:extLst>
              <a:ext uri="{FF2B5EF4-FFF2-40B4-BE49-F238E27FC236}">
                <a16:creationId xmlns:a16="http://schemas.microsoft.com/office/drawing/2014/main" id="{1130F501-84D0-07B1-4151-21662707ABD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953124" y="1504724"/>
            <a:ext cx="665914" cy="6214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85F988E-B8BF-7588-9CCC-15A699385095}"/>
              </a:ext>
            </a:extLst>
          </p:cNvPr>
          <p:cNvSpPr txBox="1"/>
          <p:nvPr/>
        </p:nvSpPr>
        <p:spPr>
          <a:xfrm>
            <a:off x="4111269" y="1114763"/>
            <a:ext cx="4797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Validates rule: throws 403 Forbidden Error if no match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8CA4DA-DD0E-D401-2E8B-CCF78153C57E}"/>
              </a:ext>
            </a:extLst>
          </p:cNvPr>
          <p:cNvSpPr txBox="1"/>
          <p:nvPr/>
        </p:nvSpPr>
        <p:spPr>
          <a:xfrm>
            <a:off x="1853528" y="2141842"/>
            <a:ext cx="434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89954"/>
                </a:solidFill>
              </a:rPr>
              <a:t>Validation rule: if matches forwards request to </a:t>
            </a:r>
            <a:r>
              <a:rPr lang="en-US" sz="1600" b="1" err="1">
                <a:solidFill>
                  <a:srgbClr val="389954"/>
                </a:solidFill>
              </a:rPr>
              <a:t>lb</a:t>
            </a:r>
            <a:endParaRPr lang="en-US" sz="1600" b="1">
              <a:solidFill>
                <a:srgbClr val="3899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6" grpId="0"/>
      <p:bldP spid="15" grpId="0" animBg="1"/>
      <p:bldP spid="54" grpId="0" animBg="1"/>
      <p:bldP spid="69" grpId="0"/>
      <p:bldP spid="70" grpId="0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67A86C-9FC1-0A14-1720-396250DF46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0847A0-A8A2-539F-6978-4F44CAC7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BackendConfig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431EA-F41A-8742-4EE2-5CCCB45F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39094"/>
            <a:ext cx="6839607" cy="62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18699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Kubernetes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rgbClr val="FFFF00"/>
                </a:solidFill>
              </a:rPr>
              <a:t>Node Port Service </a:t>
            </a:r>
            <a:r>
              <a:rPr lang="en-US">
                <a:solidFill>
                  <a:schemeClr val="bg1"/>
                </a:solidFill>
              </a:rPr>
              <a:t>with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 err="1">
                <a:solidFill>
                  <a:srgbClr val="FFFF00"/>
                </a:solidFill>
              </a:rPr>
              <a:t>BackedConfig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Demo-55</a:t>
            </a:r>
            <a:r>
              <a:rPr lang="en-US" sz="3000"/>
              <a:t>: Ingress with Google Cloud Armor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Kubernetes Deployment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AFCF8D-75B0-7D48-6DE6-8E4726FDF7A4}"/>
              </a:ext>
            </a:extLst>
          </p:cNvPr>
          <p:cNvSpPr/>
          <p:nvPr/>
        </p:nvSpPr>
        <p:spPr>
          <a:xfrm>
            <a:off x="6932694" y="388290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A75F77A-A094-843B-63CC-E4D036D3C162}"/>
              </a:ext>
            </a:extLst>
          </p:cNvPr>
          <p:cNvSpPr/>
          <p:nvPr/>
        </p:nvSpPr>
        <p:spPr>
          <a:xfrm>
            <a:off x="8093153" y="39030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 Service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CA6E4-061A-9F1F-EC56-CD8DA77339D4}"/>
              </a:ext>
            </a:extLst>
          </p:cNvPr>
          <p:cNvSpPr/>
          <p:nvPr/>
        </p:nvSpPr>
        <p:spPr>
          <a:xfrm>
            <a:off x="6970131" y="4755286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61BEED-A0DB-BAB3-EC4D-75AD7F56D37A}"/>
              </a:ext>
            </a:extLst>
          </p:cNvPr>
          <p:cNvSpPr/>
          <p:nvPr/>
        </p:nvSpPr>
        <p:spPr>
          <a:xfrm>
            <a:off x="8130590" y="477545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BackendConfig with </a:t>
            </a:r>
            <a:r>
              <a:rPr lang="en-US">
                <a:solidFill>
                  <a:srgbClr val="FFFF00"/>
                </a:solidFill>
              </a:rPr>
              <a:t>Security Policy </a:t>
            </a:r>
            <a:r>
              <a:rPr lang="en-US">
                <a:solidFill>
                  <a:schemeClr val="bg1"/>
                </a:solidFill>
              </a:rPr>
              <a:t>pointing to </a:t>
            </a:r>
            <a:r>
              <a:rPr lang="en-US">
                <a:solidFill>
                  <a:srgbClr val="FFFF00"/>
                </a:solidFill>
              </a:rPr>
              <a:t>Cloud Armor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0A640F-F36E-47F9-2CFD-E83600A1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4" y="2167532"/>
            <a:ext cx="6565438" cy="317682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79B4E10-EB62-BE40-D3D3-87ED777EA050}"/>
              </a:ext>
            </a:extLst>
          </p:cNvPr>
          <p:cNvSpPr/>
          <p:nvPr/>
        </p:nvSpPr>
        <p:spPr>
          <a:xfrm>
            <a:off x="567559" y="4755286"/>
            <a:ext cx="4145490" cy="510397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7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Artifact Registry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6495393" y="5284477"/>
            <a:ext cx="2278068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6638901" y="6343202"/>
            <a:ext cx="2134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Artifact Registry</a:t>
            </a:r>
          </a:p>
        </p:txBody>
      </p:sp>
      <p:pic>
        <p:nvPicPr>
          <p:cNvPr id="6" name="Google Shape;2054;p49">
            <a:extLst>
              <a:ext uri="{FF2B5EF4-FFF2-40B4-BE49-F238E27FC236}">
                <a16:creationId xmlns:a16="http://schemas.microsoft.com/office/drawing/2014/main" id="{E44F7FE7-4B15-0EE6-BBE5-7718D11349E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0668" y="5284477"/>
            <a:ext cx="1178663" cy="1082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6026451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EFE5F-7BBB-86C0-7326-0593F180AC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C87B-D6F1-4521-1E6D-5EED4489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Artifact Registry provides a </a:t>
            </a:r>
            <a:r>
              <a:rPr lang="en-US">
                <a:solidFill>
                  <a:srgbClr val="0070C0"/>
                </a:solidFill>
              </a:rPr>
              <a:t>single location </a:t>
            </a:r>
            <a:r>
              <a:rPr lang="en-US"/>
              <a:t>for storing and managing your </a:t>
            </a:r>
            <a:r>
              <a:rPr lang="en-US">
                <a:solidFill>
                  <a:srgbClr val="0070C0"/>
                </a:solidFill>
              </a:rPr>
              <a:t>packages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Docker</a:t>
            </a:r>
            <a:r>
              <a:rPr lang="en-US"/>
              <a:t> container images</a:t>
            </a:r>
          </a:p>
          <a:p>
            <a:r>
              <a:rPr lang="en-US"/>
              <a:t>We can call it as </a:t>
            </a:r>
            <a:r>
              <a:rPr lang="en-US">
                <a:solidFill>
                  <a:srgbClr val="0070C0"/>
                </a:solidFill>
              </a:rPr>
              <a:t>Universal</a:t>
            </a:r>
            <a:r>
              <a:rPr lang="en-US"/>
              <a:t> Build Artifact Management Service</a:t>
            </a:r>
          </a:p>
          <a:p>
            <a:pPr lvl="1"/>
            <a:r>
              <a:rPr lang="en-US"/>
              <a:t>Manage Docker Container Images</a:t>
            </a:r>
          </a:p>
          <a:p>
            <a:pPr lvl="1"/>
            <a:r>
              <a:rPr lang="en-US"/>
              <a:t>Manage Packages (Maven and </a:t>
            </a:r>
            <a:r>
              <a:rPr lang="en-US" err="1"/>
              <a:t>npm</a:t>
            </a:r>
            <a:r>
              <a:rPr lang="en-US"/>
              <a:t>)</a:t>
            </a:r>
          </a:p>
          <a:p>
            <a:r>
              <a:rPr lang="en-US"/>
              <a:t>Google </a:t>
            </a:r>
            <a:r>
              <a:rPr lang="en-US">
                <a:solidFill>
                  <a:srgbClr val="0070C0"/>
                </a:solidFill>
              </a:rPr>
              <a:t>Container</a:t>
            </a:r>
            <a:r>
              <a:rPr lang="en-US"/>
              <a:t> Registry is </a:t>
            </a:r>
            <a:r>
              <a:rPr lang="en-US">
                <a:solidFill>
                  <a:srgbClr val="0070C0"/>
                </a:solidFill>
              </a:rPr>
              <a:t>very old service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not recommended</a:t>
            </a:r>
          </a:p>
          <a:p>
            <a:r>
              <a:rPr lang="en-US"/>
              <a:t>Google </a:t>
            </a:r>
            <a:r>
              <a:rPr lang="en-US">
                <a:solidFill>
                  <a:srgbClr val="0070C0"/>
                </a:solidFill>
              </a:rPr>
              <a:t>Artifact</a:t>
            </a:r>
            <a:r>
              <a:rPr lang="en-US"/>
              <a:t> Registry expands on the capabilities of Google Container Registry and </a:t>
            </a:r>
            <a:r>
              <a:rPr lang="en-US">
                <a:solidFill>
                  <a:srgbClr val="0070C0"/>
                </a:solidFill>
              </a:rPr>
              <a:t>recommended</a:t>
            </a:r>
            <a:r>
              <a:rPr lang="en-US"/>
              <a:t> for use going forward. </a:t>
            </a:r>
          </a:p>
          <a:p>
            <a:r>
              <a:rPr lang="en-US"/>
              <a:t>Supports </a:t>
            </a:r>
            <a:r>
              <a:rPr lang="en-US">
                <a:solidFill>
                  <a:srgbClr val="0070C0"/>
                </a:solidFill>
              </a:rPr>
              <a:t>Regional and Multi-Regional </a:t>
            </a:r>
            <a:r>
              <a:rPr lang="en-US"/>
              <a:t>Repositories</a:t>
            </a:r>
          </a:p>
          <a:p>
            <a:r>
              <a:rPr lang="en-US" b="1"/>
              <a:t>Additional Reference: </a:t>
            </a:r>
            <a:r>
              <a:rPr lang="en-US"/>
              <a:t>https://</a:t>
            </a:r>
            <a:r>
              <a:rPr lang="en-US" err="1"/>
              <a:t>cloud.google.com</a:t>
            </a:r>
            <a:r>
              <a:rPr lang="en-US"/>
              <a:t>/artifact-registry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003AC1-2036-1231-FF7B-259C0492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Google Artifact Registry ?</a:t>
            </a:r>
          </a:p>
        </p:txBody>
      </p:sp>
    </p:spTree>
    <p:extLst>
      <p:ext uri="{BB962C8B-B14F-4D97-AF65-F5344CB8AC3E}">
        <p14:creationId xmlns:p14="http://schemas.microsoft.com/office/powerpoint/2010/main" val="210048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11026" y="676129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Ingress</a:t>
            </a:r>
          </a:p>
          <a:p>
            <a:r>
              <a:rPr lang="en-US" sz="3000" dirty="0"/>
              <a:t>Managed  </a:t>
            </a:r>
          </a:p>
          <a:p>
            <a:r>
              <a:rPr lang="en-US" sz="3000" dirty="0"/>
              <a:t>SSL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4370288" y="-69675"/>
            <a:ext cx="364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http://demo1.kalyanreddydaida.com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795124" y="-69675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https://demo1.kalyanreddydaida.com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1D9D0F-94B7-0C10-3EBB-85FAB7269003}"/>
              </a:ext>
            </a:extLst>
          </p:cNvPr>
          <p:cNvSpPr/>
          <p:nvPr/>
        </p:nvSpPr>
        <p:spPr>
          <a:xfrm>
            <a:off x="982033" y="612161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42C335B-8AB3-6137-C477-53AF3DCE7E45}"/>
              </a:ext>
            </a:extLst>
          </p:cNvPr>
          <p:cNvSpPr/>
          <p:nvPr/>
        </p:nvSpPr>
        <p:spPr>
          <a:xfrm>
            <a:off x="982033" y="648452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405793919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2CDD86-1587-7E50-6C5F-E9D7AB452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C68F-00B8-6F8B-3B74-DD37ABCB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9B072B"/>
                </a:solidFill>
              </a:rPr>
              <a:t>Step-01: </a:t>
            </a:r>
            <a:r>
              <a:rPr lang="en-US">
                <a:solidFill>
                  <a:srgbClr val="0070C0"/>
                </a:solidFill>
              </a:rPr>
              <a:t>Build</a:t>
            </a:r>
            <a:r>
              <a:rPr lang="en-US"/>
              <a:t> a Docker Image on local desktop</a:t>
            </a:r>
          </a:p>
          <a:p>
            <a:r>
              <a:rPr lang="en-US">
                <a:solidFill>
                  <a:srgbClr val="9B072B"/>
                </a:solidFill>
              </a:rPr>
              <a:t>Step-02: </a:t>
            </a:r>
            <a:r>
              <a:rPr lang="en-US">
                <a:solidFill>
                  <a:srgbClr val="0070C0"/>
                </a:solidFill>
              </a:rPr>
              <a:t>Run</a:t>
            </a:r>
            <a:r>
              <a:rPr lang="en-US"/>
              <a:t> Docker Image and Test it on local desktop</a:t>
            </a:r>
          </a:p>
          <a:p>
            <a:r>
              <a:rPr lang="en-US">
                <a:solidFill>
                  <a:srgbClr val="9B072B"/>
                </a:solidFill>
              </a:rPr>
              <a:t>Step-03: </a:t>
            </a:r>
            <a:r>
              <a:rPr lang="en-US">
                <a:solidFill>
                  <a:srgbClr val="0070C0"/>
                </a:solidFill>
              </a:rPr>
              <a:t>Create</a:t>
            </a:r>
            <a:r>
              <a:rPr lang="en-US"/>
              <a:t> Google Artifact Repository</a:t>
            </a:r>
          </a:p>
          <a:p>
            <a:r>
              <a:rPr lang="en-US">
                <a:solidFill>
                  <a:srgbClr val="9B072B"/>
                </a:solidFill>
              </a:rPr>
              <a:t>Step-04: </a:t>
            </a:r>
            <a:r>
              <a:rPr lang="en-US">
                <a:solidFill>
                  <a:srgbClr val="0070C0"/>
                </a:solidFill>
              </a:rPr>
              <a:t>Configure</a:t>
            </a:r>
            <a:r>
              <a:rPr lang="en-US"/>
              <a:t> Google Artifact Repository </a:t>
            </a:r>
            <a:r>
              <a:rPr lang="en-US">
                <a:solidFill>
                  <a:srgbClr val="0070C0"/>
                </a:solidFill>
              </a:rPr>
              <a:t>Authentication</a:t>
            </a:r>
            <a:r>
              <a:rPr lang="en-US"/>
              <a:t> on local desktop</a:t>
            </a:r>
          </a:p>
          <a:p>
            <a:r>
              <a:rPr lang="en-US">
                <a:solidFill>
                  <a:srgbClr val="9B072B"/>
                </a:solidFill>
              </a:rPr>
              <a:t>Step-05: </a:t>
            </a:r>
            <a:r>
              <a:rPr lang="en-US">
                <a:solidFill>
                  <a:srgbClr val="0070C0"/>
                </a:solidFill>
              </a:rPr>
              <a:t>Tag and Push </a:t>
            </a:r>
            <a:r>
              <a:rPr lang="en-US"/>
              <a:t>Docker Image to Google Artifact Repository</a:t>
            </a:r>
          </a:p>
          <a:p>
            <a:r>
              <a:rPr lang="en-US">
                <a:solidFill>
                  <a:srgbClr val="9B072B"/>
                </a:solidFill>
              </a:rPr>
              <a:t>Step-06: </a:t>
            </a:r>
            <a:r>
              <a:rPr lang="en-US">
                <a:solidFill>
                  <a:srgbClr val="0070C0"/>
                </a:solidFill>
              </a:rPr>
              <a:t>Verify</a:t>
            </a:r>
            <a:r>
              <a:rPr lang="en-US"/>
              <a:t> Docker Image on Google Artifact Repository</a:t>
            </a:r>
          </a:p>
          <a:p>
            <a:r>
              <a:rPr lang="en-US">
                <a:solidFill>
                  <a:srgbClr val="9B072B"/>
                </a:solidFill>
              </a:rPr>
              <a:t>Step-07: </a:t>
            </a:r>
            <a:r>
              <a:rPr lang="en-US">
                <a:solidFill>
                  <a:srgbClr val="0070C0"/>
                </a:solidFill>
              </a:rPr>
              <a:t>Update</a:t>
            </a:r>
            <a:r>
              <a:rPr lang="en-US"/>
              <a:t> Docker Image from Google Artifact Repository in Kubernetes Deployment</a:t>
            </a:r>
          </a:p>
          <a:p>
            <a:r>
              <a:rPr lang="en-US">
                <a:solidFill>
                  <a:srgbClr val="9B072B"/>
                </a:solidFill>
              </a:rPr>
              <a:t>Step-08: </a:t>
            </a:r>
            <a:r>
              <a:rPr lang="en-US">
                <a:solidFill>
                  <a:srgbClr val="0070C0"/>
                </a:solidFill>
              </a:rPr>
              <a:t>Deploy</a:t>
            </a:r>
            <a:r>
              <a:rPr lang="en-US"/>
              <a:t> Kubernetes Manifests and </a:t>
            </a:r>
            <a:r>
              <a:rPr lang="en-US">
                <a:solidFill>
                  <a:srgbClr val="0070C0"/>
                </a:solidFill>
              </a:rPr>
              <a:t>Verify</a:t>
            </a:r>
            <a:r>
              <a:rPr lang="en-US"/>
              <a:t> if Docker image successfully pulled from Google Artifact Registry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42ADE-1D4F-214E-74A7-69A82445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</a:p>
        </p:txBody>
      </p:sp>
    </p:spTree>
    <p:extLst>
      <p:ext uri="{BB962C8B-B14F-4D97-AF65-F5344CB8AC3E}">
        <p14:creationId xmlns:p14="http://schemas.microsoft.com/office/powerpoint/2010/main" val="306146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24446" y="364224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</a:p>
          <a:p>
            <a:r>
              <a:rPr lang="en-US" sz="3000"/>
              <a:t>Artifact</a:t>
            </a:r>
          </a:p>
          <a:p>
            <a:r>
              <a:rPr lang="en-US" sz="3000"/>
              <a:t>Registry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>
            <a:extLst>
              <a:ext uri="{FF2B5EF4-FFF2-40B4-BE49-F238E27FC236}">
                <a16:creationId xmlns:a16="http://schemas.microsoft.com/office/drawing/2014/main" id="{8C611D9D-9DFD-AFC3-5EBE-A6633D82F652}"/>
              </a:ext>
            </a:extLst>
          </p:cNvPr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09D9FD0E-894A-7227-CA0E-243F52DB82E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EECD8FE-D182-AD79-4A20-8AFF114A4308}"/>
              </a:ext>
            </a:extLst>
          </p:cNvPr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6C0001-AC41-0382-735A-47A8E44A6E21}"/>
              </a:ext>
            </a:extLst>
          </p:cNvPr>
          <p:cNvSpPr/>
          <p:nvPr/>
        </p:nvSpPr>
        <p:spPr>
          <a:xfrm>
            <a:off x="13514327" y="6391511"/>
            <a:ext cx="816876" cy="1158588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89954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95368E-D4FA-7D7F-0C27-0A43112BE3F0}"/>
              </a:ext>
            </a:extLst>
          </p:cNvPr>
          <p:cNvSpPr txBox="1"/>
          <p:nvPr/>
        </p:nvSpPr>
        <p:spPr>
          <a:xfrm>
            <a:off x="13591788" y="7211544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89954"/>
                </a:solidFill>
              </a:rPr>
              <a:t>Admin</a:t>
            </a:r>
          </a:p>
        </p:txBody>
      </p:sp>
      <p:pic>
        <p:nvPicPr>
          <p:cNvPr id="55" name="Graphic 54" descr="Programmer male with solid fill">
            <a:extLst>
              <a:ext uri="{FF2B5EF4-FFF2-40B4-BE49-F238E27FC236}">
                <a16:creationId xmlns:a16="http://schemas.microsoft.com/office/drawing/2014/main" id="{A562B3ED-DC12-74EF-3B7C-35A422D0B3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79459" y="6356445"/>
            <a:ext cx="914400" cy="914400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BB60755F-EE23-BBD6-ED1B-65330F91AF47}"/>
              </a:ext>
            </a:extLst>
          </p:cNvPr>
          <p:cNvCxnSpPr>
            <a:cxnSpLocks/>
            <a:stCxn id="50" idx="1"/>
            <a:endCxn id="14" idx="2"/>
          </p:cNvCxnSpPr>
          <p:nvPr/>
        </p:nvCxnSpPr>
        <p:spPr>
          <a:xfrm rot="10800000">
            <a:off x="2649023" y="6150847"/>
            <a:ext cx="10865305" cy="819958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8506FB9-3C8D-98C2-276A-43EDD3BC1899}"/>
              </a:ext>
            </a:extLst>
          </p:cNvPr>
          <p:cNvSpPr txBox="1"/>
          <p:nvPr/>
        </p:nvSpPr>
        <p:spPr>
          <a:xfrm>
            <a:off x="2819788" y="6544831"/>
            <a:ext cx="2413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Push Docker Image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0040CD9-E77F-3C86-2306-8B3AD6B5798A}"/>
              </a:ext>
            </a:extLst>
          </p:cNvPr>
          <p:cNvCxnSpPr>
            <a:stCxn id="36" idx="1"/>
            <a:endCxn id="14" idx="3"/>
          </p:cNvCxnSpPr>
          <p:nvPr/>
        </p:nvCxnSpPr>
        <p:spPr>
          <a:xfrm flipH="1" flipV="1"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90D874E-DFEA-3173-80C2-567082DCCE2E}"/>
              </a:ext>
            </a:extLst>
          </p:cNvPr>
          <p:cNvSpPr txBox="1"/>
          <p:nvPr/>
        </p:nvSpPr>
        <p:spPr>
          <a:xfrm>
            <a:off x="4653886" y="5141209"/>
            <a:ext cx="2288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</a:t>
            </a:r>
          </a:p>
        </p:txBody>
      </p:sp>
    </p:spTree>
    <p:extLst>
      <p:ext uri="{BB962C8B-B14F-4D97-AF65-F5344CB8AC3E}">
        <p14:creationId xmlns:p14="http://schemas.microsoft.com/office/powerpoint/2010/main" val="21639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93" grpId="0" animBg="1"/>
      <p:bldP spid="94" grpId="0"/>
      <p:bldP spid="14" grpId="0" animBg="1"/>
      <p:bldP spid="57" grpId="0"/>
      <p:bldP spid="35" grpId="0"/>
      <p:bldP spid="36" grpId="0" animBg="1"/>
      <p:bldP spid="26" grpId="0"/>
      <p:bldP spid="29" grpId="0" animBg="1"/>
      <p:bldP spid="38" grpId="0" animBg="1"/>
      <p:bldP spid="50" grpId="0" animBg="1"/>
      <p:bldP spid="53" grpId="0"/>
      <p:bldP spid="71" grpId="0"/>
      <p:bldP spid="82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79340" y="682619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39799" y="68463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Load Balancer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Demo-56</a:t>
            </a:r>
            <a:r>
              <a:rPr lang="en-US" sz="3000"/>
              <a:t>: Google Cloud Artifact Registry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79340" y="59280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139799" y="59482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Deployment with </a:t>
            </a:r>
            <a:r>
              <a:rPr lang="en-US" sz="2600">
                <a:solidFill>
                  <a:srgbClr val="FFFF00"/>
                </a:solidFill>
              </a:rPr>
              <a:t>Docker Image </a:t>
            </a:r>
            <a:r>
              <a:rPr lang="en-US" sz="2600">
                <a:solidFill>
                  <a:schemeClr val="bg1"/>
                </a:solidFill>
              </a:rPr>
              <a:t>from </a:t>
            </a:r>
            <a:r>
              <a:rPr lang="en-US" sz="2600">
                <a:solidFill>
                  <a:srgbClr val="FFFF00"/>
                </a:solidFill>
              </a:rPr>
              <a:t>Google Artifact Registry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0FFED-596F-165D-25FC-558679AC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8" y="2164912"/>
            <a:ext cx="6604000" cy="3416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9DC5F4C-778E-9677-7DAF-7C37CDD83AE0}"/>
              </a:ext>
            </a:extLst>
          </p:cNvPr>
          <p:cNvSpPr/>
          <p:nvPr/>
        </p:nvSpPr>
        <p:spPr>
          <a:xfrm>
            <a:off x="9270124" y="5106555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548800-BE5C-FCE2-73A6-659F05CBCB8E}"/>
              </a:ext>
            </a:extLst>
          </p:cNvPr>
          <p:cNvSpPr/>
          <p:nvPr/>
        </p:nvSpPr>
        <p:spPr>
          <a:xfrm>
            <a:off x="6979340" y="411429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B04F0B8-B47E-F13D-39E0-7A3166D0430B}"/>
              </a:ext>
            </a:extLst>
          </p:cNvPr>
          <p:cNvSpPr/>
          <p:nvPr/>
        </p:nvSpPr>
        <p:spPr>
          <a:xfrm>
            <a:off x="8139799" y="413446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Sample Application: </a:t>
            </a:r>
            <a:r>
              <a:rPr lang="en-US" sz="2600" err="1">
                <a:solidFill>
                  <a:schemeClr val="bg1"/>
                </a:solidFill>
              </a:rPr>
              <a:t>index.html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79340" y="321614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39799" y="323631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Docker File to </a:t>
            </a:r>
            <a:r>
              <a:rPr lang="en-US" sz="2600">
                <a:solidFill>
                  <a:srgbClr val="FFFF00"/>
                </a:solidFill>
              </a:rPr>
              <a:t>build</a:t>
            </a:r>
            <a:r>
              <a:rPr lang="en-US" sz="2600">
                <a:solidFill>
                  <a:schemeClr val="bg1"/>
                </a:solidFill>
              </a:rPr>
              <a:t> Docker Image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D0F433-1A02-D0C7-7709-2A2A62B3F825}"/>
              </a:ext>
            </a:extLst>
          </p:cNvPr>
          <p:cNvSpPr/>
          <p:nvPr/>
        </p:nvSpPr>
        <p:spPr>
          <a:xfrm>
            <a:off x="9270124" y="2394649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5351F86-9A53-D6F8-75C0-66AEE1A050A3}"/>
              </a:ext>
            </a:extLst>
          </p:cNvPr>
          <p:cNvSpPr/>
          <p:nvPr/>
        </p:nvSpPr>
        <p:spPr>
          <a:xfrm>
            <a:off x="409903" y="2739512"/>
            <a:ext cx="2974428" cy="137528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9230D4-E247-20BC-27AB-7E2EAEFCC113}"/>
              </a:ext>
            </a:extLst>
          </p:cNvPr>
          <p:cNvSpPr/>
          <p:nvPr/>
        </p:nvSpPr>
        <p:spPr>
          <a:xfrm>
            <a:off x="409903" y="4217999"/>
            <a:ext cx="6264166" cy="136321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Continuous Integration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4053507" y="5356859"/>
            <a:ext cx="7234603" cy="185365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4408447" y="6750329"/>
            <a:ext cx="1714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C2A0E-743C-0BB5-4211-4643613AC52D}"/>
              </a:ext>
            </a:extLst>
          </p:cNvPr>
          <p:cNvSpPr txBox="1"/>
          <p:nvPr/>
        </p:nvSpPr>
        <p:spPr>
          <a:xfrm>
            <a:off x="9443730" y="6719791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Build</a:t>
            </a:r>
          </a:p>
        </p:txBody>
      </p:sp>
      <p:pic>
        <p:nvPicPr>
          <p:cNvPr id="7" name="Google Shape;2044;p49">
            <a:extLst>
              <a:ext uri="{FF2B5EF4-FFF2-40B4-BE49-F238E27FC236}">
                <a16:creationId xmlns:a16="http://schemas.microsoft.com/office/drawing/2014/main" id="{D76C1749-2295-6E7E-2CBA-BA66465FC63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3589" y="5531616"/>
            <a:ext cx="1018647" cy="113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14;p17">
            <a:extLst>
              <a:ext uri="{FF2B5EF4-FFF2-40B4-BE49-F238E27FC236}">
                <a16:creationId xmlns:a16="http://schemas.microsoft.com/office/drawing/2014/main" id="{7A2189C8-E2D7-4E07-AFBD-861C8BF6018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90044" y="5581413"/>
            <a:ext cx="1172885" cy="1175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6CE4BA-53BD-80F7-A249-69014E9E72BF}"/>
              </a:ext>
            </a:extLst>
          </p:cNvPr>
          <p:cNvSpPr txBox="1"/>
          <p:nvPr/>
        </p:nvSpPr>
        <p:spPr>
          <a:xfrm>
            <a:off x="6617783" y="6732977"/>
            <a:ext cx="2134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Artifact Registry</a:t>
            </a:r>
          </a:p>
        </p:txBody>
      </p:sp>
      <p:pic>
        <p:nvPicPr>
          <p:cNvPr id="16" name="Google Shape;2054;p49">
            <a:extLst>
              <a:ext uri="{FF2B5EF4-FFF2-40B4-BE49-F238E27FC236}">
                <a16:creationId xmlns:a16="http://schemas.microsoft.com/office/drawing/2014/main" id="{38C0318A-FEBC-8110-55E2-61015F7A4E7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22047" y="5531616"/>
            <a:ext cx="1405158" cy="1259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85309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F5FFC3-B806-D49E-0E23-2DEE0F755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B86D16-7B73-D51B-93DF-640E1FC9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</a:t>
            </a:r>
          </a:p>
        </p:txBody>
      </p:sp>
      <p:sp>
        <p:nvSpPr>
          <p:cNvPr id="5" name="Google Shape;540;p32">
            <a:extLst>
              <a:ext uri="{FF2B5EF4-FFF2-40B4-BE49-F238E27FC236}">
                <a16:creationId xmlns:a16="http://schemas.microsoft.com/office/drawing/2014/main" id="{69BBB8B2-0FFE-EE7D-F75B-892D191AB8DF}"/>
              </a:ext>
            </a:extLst>
          </p:cNvPr>
          <p:cNvSpPr/>
          <p:nvPr/>
        </p:nvSpPr>
        <p:spPr>
          <a:xfrm>
            <a:off x="11179971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2056;p49">
            <a:extLst>
              <a:ext uri="{FF2B5EF4-FFF2-40B4-BE49-F238E27FC236}">
                <a16:creationId xmlns:a16="http://schemas.microsoft.com/office/drawing/2014/main" id="{CBE1F68E-9F1C-3DCE-0A54-66B2285E6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5739" y="3089526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0;p32">
            <a:extLst>
              <a:ext uri="{FF2B5EF4-FFF2-40B4-BE49-F238E27FC236}">
                <a16:creationId xmlns:a16="http://schemas.microsoft.com/office/drawing/2014/main" id="{CCD9E8C7-E7F7-3413-E113-5271DD372519}"/>
              </a:ext>
            </a:extLst>
          </p:cNvPr>
          <p:cNvSpPr/>
          <p:nvPr/>
        </p:nvSpPr>
        <p:spPr>
          <a:xfrm>
            <a:off x="864219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oogle Shape;314;p17">
            <a:extLst>
              <a:ext uri="{FF2B5EF4-FFF2-40B4-BE49-F238E27FC236}">
                <a16:creationId xmlns:a16="http://schemas.microsoft.com/office/drawing/2014/main" id="{7B5763C0-9D40-EEC1-86D2-C2E7655930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47" y="3136429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0;p32">
            <a:extLst>
              <a:ext uri="{FF2B5EF4-FFF2-40B4-BE49-F238E27FC236}">
                <a16:creationId xmlns:a16="http://schemas.microsoft.com/office/drawing/2014/main" id="{8D16CDE3-6BB3-2259-B367-BC423E8D8DD8}"/>
              </a:ext>
            </a:extLst>
          </p:cNvPr>
          <p:cNvSpPr/>
          <p:nvPr/>
        </p:nvSpPr>
        <p:spPr>
          <a:xfrm>
            <a:off x="5995999" y="3084615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044;p49">
            <a:extLst>
              <a:ext uri="{FF2B5EF4-FFF2-40B4-BE49-F238E27FC236}">
                <a16:creationId xmlns:a16="http://schemas.microsoft.com/office/drawing/2014/main" id="{19B28D41-4CE7-EF44-41A4-7C2BB6D16C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959" y="3090177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C6F5E7-D82B-99F3-A323-B48596941BB0}"/>
              </a:ext>
            </a:extLst>
          </p:cNvPr>
          <p:cNvSpPr/>
          <p:nvPr/>
        </p:nvSpPr>
        <p:spPr>
          <a:xfrm>
            <a:off x="173630" y="4556053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Store Code</a:t>
            </a:r>
          </a:p>
          <a:p>
            <a:pPr algn="ctr"/>
            <a:r>
              <a:rPr lang="en-US" sz="3000"/>
              <a:t>(Docker Files)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C6B21C-040C-89D0-BF7B-FB47072584D6}"/>
              </a:ext>
            </a:extLst>
          </p:cNvPr>
          <p:cNvSpPr/>
          <p:nvPr/>
        </p:nvSpPr>
        <p:spPr>
          <a:xfrm>
            <a:off x="5176297" y="4597288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Build Packages</a:t>
            </a:r>
          </a:p>
          <a:p>
            <a:pPr algn="ctr"/>
            <a:r>
              <a:rPr lang="en-US" sz="3000"/>
              <a:t>(Build Docker Image)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7E5E75-39BF-F708-F66E-358A60F893DE}"/>
              </a:ext>
            </a:extLst>
          </p:cNvPr>
          <p:cNvSpPr/>
          <p:nvPr/>
        </p:nvSpPr>
        <p:spPr>
          <a:xfrm>
            <a:off x="10178964" y="4575089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Store Packages</a:t>
            </a:r>
          </a:p>
          <a:p>
            <a:pPr algn="ctr"/>
            <a:r>
              <a:rPr lang="en-US" sz="3000"/>
              <a:t>(Store Docker Image)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82B8EA9-97CA-1F13-2EF0-5AB3744CA9B3}"/>
              </a:ext>
            </a:extLst>
          </p:cNvPr>
          <p:cNvSpPr/>
          <p:nvPr/>
        </p:nvSpPr>
        <p:spPr>
          <a:xfrm>
            <a:off x="189605" y="1470841"/>
            <a:ext cx="14299114" cy="1313793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Continuous Integration Pipeline</a:t>
            </a:r>
          </a:p>
        </p:txBody>
      </p:sp>
    </p:spTree>
    <p:extLst>
      <p:ext uri="{BB962C8B-B14F-4D97-AF65-F5344CB8AC3E}">
        <p14:creationId xmlns:p14="http://schemas.microsoft.com/office/powerpoint/2010/main" val="349824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7077192" y="1079927"/>
            <a:ext cx="7122286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6569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7346109" y="1606754"/>
            <a:ext cx="6432954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7368294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9921251" y="1959642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>
            <a:extLst>
              <a:ext uri="{FF2B5EF4-FFF2-40B4-BE49-F238E27FC236}">
                <a16:creationId xmlns:a16="http://schemas.microsoft.com/office/drawing/2014/main" id="{A99321FB-FD69-66F0-A794-6DA517E9AC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379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78B718A-174A-CD32-64C6-A916EBC12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090" y="1509391"/>
            <a:ext cx="1623205" cy="1623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C9D68D-4C1A-763C-FB36-C3861221F515}"/>
              </a:ext>
            </a:extLst>
          </p:cNvPr>
          <p:cNvSpPr txBox="1"/>
          <p:nvPr/>
        </p:nvSpPr>
        <p:spPr>
          <a:xfrm>
            <a:off x="802195" y="3183458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5CF60-4EF3-0F6E-1C43-8BAD914B2F6C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2118295" y="2314124"/>
            <a:ext cx="7802956" cy="68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EB5DF-EEEA-9566-356B-AE81867B995B}"/>
              </a:ext>
            </a:extLst>
          </p:cNvPr>
          <p:cNvSpPr txBox="1"/>
          <p:nvPr/>
        </p:nvSpPr>
        <p:spPr>
          <a:xfrm>
            <a:off x="3788061" y="184846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Code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1533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</p:spTree>
    <p:extLst>
      <p:ext uri="{BB962C8B-B14F-4D97-AF65-F5344CB8AC3E}">
        <p14:creationId xmlns:p14="http://schemas.microsoft.com/office/powerpoint/2010/main" val="221417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 animBg="1"/>
      <p:bldP spid="11" grpId="0"/>
      <p:bldP spid="13" grpId="0" animBg="1"/>
      <p:bldP spid="15" grpId="0" animBg="1"/>
      <p:bldP spid="17" grpId="0" animBg="1"/>
      <p:bldP spid="24" grpId="0"/>
      <p:bldP spid="27" grpId="0"/>
      <p:bldP spid="30" grpId="0"/>
      <p:bldP spid="33" grpId="0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BC7B4C-76EB-70B2-F510-85D75AB28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17FEE-17C5-9091-192D-2A675B741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9B072B"/>
                </a:solidFill>
              </a:rPr>
              <a:t>Step-01: </a:t>
            </a:r>
            <a:r>
              <a:rPr lang="en-US"/>
              <a:t>Create Google </a:t>
            </a:r>
            <a:r>
              <a:rPr lang="en-US">
                <a:solidFill>
                  <a:srgbClr val="0070C0"/>
                </a:solidFill>
              </a:rPr>
              <a:t>Artifact Repository</a:t>
            </a:r>
          </a:p>
          <a:p>
            <a:r>
              <a:rPr lang="en-US" b="1">
                <a:solidFill>
                  <a:srgbClr val="9B072B"/>
                </a:solidFill>
              </a:rPr>
              <a:t>Step-02: </a:t>
            </a:r>
            <a:r>
              <a:rPr lang="en-US"/>
              <a:t>Create Access to Google </a:t>
            </a:r>
            <a:r>
              <a:rPr lang="en-US">
                <a:solidFill>
                  <a:srgbClr val="0070C0"/>
                </a:solidFill>
              </a:rPr>
              <a:t>Cloud Source Service </a:t>
            </a:r>
            <a:r>
              <a:rPr lang="en-US"/>
              <a:t>from local desktop (SSH Authentication)</a:t>
            </a:r>
          </a:p>
          <a:p>
            <a:r>
              <a:rPr lang="en-US" b="1">
                <a:solidFill>
                  <a:srgbClr val="9B072B"/>
                </a:solidFill>
              </a:rPr>
              <a:t>Step-03: </a:t>
            </a:r>
            <a:r>
              <a:rPr lang="en-US"/>
              <a:t>Create Google </a:t>
            </a:r>
            <a:r>
              <a:rPr lang="en-US">
                <a:solidFill>
                  <a:srgbClr val="0070C0"/>
                </a:solidFill>
              </a:rPr>
              <a:t>Cloud Source Git Repository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Clone</a:t>
            </a:r>
            <a:r>
              <a:rPr lang="en-US"/>
              <a:t> to local desktop</a:t>
            </a:r>
          </a:p>
          <a:p>
            <a:r>
              <a:rPr lang="en-US" b="1">
                <a:solidFill>
                  <a:srgbClr val="9B072B"/>
                </a:solidFill>
              </a:rPr>
              <a:t>Step-04: </a:t>
            </a:r>
            <a:r>
              <a:rPr lang="en-US">
                <a:solidFill>
                  <a:srgbClr val="0070C0"/>
                </a:solidFill>
              </a:rPr>
              <a:t>Check-In </a:t>
            </a:r>
            <a:r>
              <a:rPr lang="en-US"/>
              <a:t>Docker files to Google Cloud Source Git Repository</a:t>
            </a:r>
          </a:p>
          <a:p>
            <a:r>
              <a:rPr lang="en-US" b="1">
                <a:solidFill>
                  <a:srgbClr val="9B072B"/>
                </a:solidFill>
              </a:rPr>
              <a:t>Step-05: </a:t>
            </a:r>
            <a:r>
              <a:rPr lang="en-US"/>
              <a:t>Using command  “</a:t>
            </a:r>
            <a:r>
              <a:rPr lang="en-US" err="1">
                <a:solidFill>
                  <a:srgbClr val="0070C0"/>
                </a:solidFill>
              </a:rPr>
              <a:t>gcloud</a:t>
            </a:r>
            <a:r>
              <a:rPr lang="en-US">
                <a:solidFill>
                  <a:srgbClr val="0070C0"/>
                </a:solidFill>
              </a:rPr>
              <a:t> builds</a:t>
            </a:r>
            <a:r>
              <a:rPr lang="en-US"/>
              <a:t>” and test the Build Process</a:t>
            </a:r>
          </a:p>
          <a:p>
            <a:pPr lvl="1"/>
            <a:r>
              <a:rPr lang="en-US"/>
              <a:t>Cloud Build will </a:t>
            </a:r>
            <a:r>
              <a:rPr lang="en-US">
                <a:solidFill>
                  <a:srgbClr val="0070C0"/>
                </a:solidFill>
              </a:rPr>
              <a:t>pull</a:t>
            </a:r>
            <a:r>
              <a:rPr lang="en-US"/>
              <a:t> the Docker files from Cloud Source</a:t>
            </a:r>
          </a:p>
          <a:p>
            <a:pPr lvl="1"/>
            <a:r>
              <a:rPr lang="en-US"/>
              <a:t>Cloud Build will </a:t>
            </a:r>
            <a:r>
              <a:rPr lang="en-US">
                <a:solidFill>
                  <a:srgbClr val="0070C0"/>
                </a:solidFill>
              </a:rPr>
              <a:t>build</a:t>
            </a:r>
            <a:r>
              <a:rPr lang="en-US"/>
              <a:t> a Docker Image and </a:t>
            </a:r>
            <a:r>
              <a:rPr lang="en-US">
                <a:solidFill>
                  <a:srgbClr val="0070C0"/>
                </a:solidFill>
              </a:rPr>
              <a:t>pushes</a:t>
            </a:r>
            <a:r>
              <a:rPr lang="en-US"/>
              <a:t> that Docker image to Cloud Artifact Repository</a:t>
            </a:r>
          </a:p>
          <a:p>
            <a:pPr lvl="1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9371A6-5BE6-13B4-52D3-48414DC2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6CE78-7223-3087-9A6A-0BF078F6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973" y="6703341"/>
            <a:ext cx="9078310" cy="9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9AE5E6-75C3-A09E-AAB3-87F682914B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E6E4-F142-543A-CFBC-6D7D2E6E6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9B072B"/>
                </a:solidFill>
              </a:rPr>
              <a:t>Step-06: </a:t>
            </a:r>
            <a:r>
              <a:rPr lang="en-US"/>
              <a:t>Create </a:t>
            </a:r>
            <a:r>
              <a:rPr lang="en-US" err="1">
                <a:solidFill>
                  <a:srgbClr val="0070C0"/>
                </a:solidFill>
              </a:rPr>
              <a:t>cloudbuild.yaml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file and push it to Cloud Source Repo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97B33E-37F7-5E55-AB11-2233AB89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ECE8B-9116-57AC-60B0-4B56EA7F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45" y="2020143"/>
            <a:ext cx="10066283" cy="557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9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EB6C10-9406-30FD-0EDE-15EF033154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4FF21-30B1-B457-3CAC-D4E2F8F27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9B072B"/>
                </a:solidFill>
              </a:rPr>
              <a:t>Step-07: </a:t>
            </a:r>
            <a:r>
              <a:rPr lang="en-US"/>
              <a:t>Create Continuous Integration Pipeline in Google Cloud Build.</a:t>
            </a:r>
          </a:p>
          <a:p>
            <a:r>
              <a:rPr lang="en-US" b="1">
                <a:solidFill>
                  <a:srgbClr val="9B072B"/>
                </a:solidFill>
              </a:rPr>
              <a:t>Step-08: </a:t>
            </a:r>
            <a:r>
              <a:rPr lang="en-US"/>
              <a:t>Make changes to </a:t>
            </a:r>
            <a:r>
              <a:rPr lang="en-US" err="1">
                <a:solidFill>
                  <a:srgbClr val="0070C0"/>
                </a:solidFill>
              </a:rPr>
              <a:t>index.html</a:t>
            </a:r>
            <a:r>
              <a:rPr lang="en-US">
                <a:solidFill>
                  <a:srgbClr val="0070C0"/>
                </a:solidFill>
              </a:rPr>
              <a:t> (v2) </a:t>
            </a:r>
            <a:r>
              <a:rPr lang="en-US"/>
              <a:t>and check-in the code. Cloud Build will </a:t>
            </a:r>
            <a:r>
              <a:rPr lang="en-US">
                <a:solidFill>
                  <a:srgbClr val="0070C0"/>
                </a:solidFill>
              </a:rPr>
              <a:t>trigger</a:t>
            </a:r>
            <a:r>
              <a:rPr lang="en-US"/>
              <a:t> the </a:t>
            </a:r>
            <a:r>
              <a:rPr lang="en-US">
                <a:solidFill>
                  <a:srgbClr val="0070C0"/>
                </a:solidFill>
              </a:rPr>
              <a:t>CI Pipeline </a:t>
            </a:r>
            <a:r>
              <a:rPr lang="en-US"/>
              <a:t>and creates a new docker image and </a:t>
            </a:r>
            <a:r>
              <a:rPr lang="en-US">
                <a:solidFill>
                  <a:srgbClr val="0070C0"/>
                </a:solidFill>
              </a:rPr>
              <a:t>pushes</a:t>
            </a:r>
            <a:r>
              <a:rPr lang="en-US"/>
              <a:t> to Artifact Repository. Verify the same.</a:t>
            </a:r>
          </a:p>
          <a:p>
            <a:r>
              <a:rPr lang="en-US" b="1">
                <a:solidFill>
                  <a:srgbClr val="9B072B"/>
                </a:solidFill>
              </a:rPr>
              <a:t>Step-09: </a:t>
            </a:r>
            <a:r>
              <a:rPr lang="en-US"/>
              <a:t>Deploy Kubernetes Manifests with </a:t>
            </a:r>
            <a:r>
              <a:rPr lang="en-US">
                <a:solidFill>
                  <a:srgbClr val="0070C0"/>
                </a:solidFill>
              </a:rPr>
              <a:t>Docker Image V1 and V2 </a:t>
            </a:r>
            <a:r>
              <a:rPr lang="en-US"/>
              <a:t>and Test it</a:t>
            </a:r>
          </a:p>
          <a:p>
            <a:r>
              <a:rPr lang="en-US" b="1">
                <a:solidFill>
                  <a:srgbClr val="9B072B"/>
                </a:solidFill>
              </a:rPr>
              <a:t>Step-10: </a:t>
            </a:r>
            <a:r>
              <a:rPr lang="en-US"/>
              <a:t>Clean-Up - </a:t>
            </a:r>
            <a:r>
              <a:rPr lang="en-US" err="1">
                <a:solidFill>
                  <a:srgbClr val="0070C0"/>
                </a:solidFill>
              </a:rPr>
              <a:t>Undeploy</a:t>
            </a:r>
            <a:r>
              <a:rPr lang="en-US"/>
              <a:t> Kubernetes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575BB8-87C8-5720-8C99-1C8F6490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</a:p>
        </p:txBody>
      </p:sp>
    </p:spTree>
    <p:extLst>
      <p:ext uri="{BB962C8B-B14F-4D97-AF65-F5344CB8AC3E}">
        <p14:creationId xmlns:p14="http://schemas.microsoft.com/office/powerpoint/2010/main" val="18289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54572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25475" y="3845560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</a:p>
          <a:p>
            <a:r>
              <a:rPr lang="en-US" sz="3000"/>
              <a:t>Artifact</a:t>
            </a:r>
          </a:p>
          <a:p>
            <a:r>
              <a:rPr lang="en-US" sz="3000"/>
              <a:t>Registry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>
            <a:extLst>
              <a:ext uri="{FF2B5EF4-FFF2-40B4-BE49-F238E27FC236}">
                <a16:creationId xmlns:a16="http://schemas.microsoft.com/office/drawing/2014/main" id="{8C611D9D-9DFD-AFC3-5EBE-A6633D82F652}"/>
              </a:ext>
            </a:extLst>
          </p:cNvPr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09D9FD0E-894A-7227-CA0E-243F52DB82E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EECD8FE-D182-AD79-4A20-8AFF114A4308}"/>
              </a:ext>
            </a:extLst>
          </p:cNvPr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0040CD9-E77F-3C86-2306-8B3AD6B5798A}"/>
              </a:ext>
            </a:extLst>
          </p:cNvPr>
          <p:cNvCxnSpPr>
            <a:stCxn id="36" idx="1"/>
            <a:endCxn id="14" idx="3"/>
          </p:cNvCxnSpPr>
          <p:nvPr/>
        </p:nvCxnSpPr>
        <p:spPr>
          <a:xfrm flipH="1" flipV="1"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90D874E-DFEA-3173-80C2-567082DCCE2E}"/>
              </a:ext>
            </a:extLst>
          </p:cNvPr>
          <p:cNvSpPr txBox="1"/>
          <p:nvPr/>
        </p:nvSpPr>
        <p:spPr>
          <a:xfrm>
            <a:off x="4653886" y="5141209"/>
            <a:ext cx="23524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37AD3-EB96-171F-E84A-3F4A2915D759}"/>
              </a:ext>
            </a:extLst>
          </p:cNvPr>
          <p:cNvSpPr/>
          <p:nvPr/>
        </p:nvSpPr>
        <p:spPr>
          <a:xfrm>
            <a:off x="1065780" y="6454505"/>
            <a:ext cx="12160789" cy="9519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Manually</a:t>
            </a:r>
            <a:r>
              <a:rPr lang="en-US"/>
              <a:t> update the Docker Image in Kubernetes Deployment YAML Manifest for V1 and V2 Versions</a:t>
            </a:r>
          </a:p>
          <a:p>
            <a:pPr algn="ctr"/>
            <a:r>
              <a:rPr lang="en-US" b="1"/>
              <a:t>NO </a:t>
            </a:r>
            <a:r>
              <a:rPr lang="en-US" b="1">
                <a:solidFill>
                  <a:srgbClr val="FFFF00"/>
                </a:solidFill>
              </a:rPr>
              <a:t>CONTINUOUS DELIVERY OR DEPLOYMENT </a:t>
            </a:r>
            <a:r>
              <a:rPr lang="en-US" b="1"/>
              <a:t>SETUP 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810FA04-1D6A-7882-F49A-22F86E76E0C9}"/>
              </a:ext>
            </a:extLst>
          </p:cNvPr>
          <p:cNvCxnSpPr>
            <a:cxnSpLocks/>
            <a:stCxn id="12" idx="3"/>
            <a:endCxn id="36" idx="3"/>
          </p:cNvCxnSpPr>
          <p:nvPr/>
        </p:nvCxnSpPr>
        <p:spPr>
          <a:xfrm flipH="1" flipV="1">
            <a:off x="11427254" y="5566131"/>
            <a:ext cx="1799315" cy="1364340"/>
          </a:xfrm>
          <a:prstGeom prst="bentConnector3">
            <a:avLst>
              <a:gd name="adj1" fmla="val -12705"/>
            </a:avLst>
          </a:prstGeom>
          <a:ln w="152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7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03952" y="673080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Redirect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795124" y="-69675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https://demo1.kalyanreddydaida.com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423396398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79340" y="682619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39799" y="68463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rgbClr val="FFFF00"/>
                </a:solidFill>
              </a:rPr>
              <a:t>index.html</a:t>
            </a:r>
            <a:r>
              <a:rPr lang="en-US" sz="2600">
                <a:solidFill>
                  <a:srgbClr val="FFFF00"/>
                </a:solidFill>
              </a:rPr>
              <a:t> </a:t>
            </a:r>
            <a:r>
              <a:rPr lang="en-US" sz="2600">
                <a:solidFill>
                  <a:schemeClr val="bg1"/>
                </a:solidFill>
              </a:rPr>
              <a:t>for sample Application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Demo-57</a:t>
            </a:r>
            <a:r>
              <a:rPr lang="en-US" sz="3000"/>
              <a:t>: Continuous Integration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79340" y="59280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139799" y="59482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rgbClr val="FFFF00"/>
                </a:solidFill>
              </a:rPr>
              <a:t>Dockerfile</a:t>
            </a:r>
            <a:r>
              <a:rPr lang="en-US" sz="2600">
                <a:solidFill>
                  <a:schemeClr val="bg1"/>
                </a:solidFill>
              </a:rPr>
              <a:t> to build Docker Image 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DC5F4C-778E-9677-7DAF-7C37CDD83AE0}"/>
              </a:ext>
            </a:extLst>
          </p:cNvPr>
          <p:cNvSpPr/>
          <p:nvPr/>
        </p:nvSpPr>
        <p:spPr>
          <a:xfrm>
            <a:off x="9270124" y="5106555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548800-BE5C-FCE2-73A6-659F05CBCB8E}"/>
              </a:ext>
            </a:extLst>
          </p:cNvPr>
          <p:cNvSpPr/>
          <p:nvPr/>
        </p:nvSpPr>
        <p:spPr>
          <a:xfrm>
            <a:off x="6979340" y="411429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B04F0B8-B47E-F13D-39E0-7A3166D0430B}"/>
              </a:ext>
            </a:extLst>
          </p:cNvPr>
          <p:cNvSpPr/>
          <p:nvPr/>
        </p:nvSpPr>
        <p:spPr>
          <a:xfrm>
            <a:off x="8139799" y="413446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Use </a:t>
            </a:r>
            <a:r>
              <a:rPr lang="en-US" sz="2600">
                <a:solidFill>
                  <a:srgbClr val="FFFF00"/>
                </a:solidFill>
              </a:rPr>
              <a:t>SSH Public Key </a:t>
            </a:r>
            <a:r>
              <a:rPr lang="en-US" sz="2600">
                <a:solidFill>
                  <a:schemeClr val="bg1"/>
                </a:solidFill>
              </a:rPr>
              <a:t>on Cloud Source, </a:t>
            </a:r>
            <a:r>
              <a:rPr lang="en-US" sz="2600">
                <a:solidFill>
                  <a:srgbClr val="FFFF00"/>
                </a:solidFill>
              </a:rPr>
              <a:t>Private Key</a:t>
            </a:r>
            <a:r>
              <a:rPr lang="en-US" sz="2600">
                <a:solidFill>
                  <a:schemeClr val="bg1"/>
                </a:solidFill>
              </a:rPr>
              <a:t> in local desktop SSH Config file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79340" y="321614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39799" y="323631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>
                <a:solidFill>
                  <a:srgbClr val="FFFF00"/>
                </a:solidFill>
              </a:rPr>
              <a:t>SSH Keys </a:t>
            </a:r>
            <a:r>
              <a:rPr lang="en-US" sz="2600">
                <a:solidFill>
                  <a:schemeClr val="bg1"/>
                </a:solidFill>
              </a:rPr>
              <a:t>for Cloud Source Authentication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D0F433-1A02-D0C7-7709-2A2A62B3F825}"/>
              </a:ext>
            </a:extLst>
          </p:cNvPr>
          <p:cNvSpPr/>
          <p:nvPr/>
        </p:nvSpPr>
        <p:spPr>
          <a:xfrm>
            <a:off x="9270124" y="2394649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0010B-FD95-AFA5-5EE8-F2597F3D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5" y="1778756"/>
            <a:ext cx="6819900" cy="59563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F894EE-B5A8-823F-4824-92C5858DBF73}"/>
              </a:ext>
            </a:extLst>
          </p:cNvPr>
          <p:cNvSpPr/>
          <p:nvPr/>
        </p:nvSpPr>
        <p:spPr>
          <a:xfrm>
            <a:off x="283779" y="2394649"/>
            <a:ext cx="4298731" cy="1368054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DBF3605-4239-69AF-31FD-0014FDC2E321}"/>
              </a:ext>
            </a:extLst>
          </p:cNvPr>
          <p:cNvSpPr/>
          <p:nvPr/>
        </p:nvSpPr>
        <p:spPr>
          <a:xfrm>
            <a:off x="370638" y="3836025"/>
            <a:ext cx="3255432" cy="1368054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8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3" grpId="0" animBg="1"/>
      <p:bldP spid="10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79340" y="682619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39799" y="68463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Load Balancer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Demo-57</a:t>
            </a:r>
            <a:r>
              <a:rPr lang="en-US" sz="3000"/>
              <a:t>: Continuous Integration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79340" y="59280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139799" y="59482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Deployment with </a:t>
            </a:r>
            <a:r>
              <a:rPr lang="en-US" sz="2600">
                <a:solidFill>
                  <a:srgbClr val="FFFF00"/>
                </a:solidFill>
              </a:rPr>
              <a:t>Docker Image </a:t>
            </a:r>
            <a:r>
              <a:rPr lang="en-US" sz="2600">
                <a:solidFill>
                  <a:schemeClr val="bg1"/>
                </a:solidFill>
              </a:rPr>
              <a:t>from </a:t>
            </a:r>
            <a:r>
              <a:rPr lang="en-US" sz="2600">
                <a:solidFill>
                  <a:srgbClr val="FFFF00"/>
                </a:solidFill>
              </a:rPr>
              <a:t>Google Artifact Registry (V1 and V2)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DC5F4C-778E-9677-7DAF-7C37CDD83AE0}"/>
              </a:ext>
            </a:extLst>
          </p:cNvPr>
          <p:cNvSpPr/>
          <p:nvPr/>
        </p:nvSpPr>
        <p:spPr>
          <a:xfrm>
            <a:off x="9270124" y="5106555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79340" y="321614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39799" y="323631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chemeClr val="bg1"/>
                </a:solidFill>
              </a:rPr>
              <a:t>cloudbuild.yaml</a:t>
            </a:r>
            <a:r>
              <a:rPr lang="en-US" sz="2600">
                <a:solidFill>
                  <a:schemeClr val="bg1"/>
                </a:solidFill>
              </a:rPr>
              <a:t> file which contains Docker </a:t>
            </a:r>
            <a:r>
              <a:rPr lang="en-US" sz="2600">
                <a:solidFill>
                  <a:srgbClr val="FFFF00"/>
                </a:solidFill>
              </a:rPr>
              <a:t>Build and Push </a:t>
            </a:r>
            <a:r>
              <a:rPr lang="en-US" sz="2600">
                <a:solidFill>
                  <a:schemeClr val="bg1"/>
                </a:solidFill>
              </a:rPr>
              <a:t>Code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D0F433-1A02-D0C7-7709-2A2A62B3F825}"/>
              </a:ext>
            </a:extLst>
          </p:cNvPr>
          <p:cNvSpPr/>
          <p:nvPr/>
        </p:nvSpPr>
        <p:spPr>
          <a:xfrm>
            <a:off x="9270124" y="2394649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0010B-FD95-AFA5-5EE8-F2597F3D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5" y="1778756"/>
            <a:ext cx="6819900" cy="59563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78CB61-1EC9-59BB-5CF1-7ABC77AE57E8}"/>
              </a:ext>
            </a:extLst>
          </p:cNvPr>
          <p:cNvSpPr/>
          <p:nvPr/>
        </p:nvSpPr>
        <p:spPr>
          <a:xfrm>
            <a:off x="283779" y="5276193"/>
            <a:ext cx="6390290" cy="924910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76B4D0-359E-5BB6-556B-450B8DC04CD8}"/>
              </a:ext>
            </a:extLst>
          </p:cNvPr>
          <p:cNvSpPr/>
          <p:nvPr/>
        </p:nvSpPr>
        <p:spPr>
          <a:xfrm>
            <a:off x="283779" y="6302643"/>
            <a:ext cx="6390290" cy="1294736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2" grpId="0" animBg="1"/>
      <p:bldP spid="18" grpId="0" animBg="1"/>
      <p:bldP spid="19" grpId="0" animBg="1"/>
      <p:bldP spid="20" grpId="0" animBg="1"/>
      <p:bldP spid="10" grpId="0" animBg="1"/>
      <p:bldP spid="11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Continuous Delivery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4053507" y="5356859"/>
            <a:ext cx="7234603" cy="185365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4408447" y="6750329"/>
            <a:ext cx="1714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C2A0E-743C-0BB5-4211-4643613AC52D}"/>
              </a:ext>
            </a:extLst>
          </p:cNvPr>
          <p:cNvSpPr txBox="1"/>
          <p:nvPr/>
        </p:nvSpPr>
        <p:spPr>
          <a:xfrm>
            <a:off x="9443730" y="6719791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Build</a:t>
            </a:r>
          </a:p>
        </p:txBody>
      </p:sp>
      <p:pic>
        <p:nvPicPr>
          <p:cNvPr id="7" name="Google Shape;2044;p49">
            <a:extLst>
              <a:ext uri="{FF2B5EF4-FFF2-40B4-BE49-F238E27FC236}">
                <a16:creationId xmlns:a16="http://schemas.microsoft.com/office/drawing/2014/main" id="{D76C1749-2295-6E7E-2CBA-BA66465FC63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3589" y="5531616"/>
            <a:ext cx="1018647" cy="113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14;p17">
            <a:extLst>
              <a:ext uri="{FF2B5EF4-FFF2-40B4-BE49-F238E27FC236}">
                <a16:creationId xmlns:a16="http://schemas.microsoft.com/office/drawing/2014/main" id="{7A2189C8-E2D7-4E07-AFBD-861C8BF6018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90044" y="5581413"/>
            <a:ext cx="1172885" cy="1175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6CE4BA-53BD-80F7-A249-69014E9E72BF}"/>
              </a:ext>
            </a:extLst>
          </p:cNvPr>
          <p:cNvSpPr txBox="1"/>
          <p:nvPr/>
        </p:nvSpPr>
        <p:spPr>
          <a:xfrm>
            <a:off x="6617783" y="6732977"/>
            <a:ext cx="2134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Artifact Registry</a:t>
            </a:r>
          </a:p>
        </p:txBody>
      </p:sp>
      <p:pic>
        <p:nvPicPr>
          <p:cNvPr id="16" name="Google Shape;2054;p49">
            <a:extLst>
              <a:ext uri="{FF2B5EF4-FFF2-40B4-BE49-F238E27FC236}">
                <a16:creationId xmlns:a16="http://schemas.microsoft.com/office/drawing/2014/main" id="{38C0318A-FEBC-8110-55E2-61015F7A4E7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22047" y="5531616"/>
            <a:ext cx="1405158" cy="1259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32779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7077192" y="1079927"/>
            <a:ext cx="7122286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6569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7346109" y="1606754"/>
            <a:ext cx="6432954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7368294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9921251" y="1959642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>
            <a:extLst>
              <a:ext uri="{FF2B5EF4-FFF2-40B4-BE49-F238E27FC236}">
                <a16:creationId xmlns:a16="http://schemas.microsoft.com/office/drawing/2014/main" id="{A99321FB-FD69-66F0-A794-6DA517E9AC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379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78B718A-174A-CD32-64C6-A916EBC12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090" y="1509391"/>
            <a:ext cx="1623205" cy="1623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C9D68D-4C1A-763C-FB36-C3861221F515}"/>
              </a:ext>
            </a:extLst>
          </p:cNvPr>
          <p:cNvSpPr txBox="1"/>
          <p:nvPr/>
        </p:nvSpPr>
        <p:spPr>
          <a:xfrm>
            <a:off x="802195" y="3183458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5CF60-4EF3-0F6E-1C43-8BAD914B2F6C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2118295" y="2314124"/>
            <a:ext cx="7802956" cy="68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EB5DF-EEEA-9566-356B-AE81867B995B}"/>
              </a:ext>
            </a:extLst>
          </p:cNvPr>
          <p:cNvSpPr txBox="1"/>
          <p:nvPr/>
        </p:nvSpPr>
        <p:spPr>
          <a:xfrm>
            <a:off x="3788061" y="184846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Code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1533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</p:spTree>
    <p:extLst>
      <p:ext uri="{BB962C8B-B14F-4D97-AF65-F5344CB8AC3E}">
        <p14:creationId xmlns:p14="http://schemas.microsoft.com/office/powerpoint/2010/main" val="184390692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287508" y="1079927"/>
            <a:ext cx="14153705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886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556425" y="1606754"/>
            <a:ext cx="13495363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578611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830535" y="2901160"/>
            <a:ext cx="12924253" cy="422640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879584" y="2945335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1744571" y="6045763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65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1733704" y="1959642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(Application Code)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>
            <a:extLst>
              <a:ext uri="{FF2B5EF4-FFF2-40B4-BE49-F238E27FC236}">
                <a16:creationId xmlns:a16="http://schemas.microsoft.com/office/drawing/2014/main" id="{A99321FB-FD69-66F0-A794-6DA517E9AC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833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1733705" y="4362213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(myapp1-ci)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1665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GKE CI CD Pipelines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3026735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1674610" y="3412095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Integration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3026735" y="5071176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1129913" y="5564695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DDD52A61-B2B1-AB6E-51D9-A5F5F064260D}"/>
              </a:ext>
            </a:extLst>
          </p:cNvPr>
          <p:cNvSpPr/>
          <p:nvPr/>
        </p:nvSpPr>
        <p:spPr>
          <a:xfrm>
            <a:off x="10530362" y="6102041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GKE</a:t>
            </a: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Cluster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969C09CB-1A83-529D-E322-E630D9FB7ACE}"/>
              </a:ext>
            </a:extLst>
          </p:cNvPr>
          <p:cNvSpPr/>
          <p:nvPr/>
        </p:nvSpPr>
        <p:spPr>
          <a:xfrm>
            <a:off x="10519495" y="2015920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(k8s </a:t>
            </a:r>
            <a:r>
              <a:rPr lang="en-US" sz="14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yaml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Code)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" name="Google Shape;314;p17">
            <a:extLst>
              <a:ext uri="{FF2B5EF4-FFF2-40B4-BE49-F238E27FC236}">
                <a16:creationId xmlns:a16="http://schemas.microsoft.com/office/drawing/2014/main" id="{416DD598-FED7-462F-DEBC-752E74B937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3624" y="2062172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555B7F5-D697-AB01-7594-A8CA3697485E}"/>
              </a:ext>
            </a:extLst>
          </p:cNvPr>
          <p:cNvSpPr/>
          <p:nvPr/>
        </p:nvSpPr>
        <p:spPr>
          <a:xfrm>
            <a:off x="10519496" y="4418491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(myapp1-cd)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2044;p49">
            <a:extLst>
              <a:ext uri="{FF2B5EF4-FFF2-40B4-BE49-F238E27FC236}">
                <a16:creationId xmlns:a16="http://schemas.microsoft.com/office/drawing/2014/main" id="{A966AC11-3FCA-9426-2C2A-5A167F3F65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7456" y="4424053"/>
            <a:ext cx="702485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9D0067-A757-E483-DB25-2CC7FC4109C4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11812526" y="2724883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334771-DBCA-B65A-CED5-EE0096DF87EE}"/>
              </a:ext>
            </a:extLst>
          </p:cNvPr>
          <p:cNvCxnSpPr>
            <a:cxnSpLocks/>
            <a:stCxn id="31" idx="2"/>
            <a:endCxn id="22" idx="0"/>
          </p:cNvCxnSpPr>
          <p:nvPr/>
        </p:nvCxnSpPr>
        <p:spPr>
          <a:xfrm>
            <a:off x="11812526" y="5127454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oogle Shape;200;p23">
            <a:extLst>
              <a:ext uri="{FF2B5EF4-FFF2-40B4-BE49-F238E27FC236}">
                <a16:creationId xmlns:a16="http://schemas.microsoft.com/office/drawing/2014/main" id="{49B6A879-E692-9731-6A5A-9DC0BEF22A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3480" y="6107603"/>
            <a:ext cx="700188" cy="678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D714C99-4EE5-E85D-C5E5-5467FC9100CD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4319765" y="2377273"/>
            <a:ext cx="6253859" cy="2339422"/>
          </a:xfrm>
          <a:prstGeom prst="bentConnector3">
            <a:avLst>
              <a:gd name="adj1" fmla="val 143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F24214-B592-9F28-B0E1-63F5887F001B}"/>
              </a:ext>
            </a:extLst>
          </p:cNvPr>
          <p:cNvSpPr txBox="1"/>
          <p:nvPr/>
        </p:nvSpPr>
        <p:spPr>
          <a:xfrm>
            <a:off x="5182686" y="1981181"/>
            <a:ext cx="4702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Push Kubernetes YAML Manifests with Docker Image tag as COMMIT_SHA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8DBD52-66E6-F14C-5D04-ECF7BA31E545}"/>
              </a:ext>
            </a:extLst>
          </p:cNvPr>
          <p:cNvSpPr txBox="1"/>
          <p:nvPr/>
        </p:nvSpPr>
        <p:spPr>
          <a:xfrm>
            <a:off x="10425379" y="3134049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Delivery Pipeline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D153FD3-B1D8-18B4-2802-62FE82F6A992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4319765" y="4754949"/>
            <a:ext cx="6199731" cy="1645295"/>
          </a:xfrm>
          <a:prstGeom prst="bentConnector3">
            <a:avLst>
              <a:gd name="adj1" fmla="val 79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8DD6C7-4E25-2E25-6523-D4814F173679}"/>
              </a:ext>
            </a:extLst>
          </p:cNvPr>
          <p:cNvSpPr txBox="1"/>
          <p:nvPr/>
        </p:nvSpPr>
        <p:spPr>
          <a:xfrm>
            <a:off x="6517811" y="4373143"/>
            <a:ext cx="270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Pull Docker Image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E5B460-AA6E-8972-43E3-BF7334084F58}"/>
              </a:ext>
            </a:extLst>
          </p:cNvPr>
          <p:cNvSpPr txBox="1"/>
          <p:nvPr/>
        </p:nvSpPr>
        <p:spPr>
          <a:xfrm>
            <a:off x="10452765" y="5189121"/>
            <a:ext cx="2708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Deploy k8s Manifests to GKE Cluster</a:t>
            </a:r>
          </a:p>
        </p:txBody>
      </p: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40FB7CFF-A0DF-6E02-B4FC-CDA684F91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709" y="-55840"/>
            <a:ext cx="907474" cy="9074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F78EAAF-4224-ABC8-9467-6C5CF1B7EB4E}"/>
              </a:ext>
            </a:extLst>
          </p:cNvPr>
          <p:cNvSpPr txBox="1"/>
          <p:nvPr/>
        </p:nvSpPr>
        <p:spPr>
          <a:xfrm>
            <a:off x="401728" y="763602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7D605A-1355-6DB1-4834-F7D01FA10EED}"/>
              </a:ext>
            </a:extLst>
          </p:cNvPr>
          <p:cNvCxnSpPr>
            <a:stCxn id="52" idx="3"/>
            <a:endCxn id="15" idx="0"/>
          </p:cNvCxnSpPr>
          <p:nvPr/>
        </p:nvCxnSpPr>
        <p:spPr>
          <a:xfrm>
            <a:off x="1334183" y="397897"/>
            <a:ext cx="1692552" cy="156174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9EC561-16F3-4B6C-BBCA-E68A146C45C4}"/>
              </a:ext>
            </a:extLst>
          </p:cNvPr>
          <p:cNvSpPr txBox="1"/>
          <p:nvPr/>
        </p:nvSpPr>
        <p:spPr>
          <a:xfrm>
            <a:off x="1431728" y="356490"/>
            <a:ext cx="2372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App Code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BF1CEB-7964-44DE-A2F5-47C836AC06E0}"/>
              </a:ext>
            </a:extLst>
          </p:cNvPr>
          <p:cNvSpPr/>
          <p:nvPr/>
        </p:nvSpPr>
        <p:spPr>
          <a:xfrm>
            <a:off x="3168752" y="51697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99EE72-842E-3A99-D531-92C2B80B1912}"/>
              </a:ext>
            </a:extLst>
          </p:cNvPr>
          <p:cNvSpPr/>
          <p:nvPr/>
        </p:nvSpPr>
        <p:spPr>
          <a:xfrm>
            <a:off x="3152870" y="2938568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622BA4A-9B35-9353-C30F-36467E37958B}"/>
              </a:ext>
            </a:extLst>
          </p:cNvPr>
          <p:cNvSpPr/>
          <p:nvPr/>
        </p:nvSpPr>
        <p:spPr>
          <a:xfrm>
            <a:off x="3136860" y="5180224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9932D20-B582-781E-94CB-C9B765A2A5CB}"/>
              </a:ext>
            </a:extLst>
          </p:cNvPr>
          <p:cNvSpPr/>
          <p:nvPr/>
        </p:nvSpPr>
        <p:spPr>
          <a:xfrm>
            <a:off x="9950006" y="1904923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69299F-F8A9-E3FF-C3D9-EF5A7FD4BCC0}"/>
              </a:ext>
            </a:extLst>
          </p:cNvPr>
          <p:cNvSpPr/>
          <p:nvPr/>
        </p:nvSpPr>
        <p:spPr>
          <a:xfrm>
            <a:off x="12237441" y="2817490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5E3D27-CE92-7346-1F5A-B64697F89561}"/>
              </a:ext>
            </a:extLst>
          </p:cNvPr>
          <p:cNvSpPr/>
          <p:nvPr/>
        </p:nvSpPr>
        <p:spPr>
          <a:xfrm>
            <a:off x="8741814" y="4293491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3CE95C9-877A-20D0-3132-2205D3668490}"/>
              </a:ext>
            </a:extLst>
          </p:cNvPr>
          <p:cNvSpPr/>
          <p:nvPr/>
        </p:nvSpPr>
        <p:spPr>
          <a:xfrm>
            <a:off x="12237441" y="5656366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ED985F5-FE01-29F5-83BE-5FC19C2D8757}"/>
              </a:ext>
            </a:extLst>
          </p:cNvPr>
          <p:cNvSpPr/>
          <p:nvPr/>
        </p:nvSpPr>
        <p:spPr>
          <a:xfrm>
            <a:off x="787474" y="1872441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7946FB-7DFF-910F-7F0C-DD3C0E438252}"/>
              </a:ext>
            </a:extLst>
          </p:cNvPr>
          <p:cNvSpPr txBox="1"/>
          <p:nvPr/>
        </p:nvSpPr>
        <p:spPr>
          <a:xfrm>
            <a:off x="1383090" y="7346415"/>
            <a:ext cx="2876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Integration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4EDF599-431C-A32E-6238-7F7F02533C34}"/>
              </a:ext>
            </a:extLst>
          </p:cNvPr>
          <p:cNvSpPr/>
          <p:nvPr/>
        </p:nvSpPr>
        <p:spPr>
          <a:xfrm>
            <a:off x="9820009" y="1866649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C4F08-A868-9741-AF15-76EDD3517D9B}"/>
              </a:ext>
            </a:extLst>
          </p:cNvPr>
          <p:cNvSpPr txBox="1"/>
          <p:nvPr/>
        </p:nvSpPr>
        <p:spPr>
          <a:xfrm>
            <a:off x="10415625" y="7340623"/>
            <a:ext cx="30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66701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30" grpId="0"/>
      <p:bldP spid="33" grpId="0"/>
      <p:bldP spid="22" grpId="0" animBg="1"/>
      <p:bldP spid="25" grpId="0" animBg="1"/>
      <p:bldP spid="31" grpId="0" animBg="1"/>
      <p:bldP spid="45" grpId="0"/>
      <p:bldP spid="46" grpId="0"/>
      <p:bldP spid="50" grpId="0"/>
      <p:bldP spid="51" grpId="0"/>
      <p:bldP spid="53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/>
      <p:bldP spid="67" grpId="0" animBg="1"/>
      <p:bldP spid="68" grpId="0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Demo-58</a:t>
            </a:r>
            <a:r>
              <a:rPr lang="en-US" sz="3000"/>
              <a:t>: Continuous Delivery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79340" y="5165638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139799" y="4936806"/>
            <a:ext cx="6356733" cy="122884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Cloud Source Writer IAM role for Kubernetes Manifests Git repo - Will be assigned to </a:t>
            </a:r>
            <a:r>
              <a:rPr lang="en-US" sz="2600">
                <a:solidFill>
                  <a:srgbClr val="FFFF00"/>
                </a:solidFill>
              </a:rPr>
              <a:t>Cloud Build Service Account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DC5F4C-778E-9677-7DAF-7C37CDD83AE0}"/>
              </a:ext>
            </a:extLst>
          </p:cNvPr>
          <p:cNvSpPr/>
          <p:nvPr/>
        </p:nvSpPr>
        <p:spPr>
          <a:xfrm>
            <a:off x="9270124" y="4114800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79340" y="30105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39799" y="30307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Continuous Delivery </a:t>
            </a:r>
            <a:r>
              <a:rPr lang="en-US" sz="2600">
                <a:solidFill>
                  <a:schemeClr val="bg1"/>
                </a:solidFill>
              </a:rPr>
              <a:t>Cloud Build YAML file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D0F433-1A02-D0C7-7709-2A2A62B3F825}"/>
              </a:ext>
            </a:extLst>
          </p:cNvPr>
          <p:cNvSpPr/>
          <p:nvPr/>
        </p:nvSpPr>
        <p:spPr>
          <a:xfrm>
            <a:off x="9270124" y="2189094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77550D-56EE-E939-F3F8-6F4A972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3" y="2029751"/>
            <a:ext cx="4889500" cy="53086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EE032F-3130-5147-7707-FB318053CB99}"/>
              </a:ext>
            </a:extLst>
          </p:cNvPr>
          <p:cNvSpPr/>
          <p:nvPr/>
        </p:nvSpPr>
        <p:spPr>
          <a:xfrm>
            <a:off x="861848" y="2465718"/>
            <a:ext cx="3962400" cy="95014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4C6196-82AD-3A60-9C6C-61A3F28A7258}"/>
              </a:ext>
            </a:extLst>
          </p:cNvPr>
          <p:cNvSpPr/>
          <p:nvPr/>
        </p:nvSpPr>
        <p:spPr>
          <a:xfrm>
            <a:off x="813710" y="3522008"/>
            <a:ext cx="4662179" cy="95014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8" grpId="0" animBg="1"/>
      <p:bldP spid="19" grpId="0" animBg="1"/>
      <p:bldP spid="20" grpId="0" animBg="1"/>
      <p:bldP spid="3" grpId="0" animBg="1"/>
      <p:bldP spid="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820749" y="4212219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7981208" y="423238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>
                <a:solidFill>
                  <a:schemeClr val="bg1"/>
                </a:solidFill>
              </a:rPr>
              <a:t>Dockerfile</a:t>
            </a:r>
            <a:r>
              <a:rPr lang="en-US" sz="2600">
                <a:solidFill>
                  <a:schemeClr val="bg1"/>
                </a:solidFill>
              </a:rPr>
              <a:t> to build a Docker Image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Demo-58</a:t>
            </a:r>
            <a:r>
              <a:rPr lang="en-US" sz="3000"/>
              <a:t>: Continuous Delivery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820749" y="32611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7981208" y="32813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>
                <a:solidFill>
                  <a:schemeClr val="bg1"/>
                </a:solidFill>
              </a:rPr>
              <a:t>cloudbuild.yaml</a:t>
            </a:r>
            <a:r>
              <a:rPr lang="en-US" sz="2600">
                <a:solidFill>
                  <a:schemeClr val="bg1"/>
                </a:solidFill>
              </a:rPr>
              <a:t> updated to support the </a:t>
            </a:r>
            <a:r>
              <a:rPr lang="en-US" sz="2600">
                <a:solidFill>
                  <a:srgbClr val="FFFF00"/>
                </a:solidFill>
              </a:rPr>
              <a:t>Continuous Delivery</a:t>
            </a:r>
            <a:r>
              <a:rPr lang="en-US" sz="2600">
                <a:solidFill>
                  <a:schemeClr val="bg1"/>
                </a:solidFill>
              </a:rPr>
              <a:t> </a:t>
            </a:r>
            <a:r>
              <a:rPr lang="en-US" sz="2600" err="1">
                <a:solidFill>
                  <a:schemeClr val="bg1"/>
                </a:solidFill>
              </a:rPr>
              <a:t>usecase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D0F433-1A02-D0C7-7709-2A2A62B3F825}"/>
              </a:ext>
            </a:extLst>
          </p:cNvPr>
          <p:cNvSpPr/>
          <p:nvPr/>
        </p:nvSpPr>
        <p:spPr>
          <a:xfrm>
            <a:off x="9156328" y="2328223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77550D-56EE-E939-F3F8-6F4A972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3" y="2029751"/>
            <a:ext cx="4889500" cy="53086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77768C6-B9B4-1BC1-C125-AD52E27F121B}"/>
              </a:ext>
            </a:extLst>
          </p:cNvPr>
          <p:cNvSpPr/>
          <p:nvPr/>
        </p:nvSpPr>
        <p:spPr>
          <a:xfrm>
            <a:off x="6847675" y="60335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58246C5-A151-7C0B-D58F-D4AD9DC8EF3A}"/>
              </a:ext>
            </a:extLst>
          </p:cNvPr>
          <p:cNvSpPr/>
          <p:nvPr/>
        </p:nvSpPr>
        <p:spPr>
          <a:xfrm>
            <a:off x="8008134" y="60537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YAML Manifest Template file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3DC91A-B817-5FC8-A5EE-F43C06D6AC7D}"/>
              </a:ext>
            </a:extLst>
          </p:cNvPr>
          <p:cNvSpPr/>
          <p:nvPr/>
        </p:nvSpPr>
        <p:spPr>
          <a:xfrm>
            <a:off x="6847675" y="5082516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3BDC73-8F06-4568-6FF5-4C829116BA5D}"/>
              </a:ext>
            </a:extLst>
          </p:cNvPr>
          <p:cNvSpPr/>
          <p:nvPr/>
        </p:nvSpPr>
        <p:spPr>
          <a:xfrm>
            <a:off x="8008134" y="510268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rgbClr val="FFFF00"/>
                </a:solidFill>
              </a:rPr>
              <a:t>index.html</a:t>
            </a:r>
            <a:r>
              <a:rPr lang="en-US" sz="2600">
                <a:solidFill>
                  <a:srgbClr val="FFFF00"/>
                </a:solidFill>
              </a:rPr>
              <a:t> </a:t>
            </a:r>
            <a:r>
              <a:rPr lang="en-US" sz="2600">
                <a:solidFill>
                  <a:schemeClr val="bg1"/>
                </a:solidFill>
              </a:rPr>
              <a:t>for sample Application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69F1F1C-C2D3-C65D-2757-B8201CED930F}"/>
              </a:ext>
            </a:extLst>
          </p:cNvPr>
          <p:cNvSpPr/>
          <p:nvPr/>
        </p:nvSpPr>
        <p:spPr>
          <a:xfrm>
            <a:off x="777766" y="4498428"/>
            <a:ext cx="4382813" cy="2786898"/>
          </a:xfrm>
          <a:prstGeom prst="roundRect">
            <a:avLst>
              <a:gd name="adj" fmla="val 620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8" grpId="0" animBg="1"/>
      <p:bldP spid="19" grpId="0" animBg="1"/>
      <p:bldP spid="13" grpId="0" animBg="1"/>
      <p:bldP spid="16" grpId="0" animBg="1"/>
      <p:bldP spid="17" grpId="0" animBg="1"/>
      <p:bldP spid="21" grpId="0" animBg="1"/>
      <p:bldP spid="2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639" y="251260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Liveness Probe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499F4AC-2A37-3A7E-5EE3-A8120C60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F87D31E-E32A-2A2B-D8FF-8BB88718B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8919AD2-28B7-F70A-9E61-3149843A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39F29E27-0465-3F5A-2EB2-C74C0F6C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99F7495-D30C-E6BE-7D02-6F7421CDAC49}"/>
              </a:ext>
            </a:extLst>
          </p:cNvPr>
          <p:cNvSpPr/>
          <p:nvPr/>
        </p:nvSpPr>
        <p:spPr>
          <a:xfrm>
            <a:off x="49617" y="6971813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Demo-59</a:t>
            </a:r>
          </a:p>
        </p:txBody>
      </p:sp>
    </p:spTree>
    <p:extLst>
      <p:ext uri="{BB962C8B-B14F-4D97-AF65-F5344CB8AC3E}">
        <p14:creationId xmlns:p14="http://schemas.microsoft.com/office/powerpoint/2010/main" val="316097145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AA36E-516D-4654-FD6D-B57829D067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3FBF2-F313-94A7-AFC4-88DE9C4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Probes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233BBE-D606-DB33-9BA0-66B7F8B63C11}"/>
              </a:ext>
            </a:extLst>
          </p:cNvPr>
          <p:cNvSpPr/>
          <p:nvPr/>
        </p:nvSpPr>
        <p:spPr>
          <a:xfrm>
            <a:off x="200721" y="926860"/>
            <a:ext cx="4125951" cy="26428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Liveness Probe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22C085-6B43-641B-FD70-E3B790633A51}"/>
              </a:ext>
            </a:extLst>
          </p:cNvPr>
          <p:cNvSpPr/>
          <p:nvPr/>
        </p:nvSpPr>
        <p:spPr>
          <a:xfrm>
            <a:off x="4849664" y="3150218"/>
            <a:ext cx="4125951" cy="2642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Startup Probe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D83AE8-388F-D40A-031E-4BE0D34699E4}"/>
              </a:ext>
            </a:extLst>
          </p:cNvPr>
          <p:cNvSpPr/>
          <p:nvPr/>
        </p:nvSpPr>
        <p:spPr>
          <a:xfrm>
            <a:off x="10106722" y="4979018"/>
            <a:ext cx="4125951" cy="26428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Readiness Probe</a:t>
            </a:r>
          </a:p>
        </p:txBody>
      </p:sp>
    </p:spTree>
    <p:extLst>
      <p:ext uri="{BB962C8B-B14F-4D97-AF65-F5344CB8AC3E}">
        <p14:creationId xmlns:p14="http://schemas.microsoft.com/office/powerpoint/2010/main" val="401643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8F449-9804-D93E-5E7C-95AE6EA15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D40557-3996-AF7A-764F-4F17833EE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need these probes in Kubernetes 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286430-BE0B-1A54-564A-7DA73739B5DB}"/>
              </a:ext>
            </a:extLst>
          </p:cNvPr>
          <p:cNvSpPr/>
          <p:nvPr/>
        </p:nvSpPr>
        <p:spPr>
          <a:xfrm>
            <a:off x="434898" y="1505415"/>
            <a:ext cx="5363736" cy="15500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Containers that </a:t>
            </a:r>
            <a:r>
              <a:rPr lang="en-US" sz="3000" dirty="0">
                <a:solidFill>
                  <a:srgbClr val="FFFF00"/>
                </a:solidFill>
              </a:rPr>
              <a:t>haven’t</a:t>
            </a:r>
            <a:r>
              <a:rPr lang="en-US" sz="3000" dirty="0"/>
              <a:t> started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19AAB9-4462-C6CE-A501-503167F2ECE5}"/>
              </a:ext>
            </a:extLst>
          </p:cNvPr>
          <p:cNvSpPr/>
          <p:nvPr/>
        </p:nvSpPr>
        <p:spPr>
          <a:xfrm>
            <a:off x="434898" y="5843239"/>
            <a:ext cx="5363736" cy="155002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Containers that are </a:t>
            </a:r>
            <a:r>
              <a:rPr lang="en-US" sz="3000" dirty="0">
                <a:solidFill>
                  <a:srgbClr val="FFFF00"/>
                </a:solidFill>
              </a:rPr>
              <a:t>not serving </a:t>
            </a:r>
            <a:r>
              <a:rPr lang="en-US" sz="3000" dirty="0"/>
              <a:t>traffic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3CEC67-ED80-CB9F-007F-C0EB0EE46FE1}"/>
              </a:ext>
            </a:extLst>
          </p:cNvPr>
          <p:cNvSpPr/>
          <p:nvPr/>
        </p:nvSpPr>
        <p:spPr>
          <a:xfrm>
            <a:off x="8984166" y="1505415"/>
            <a:ext cx="5363736" cy="155002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000" dirty="0"/>
              <a:t>Containers that are </a:t>
            </a:r>
            <a:r>
              <a:rPr lang="en-US" sz="3000" dirty="0">
                <a:solidFill>
                  <a:srgbClr val="FFFF00"/>
                </a:solidFill>
              </a:rPr>
              <a:t>overloaded</a:t>
            </a:r>
            <a:r>
              <a:rPr lang="en-US" sz="3000" dirty="0"/>
              <a:t> and cannot serve additional traffic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5DA02F-1798-4F49-8FDC-8D5C849985C6}"/>
              </a:ext>
            </a:extLst>
          </p:cNvPr>
          <p:cNvSpPr/>
          <p:nvPr/>
        </p:nvSpPr>
        <p:spPr>
          <a:xfrm>
            <a:off x="8984166" y="5843239"/>
            <a:ext cx="5363736" cy="15500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Containers that are completely </a:t>
            </a:r>
            <a:r>
              <a:rPr lang="en-US" sz="3000" dirty="0">
                <a:solidFill>
                  <a:srgbClr val="FFFF00"/>
                </a:solidFill>
              </a:rPr>
              <a:t>dead</a:t>
            </a:r>
            <a:r>
              <a:rPr lang="en-US" sz="3000" dirty="0"/>
              <a:t> and not serving traffic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934DE7-19D5-5906-ECFD-CE265A57AF1A}"/>
              </a:ext>
            </a:extLst>
          </p:cNvPr>
          <p:cNvSpPr/>
          <p:nvPr/>
        </p:nvSpPr>
        <p:spPr>
          <a:xfrm>
            <a:off x="5646236" y="3445727"/>
            <a:ext cx="3430858" cy="2007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Probes are used to detect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3F50D-D271-6908-2C13-95D6928FAEC2}"/>
              </a:ext>
            </a:extLst>
          </p:cNvPr>
          <p:cNvSpPr/>
          <p:nvPr/>
        </p:nvSpPr>
        <p:spPr>
          <a:xfrm>
            <a:off x="524107" y="3769112"/>
            <a:ext cx="4594303" cy="13269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Application </a:t>
            </a:r>
            <a:r>
              <a:rPr lang="en-US" dirty="0">
                <a:solidFill>
                  <a:srgbClr val="FFFF00"/>
                </a:solidFill>
              </a:rPr>
              <a:t>Health Checks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C659B7-D3D2-45E0-7F46-2A93A754F195}"/>
              </a:ext>
            </a:extLst>
          </p:cNvPr>
          <p:cNvSpPr/>
          <p:nvPr/>
        </p:nvSpPr>
        <p:spPr>
          <a:xfrm>
            <a:off x="9511990" y="3769112"/>
            <a:ext cx="4594303" cy="13269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a </a:t>
            </a:r>
            <a:r>
              <a:rPr lang="en-US" dirty="0">
                <a:solidFill>
                  <a:srgbClr val="FFFF00"/>
                </a:solidFill>
              </a:rPr>
              <a:t>delay in Serving Traffic</a:t>
            </a:r>
            <a:r>
              <a:rPr lang="en-US" dirty="0"/>
              <a:t> for </a:t>
            </a:r>
            <a:r>
              <a:rPr lang="en-US" dirty="0">
                <a:solidFill>
                  <a:srgbClr val="FFFF00"/>
                </a:solidFill>
              </a:rPr>
              <a:t>High Start-Up Time </a:t>
            </a:r>
            <a:r>
              <a:rPr lang="en-US" dirty="0"/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9471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556149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632311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2322297" y="164662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63" y="1653872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222944" y="164607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1680020" y="1949572"/>
            <a:ext cx="502135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1646172" y="19006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837469" y="2149866"/>
            <a:ext cx="4698798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858543" y="2103460"/>
            <a:ext cx="222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us-central1-a, 1-b, 1-c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934487" y="2383472"/>
            <a:ext cx="4421157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441" y="24170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2414572" y="2417073"/>
            <a:ext cx="133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Node-1,2,3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03952" y="673080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GKE</a:t>
            </a:r>
          </a:p>
          <a:p>
            <a:r>
              <a:rPr lang="en-US" sz="3000"/>
              <a:t>Workload</a:t>
            </a:r>
          </a:p>
          <a:p>
            <a:r>
              <a:rPr lang="en-US" sz="3000"/>
              <a:t>Identity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3469" y="880973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D6310589-C555-A4D0-5BAF-BEB72B351E56}"/>
              </a:ext>
            </a:extLst>
          </p:cNvPr>
          <p:cNvSpPr/>
          <p:nvPr/>
        </p:nvSpPr>
        <p:spPr>
          <a:xfrm>
            <a:off x="2053102" y="2917659"/>
            <a:ext cx="4199663" cy="152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4C549D56-AB8C-0768-0CA3-DBC7DF0C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2603431"/>
            <a:ext cx="619863" cy="600492"/>
          </a:xfrm>
          <a:prstGeom prst="rect">
            <a:avLst/>
          </a:prstGeom>
          <a:noFill/>
        </p:spPr>
      </p:pic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A524CCEA-6C43-B1B0-6FD4-2A8E6FD08678}"/>
              </a:ext>
            </a:extLst>
          </p:cNvPr>
          <p:cNvSpPr/>
          <p:nvPr/>
        </p:nvSpPr>
        <p:spPr>
          <a:xfrm>
            <a:off x="2336183" y="3276029"/>
            <a:ext cx="3432253" cy="10592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CAB0E490-A461-6A6A-A6B6-13B6D66861C3}"/>
              </a:ext>
            </a:extLst>
          </p:cNvPr>
          <p:cNvSpPr txBox="1"/>
          <p:nvPr/>
        </p:nvSpPr>
        <p:spPr>
          <a:xfrm>
            <a:off x="3204512" y="4074577"/>
            <a:ext cx="175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MDS </a:t>
            </a:r>
            <a:r>
              <a:rPr lang="en-US" sz="1400" err="1"/>
              <a:t>DaemonSet</a:t>
            </a:r>
            <a:endParaRPr lang="en-US" sz="1400"/>
          </a:p>
        </p:txBody>
      </p:sp>
      <p:pic>
        <p:nvPicPr>
          <p:cNvPr id="1032" name="Picture 2">
            <a:extLst>
              <a:ext uri="{FF2B5EF4-FFF2-40B4-BE49-F238E27FC236}">
                <a16:creationId xmlns:a16="http://schemas.microsoft.com/office/drawing/2014/main" id="{B80187D5-581C-505E-BA25-897B0E6D2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3" y="336378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>
            <a:extLst>
              <a:ext uri="{FF2B5EF4-FFF2-40B4-BE49-F238E27FC236}">
                <a16:creationId xmlns:a16="http://schemas.microsoft.com/office/drawing/2014/main" id="{2547CC06-D962-72D6-D129-6C1BDE0D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22" y="3370409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>
            <a:extLst>
              <a:ext uri="{FF2B5EF4-FFF2-40B4-BE49-F238E27FC236}">
                <a16:creationId xmlns:a16="http://schemas.microsoft.com/office/drawing/2014/main" id="{4C421BA1-B45A-FB7B-158B-D20598D9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21" y="336118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A286FB5B-9A89-048A-FA44-27566CF7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44" y="3372966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57ECACD-4CAA-E4F5-A65C-E3CE6901E65C}"/>
              </a:ext>
            </a:extLst>
          </p:cNvPr>
          <p:cNvSpPr txBox="1"/>
          <p:nvPr/>
        </p:nvSpPr>
        <p:spPr>
          <a:xfrm>
            <a:off x="3072221" y="2929801"/>
            <a:ext cx="2044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kube</a:t>
            </a:r>
            <a:r>
              <a:rPr lang="en-US" sz="1400"/>
              <a:t>-system</a:t>
            </a:r>
          </a:p>
        </p:txBody>
      </p:sp>
      <p:sp>
        <p:nvSpPr>
          <p:cNvPr id="1037" name="Rounded Rectangle 1036">
            <a:extLst>
              <a:ext uri="{FF2B5EF4-FFF2-40B4-BE49-F238E27FC236}">
                <a16:creationId xmlns:a16="http://schemas.microsoft.com/office/drawing/2014/main" id="{E4752026-B758-D1E9-6393-8B97DA9AD45C}"/>
              </a:ext>
            </a:extLst>
          </p:cNvPr>
          <p:cNvSpPr/>
          <p:nvPr/>
        </p:nvSpPr>
        <p:spPr>
          <a:xfrm>
            <a:off x="2053102" y="5057729"/>
            <a:ext cx="4199663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2">
            <a:extLst>
              <a:ext uri="{FF2B5EF4-FFF2-40B4-BE49-F238E27FC236}">
                <a16:creationId xmlns:a16="http://schemas.microsoft.com/office/drawing/2014/main" id="{C7CA28B2-4142-0B9B-AC0C-81F1B3D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4720923"/>
            <a:ext cx="619863" cy="600492"/>
          </a:xfrm>
          <a:prstGeom prst="rect">
            <a:avLst/>
          </a:prstGeom>
          <a:noFill/>
        </p:spPr>
      </p:pic>
      <p:sp>
        <p:nvSpPr>
          <p:cNvPr id="1039" name="Rounded Rectangle 1038">
            <a:extLst>
              <a:ext uri="{FF2B5EF4-FFF2-40B4-BE49-F238E27FC236}">
                <a16:creationId xmlns:a16="http://schemas.microsoft.com/office/drawing/2014/main" id="{4602C41A-81CC-36D9-9BB4-DB0897275152}"/>
              </a:ext>
            </a:extLst>
          </p:cNvPr>
          <p:cNvSpPr/>
          <p:nvPr/>
        </p:nvSpPr>
        <p:spPr>
          <a:xfrm>
            <a:off x="2264695" y="5358134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0A645DA3-226B-1A0D-904E-6BC7435F4BF8}"/>
              </a:ext>
            </a:extLst>
          </p:cNvPr>
          <p:cNvSpPr txBox="1"/>
          <p:nvPr/>
        </p:nvSpPr>
        <p:spPr>
          <a:xfrm>
            <a:off x="2334872" y="624075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-no-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1041" name="Picture 2">
            <a:extLst>
              <a:ext uri="{FF2B5EF4-FFF2-40B4-BE49-F238E27FC236}">
                <a16:creationId xmlns:a16="http://schemas.microsoft.com/office/drawing/2014/main" id="{47F59626-816B-8919-A58D-8A302244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03" y="542060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243C7786-2AA2-C072-318C-40D00B9F60F1}"/>
              </a:ext>
            </a:extLst>
          </p:cNvPr>
          <p:cNvSpPr txBox="1"/>
          <p:nvPr/>
        </p:nvSpPr>
        <p:spPr>
          <a:xfrm>
            <a:off x="3395963" y="5030494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wid-kns</a:t>
            </a:r>
          </a:p>
        </p:txBody>
      </p:sp>
      <p:sp>
        <p:nvSpPr>
          <p:cNvPr id="1043" name="Rounded Rectangle 1042">
            <a:extLst>
              <a:ext uri="{FF2B5EF4-FFF2-40B4-BE49-F238E27FC236}">
                <a16:creationId xmlns:a16="http://schemas.microsoft.com/office/drawing/2014/main" id="{621DE1FE-34B9-0E69-9D70-DEB5CADA56AA}"/>
              </a:ext>
            </a:extLst>
          </p:cNvPr>
          <p:cNvSpPr/>
          <p:nvPr/>
        </p:nvSpPr>
        <p:spPr>
          <a:xfrm>
            <a:off x="3432675" y="5362718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7BBA8BA-80DD-3043-6CD1-6C36C1DDCA03}"/>
              </a:ext>
            </a:extLst>
          </p:cNvPr>
          <p:cNvSpPr txBox="1"/>
          <p:nvPr/>
        </p:nvSpPr>
        <p:spPr>
          <a:xfrm>
            <a:off x="3434725" y="6245340"/>
            <a:ext cx="1040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-with-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1045" name="Picture 2">
            <a:extLst>
              <a:ext uri="{FF2B5EF4-FFF2-40B4-BE49-F238E27FC236}">
                <a16:creationId xmlns:a16="http://schemas.microsoft.com/office/drawing/2014/main" id="{2BB2B22A-5E9E-1564-571A-52F7A55A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83" y="542518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DCE681D8-E889-C5E5-0479-9F59115ABFB8}"/>
              </a:ext>
            </a:extLst>
          </p:cNvPr>
          <p:cNvCxnSpPr>
            <a:cxnSpLocks/>
            <a:stCxn id="1043" idx="3"/>
          </p:cNvCxnSpPr>
          <p:nvPr/>
        </p:nvCxnSpPr>
        <p:spPr>
          <a:xfrm>
            <a:off x="4487635" y="5946982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ounded Rectangle 1054">
            <a:extLst>
              <a:ext uri="{FF2B5EF4-FFF2-40B4-BE49-F238E27FC236}">
                <a16:creationId xmlns:a16="http://schemas.microsoft.com/office/drawing/2014/main" id="{AD5C4A35-77BF-D655-F0F7-C32E9C29C182}"/>
              </a:ext>
            </a:extLst>
          </p:cNvPr>
          <p:cNvSpPr/>
          <p:nvPr/>
        </p:nvSpPr>
        <p:spPr>
          <a:xfrm>
            <a:off x="4933578" y="5363606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6">
            <a:extLst>
              <a:ext uri="{FF2B5EF4-FFF2-40B4-BE49-F238E27FC236}">
                <a16:creationId xmlns:a16="http://schemas.microsoft.com/office/drawing/2014/main" id="{A9E9AAAB-943C-F743-C061-2960E069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75" y="5408161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9E56E9C1-CCD1-05EF-2BBF-7CC956074ECE}"/>
              </a:ext>
            </a:extLst>
          </p:cNvPr>
          <p:cNvSpPr txBox="1"/>
          <p:nvPr/>
        </p:nvSpPr>
        <p:spPr>
          <a:xfrm>
            <a:off x="5102606" y="6227296"/>
            <a:ext cx="758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wid-ksa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Google Shape;668;p26">
            <a:extLst>
              <a:ext uri="{FF2B5EF4-FFF2-40B4-BE49-F238E27FC236}">
                <a16:creationId xmlns:a16="http://schemas.microsoft.com/office/drawing/2014/main" id="{AE154751-996E-2648-A38E-B53FE540B15E}"/>
              </a:ext>
            </a:extLst>
          </p:cNvPr>
          <p:cNvSpPr/>
          <p:nvPr/>
        </p:nvSpPr>
        <p:spPr>
          <a:xfrm>
            <a:off x="8329134" y="165165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878A5B-0741-6A0E-0D98-4A235A61DD11}"/>
              </a:ext>
            </a:extLst>
          </p:cNvPr>
          <p:cNvSpPr/>
          <p:nvPr/>
        </p:nvSpPr>
        <p:spPr>
          <a:xfrm>
            <a:off x="8637651" y="216073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</a:p>
        </p:txBody>
      </p:sp>
      <p:pic>
        <p:nvPicPr>
          <p:cNvPr id="12" name="Google Shape;400;p20">
            <a:extLst>
              <a:ext uri="{FF2B5EF4-FFF2-40B4-BE49-F238E27FC236}">
                <a16:creationId xmlns:a16="http://schemas.microsoft.com/office/drawing/2014/main" id="{E0E77D66-C3A9-FBC5-291D-462A8F66307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12504" y="287084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225F2E-D919-D427-7C2E-C4F0AF1D3F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4098" y="2883839"/>
            <a:ext cx="1212662" cy="9431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AA5840-E885-49DF-B753-3EE51BBB2C80}"/>
              </a:ext>
            </a:extLst>
          </p:cNvPr>
          <p:cNvSpPr txBox="1"/>
          <p:nvPr/>
        </p:nvSpPr>
        <p:spPr>
          <a:xfrm>
            <a:off x="8600422" y="393200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22FB5-020E-2F5D-41A3-E97F642AA2FA}"/>
              </a:ext>
            </a:extLst>
          </p:cNvPr>
          <p:cNvSpPr txBox="1"/>
          <p:nvPr/>
        </p:nvSpPr>
        <p:spPr>
          <a:xfrm>
            <a:off x="11318644" y="3932009"/>
            <a:ext cx="84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</a:t>
            </a:r>
          </a:p>
        </p:txBody>
      </p:sp>
      <p:pic>
        <p:nvPicPr>
          <p:cNvPr id="20" name="Google Shape;400;p20">
            <a:extLst>
              <a:ext uri="{FF2B5EF4-FFF2-40B4-BE49-F238E27FC236}">
                <a16:creationId xmlns:a16="http://schemas.microsoft.com/office/drawing/2014/main" id="{5209C71B-AE50-4DD8-FAF4-148EFFAF92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6133" y="1684657"/>
            <a:ext cx="487635" cy="3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2D85E9-52D1-9565-549F-078FEA39AC03}"/>
              </a:ext>
            </a:extLst>
          </p:cNvPr>
          <p:cNvSpPr txBox="1"/>
          <p:nvPr/>
        </p:nvSpPr>
        <p:spPr>
          <a:xfrm>
            <a:off x="8853704" y="1658425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4028965-67AE-9BA3-CF88-E07BB04A61B2}"/>
              </a:ext>
            </a:extLst>
          </p:cNvPr>
          <p:cNvCxnSpPr>
            <a:stCxn id="1055" idx="3"/>
            <a:endCxn id="12" idx="1"/>
          </p:cNvCxnSpPr>
          <p:nvPr/>
        </p:nvCxnSpPr>
        <p:spPr>
          <a:xfrm flipV="1">
            <a:off x="6089319" y="3364010"/>
            <a:ext cx="2823185" cy="2568965"/>
          </a:xfrm>
          <a:prstGeom prst="bentConnector3">
            <a:avLst>
              <a:gd name="adj1" fmla="val 3342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E3F3E7-F0DE-5A82-D5DB-642A3417081A}"/>
              </a:ext>
            </a:extLst>
          </p:cNvPr>
          <p:cNvSpPr txBox="1"/>
          <p:nvPr/>
        </p:nvSpPr>
        <p:spPr>
          <a:xfrm>
            <a:off x="7143613" y="3033219"/>
            <a:ext cx="15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IAM Policy Binding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8AA6D6-050E-8BD5-DB5B-AD88CB0593E1}"/>
              </a:ext>
            </a:extLst>
          </p:cNvPr>
          <p:cNvCxnSpPr>
            <a:endCxn id="14" idx="1"/>
          </p:cNvCxnSpPr>
          <p:nvPr/>
        </p:nvCxnSpPr>
        <p:spPr>
          <a:xfrm>
            <a:off x="9976745" y="335542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248;p38">
            <a:extLst>
              <a:ext uri="{FF2B5EF4-FFF2-40B4-BE49-F238E27FC236}">
                <a16:creationId xmlns:a16="http://schemas.microsoft.com/office/drawing/2014/main" id="{BA1950F8-B90B-4049-E315-3DBE61BC711B}"/>
              </a:ext>
            </a:extLst>
          </p:cNvPr>
          <p:cNvSpPr/>
          <p:nvPr/>
        </p:nvSpPr>
        <p:spPr>
          <a:xfrm>
            <a:off x="8360787" y="4779993"/>
            <a:ext cx="4478029" cy="2129510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1306;p39">
            <a:extLst>
              <a:ext uri="{FF2B5EF4-FFF2-40B4-BE49-F238E27FC236}">
                <a16:creationId xmlns:a16="http://schemas.microsoft.com/office/drawing/2014/main" id="{A2427133-CFB0-A339-EF22-2DE6115694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2430" y="4830136"/>
            <a:ext cx="413646" cy="385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0659B2-1AA5-7394-F5FB-96CA4CF671A8}"/>
              </a:ext>
            </a:extLst>
          </p:cNvPr>
          <p:cNvSpPr txBox="1"/>
          <p:nvPr/>
        </p:nvSpPr>
        <p:spPr>
          <a:xfrm>
            <a:off x="8707249" y="4784497"/>
            <a:ext cx="16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Compute Engine</a:t>
            </a:r>
          </a:p>
        </p:txBody>
      </p:sp>
      <p:pic>
        <p:nvPicPr>
          <p:cNvPr id="28" name="Google Shape;198;p23">
            <a:extLst>
              <a:ext uri="{FF2B5EF4-FFF2-40B4-BE49-F238E27FC236}">
                <a16:creationId xmlns:a16="http://schemas.microsoft.com/office/drawing/2014/main" id="{CB70A429-2DA0-E924-2AA6-40EEDC7A510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5776" y="5472445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BF7D6D-45B0-9244-5912-FD0B948B02BF}"/>
              </a:ext>
            </a:extLst>
          </p:cNvPr>
          <p:cNvSpPr/>
          <p:nvPr/>
        </p:nvSpPr>
        <p:spPr>
          <a:xfrm>
            <a:off x="8791215" y="5369722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07905C-CB0A-F4BE-EB43-5148905DA6DE}"/>
              </a:ext>
            </a:extLst>
          </p:cNvPr>
          <p:cNvSpPr txBox="1"/>
          <p:nvPr/>
        </p:nvSpPr>
        <p:spPr>
          <a:xfrm>
            <a:off x="8763500" y="627970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Node1</a:t>
            </a:r>
          </a:p>
        </p:txBody>
      </p:sp>
      <p:pic>
        <p:nvPicPr>
          <p:cNvPr id="43" name="Google Shape;198;p23">
            <a:extLst>
              <a:ext uri="{FF2B5EF4-FFF2-40B4-BE49-F238E27FC236}">
                <a16:creationId xmlns:a16="http://schemas.microsoft.com/office/drawing/2014/main" id="{8F17C634-1094-2F94-7F96-21D1ED0E9C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5884" y="5463224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ACF169D-EEFA-1929-BB11-9EC13FEA8903}"/>
              </a:ext>
            </a:extLst>
          </p:cNvPr>
          <p:cNvSpPr/>
          <p:nvPr/>
        </p:nvSpPr>
        <p:spPr>
          <a:xfrm>
            <a:off x="10111323" y="5360501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DE614F-A4BB-38A6-8520-721F7091B3A1}"/>
              </a:ext>
            </a:extLst>
          </p:cNvPr>
          <p:cNvSpPr txBox="1"/>
          <p:nvPr/>
        </p:nvSpPr>
        <p:spPr>
          <a:xfrm>
            <a:off x="10083608" y="6270485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Node2</a:t>
            </a:r>
          </a:p>
        </p:txBody>
      </p:sp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3EE15C6E-D737-BDBB-EC55-705AC6FD36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4591" y="5463224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18B3BBC-3A11-B01B-A08C-431153475A70}"/>
              </a:ext>
            </a:extLst>
          </p:cNvPr>
          <p:cNvSpPr/>
          <p:nvPr/>
        </p:nvSpPr>
        <p:spPr>
          <a:xfrm>
            <a:off x="11400030" y="5360501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9F5E72-9AEA-FE7E-767F-2EB55A74F768}"/>
              </a:ext>
            </a:extLst>
          </p:cNvPr>
          <p:cNvSpPr txBox="1"/>
          <p:nvPr/>
        </p:nvSpPr>
        <p:spPr>
          <a:xfrm>
            <a:off x="11372315" y="6270485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Node3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6650F0A-39F1-E7A7-B3D9-D82BFB8139B8}"/>
              </a:ext>
            </a:extLst>
          </p:cNvPr>
          <p:cNvCxnSpPr>
            <a:stCxn id="1044" idx="2"/>
            <a:endCxn id="23" idx="1"/>
          </p:cNvCxnSpPr>
          <p:nvPr/>
        </p:nvCxnSpPr>
        <p:spPr>
          <a:xfrm rot="5400000" flipH="1" flipV="1">
            <a:off x="5803739" y="3996070"/>
            <a:ext cx="708369" cy="4405726"/>
          </a:xfrm>
          <a:prstGeom prst="bentConnector4">
            <a:avLst>
              <a:gd name="adj1" fmla="val -32271"/>
              <a:gd name="adj2" fmla="val 9445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9DAA555-A4CB-6331-F3E4-C37B8060D399}"/>
              </a:ext>
            </a:extLst>
          </p:cNvPr>
          <p:cNvCxnSpPr>
            <a:stCxn id="1040" idx="2"/>
            <a:endCxn id="23" idx="2"/>
          </p:cNvCxnSpPr>
          <p:nvPr/>
        </p:nvCxnSpPr>
        <p:spPr>
          <a:xfrm rot="16200000" flipH="1">
            <a:off x="6512956" y="2822657"/>
            <a:ext cx="360970" cy="7812722"/>
          </a:xfrm>
          <a:prstGeom prst="bentConnector3">
            <a:avLst>
              <a:gd name="adj1" fmla="val 2025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C522189-2482-E031-960B-546B9D4F64BC}"/>
              </a:ext>
            </a:extLst>
          </p:cNvPr>
          <p:cNvCxnSpPr/>
          <p:nvPr/>
        </p:nvCxnSpPr>
        <p:spPr>
          <a:xfrm>
            <a:off x="9424835" y="7046214"/>
            <a:ext cx="1105586" cy="442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6EE17A1-FA76-7DD9-9497-5E728EBCDB50}"/>
              </a:ext>
            </a:extLst>
          </p:cNvPr>
          <p:cNvCxnSpPr>
            <a:cxnSpLocks/>
          </p:cNvCxnSpPr>
          <p:nvPr/>
        </p:nvCxnSpPr>
        <p:spPr>
          <a:xfrm flipH="1">
            <a:off x="9715016" y="7006664"/>
            <a:ext cx="621358" cy="5077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E77F407-ADD9-174C-DB27-76E9442D1539}"/>
              </a:ext>
            </a:extLst>
          </p:cNvPr>
          <p:cNvSpPr txBox="1"/>
          <p:nvPr/>
        </p:nvSpPr>
        <p:spPr>
          <a:xfrm>
            <a:off x="10658110" y="6925027"/>
            <a:ext cx="1925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List VMs Access Denied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C090B-4E92-99A4-F092-E03416F4E32A}"/>
              </a:ext>
            </a:extLst>
          </p:cNvPr>
          <p:cNvSpPr txBox="1"/>
          <p:nvPr/>
        </p:nvSpPr>
        <p:spPr>
          <a:xfrm>
            <a:off x="6119754" y="6484982"/>
            <a:ext cx="1959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List VMs Access Granted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0C17DA9-E360-5357-A693-17DB5DE9FD86}"/>
              </a:ext>
            </a:extLst>
          </p:cNvPr>
          <p:cNvCxnSpPr/>
          <p:nvPr/>
        </p:nvCxnSpPr>
        <p:spPr>
          <a:xfrm rot="5400000" flipH="1" flipV="1">
            <a:off x="5936300" y="574679"/>
            <a:ext cx="817360" cy="4585341"/>
          </a:xfrm>
          <a:prstGeom prst="bentConnector2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536F22-D4FE-1339-51BF-E3FE4E818606}"/>
              </a:ext>
            </a:extLst>
          </p:cNvPr>
          <p:cNvCxnSpPr>
            <a:cxnSpLocks/>
          </p:cNvCxnSpPr>
          <p:nvPr/>
        </p:nvCxnSpPr>
        <p:spPr>
          <a:xfrm>
            <a:off x="4082637" y="4382354"/>
            <a:ext cx="0" cy="975780"/>
          </a:xfrm>
          <a:prstGeom prst="straightConnector1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777E561-A84D-2EFD-EBA1-A97E1380BB39}"/>
              </a:ext>
            </a:extLst>
          </p:cNvPr>
          <p:cNvSpPr txBox="1"/>
          <p:nvPr/>
        </p:nvSpPr>
        <p:spPr>
          <a:xfrm>
            <a:off x="6294571" y="2141242"/>
            <a:ext cx="130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F5748B"/>
                </a:solidFill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69866861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1F19E-2246-DE79-830F-23F8B9222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6D5392-6A27-6740-AA89-D8A5165E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Liveness Probe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357B2-3402-B41A-5BB4-8B67D838A5A4}"/>
              </a:ext>
            </a:extLst>
          </p:cNvPr>
          <p:cNvSpPr/>
          <p:nvPr/>
        </p:nvSpPr>
        <p:spPr>
          <a:xfrm>
            <a:off x="5656773" y="3343970"/>
            <a:ext cx="3101156" cy="21438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Liveness Probe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B2835-173E-AB09-61B5-E047D4A98CC8}"/>
              </a:ext>
            </a:extLst>
          </p:cNvPr>
          <p:cNvSpPr/>
          <p:nvPr/>
        </p:nvSpPr>
        <p:spPr>
          <a:xfrm>
            <a:off x="117329" y="1449658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Liveness probes lets Kubernetes know whether our </a:t>
            </a:r>
            <a:r>
              <a:rPr lang="en-US" sz="2800" dirty="0">
                <a:solidFill>
                  <a:srgbClr val="0070C0"/>
                </a:solidFill>
              </a:rPr>
              <a:t>application</a:t>
            </a:r>
            <a:r>
              <a:rPr lang="en-US" sz="2800" dirty="0"/>
              <a:t> running in a container inside a pod is </a:t>
            </a:r>
            <a:r>
              <a:rPr lang="en-US" sz="2800" dirty="0">
                <a:solidFill>
                  <a:srgbClr val="0070C0"/>
                </a:solidFill>
              </a:rPr>
              <a:t>healthy or not</a:t>
            </a:r>
            <a:r>
              <a:rPr lang="en-US" sz="2800" dirty="0"/>
              <a:t>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37981-402F-346B-0E5F-4E417CC5A472}"/>
              </a:ext>
            </a:extLst>
          </p:cNvPr>
          <p:cNvSpPr/>
          <p:nvPr/>
        </p:nvSpPr>
        <p:spPr>
          <a:xfrm>
            <a:off x="117329" y="5339490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If our application is healthy Kubernetes </a:t>
            </a:r>
            <a:r>
              <a:rPr lang="en-US" sz="2600" dirty="0">
                <a:solidFill>
                  <a:srgbClr val="FFFF00"/>
                </a:solidFill>
              </a:rPr>
              <a:t>will not involve </a:t>
            </a:r>
            <a:r>
              <a:rPr lang="en-US" sz="2600" dirty="0"/>
              <a:t>with the pod functioning. If our application is unhealthy Kubernetes </a:t>
            </a:r>
            <a:r>
              <a:rPr lang="en-US" sz="2600" dirty="0">
                <a:solidFill>
                  <a:srgbClr val="FFFF00"/>
                </a:solidFill>
              </a:rPr>
              <a:t>will mark the pod as unhealthy</a:t>
            </a:r>
            <a:r>
              <a:rPr lang="en-US" sz="2600" dirty="0"/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BCEFB8-85BB-9744-CBCC-FE03195E0911}"/>
              </a:ext>
            </a:extLst>
          </p:cNvPr>
          <p:cNvSpPr/>
          <p:nvPr/>
        </p:nvSpPr>
        <p:spPr>
          <a:xfrm>
            <a:off x="8973628" y="1449658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If a </a:t>
            </a:r>
            <a:r>
              <a:rPr lang="en-US" sz="2600" dirty="0">
                <a:solidFill>
                  <a:srgbClr val="FFFF00"/>
                </a:solidFill>
              </a:rPr>
              <a:t>Pod fails health-checks continuously</a:t>
            </a:r>
            <a:r>
              <a:rPr lang="en-US" sz="2600" dirty="0"/>
              <a:t>, Kubernetes </a:t>
            </a:r>
            <a:r>
              <a:rPr lang="en-US" sz="2600" dirty="0">
                <a:solidFill>
                  <a:srgbClr val="FF0000"/>
                </a:solidFill>
              </a:rPr>
              <a:t>kills the container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FF0000"/>
                </a:solidFill>
              </a:rPr>
              <a:t>restarts</a:t>
            </a:r>
            <a:r>
              <a:rPr lang="en-US" sz="2600" dirty="0"/>
              <a:t> it.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1C55D0-B699-A54C-70CC-83E0C592953B}"/>
              </a:ext>
            </a:extLst>
          </p:cNvPr>
          <p:cNvSpPr/>
          <p:nvPr/>
        </p:nvSpPr>
        <p:spPr>
          <a:xfrm>
            <a:off x="8934357" y="5339490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In short, Use liveness probe to </a:t>
            </a:r>
            <a:r>
              <a:rPr lang="en-US" sz="2600" dirty="0">
                <a:solidFill>
                  <a:srgbClr val="FFFF00"/>
                </a:solidFill>
              </a:rPr>
              <a:t>remove unhealthy </a:t>
            </a:r>
            <a:r>
              <a:rPr lang="en-US" sz="2600" dirty="0"/>
              <a:t>pods</a:t>
            </a:r>
          </a:p>
        </p:txBody>
      </p:sp>
    </p:spTree>
    <p:extLst>
      <p:ext uri="{BB962C8B-B14F-4D97-AF65-F5344CB8AC3E}">
        <p14:creationId xmlns:p14="http://schemas.microsoft.com/office/powerpoint/2010/main" val="254429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F683A2-C758-E282-7679-3D95BBBE99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DDF6-EE7B-292B-5562-A7691181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415032"/>
            <a:ext cx="6562493" cy="59916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Kubelet </a:t>
            </a:r>
            <a:r>
              <a:rPr lang="en-US" dirty="0">
                <a:solidFill>
                  <a:srgbClr val="0070C0"/>
                </a:solidFill>
              </a:rPr>
              <a:t>will send </a:t>
            </a:r>
            <a:r>
              <a:rPr lang="en-US" dirty="0"/>
              <a:t>a HTTP request every 10 seconds (</a:t>
            </a:r>
            <a:r>
              <a:rPr lang="en-US" dirty="0" err="1">
                <a:solidFill>
                  <a:srgbClr val="C00000"/>
                </a:solidFill>
              </a:rPr>
              <a:t>periodSeconds</a:t>
            </a:r>
            <a:r>
              <a:rPr lang="en-US" dirty="0">
                <a:solidFill>
                  <a:srgbClr val="C00000"/>
                </a:solidFill>
              </a:rPr>
              <a:t>: 10</a:t>
            </a:r>
            <a:r>
              <a:rPr lang="en-US" dirty="0"/>
              <a:t>) and expect a response</a:t>
            </a:r>
          </a:p>
          <a:p>
            <a:r>
              <a:rPr lang="en-US" dirty="0"/>
              <a:t>If the Pod responds the </a:t>
            </a:r>
            <a:r>
              <a:rPr lang="en-US" dirty="0">
                <a:solidFill>
                  <a:srgbClr val="0070C0"/>
                </a:solidFill>
              </a:rPr>
              <a:t>HTTP code between 200-399</a:t>
            </a:r>
            <a:r>
              <a:rPr lang="en-US" dirty="0"/>
              <a:t> then the Kubelet considers Pod is </a:t>
            </a:r>
            <a:r>
              <a:rPr lang="en-US" dirty="0">
                <a:solidFill>
                  <a:srgbClr val="0070C0"/>
                </a:solidFill>
              </a:rPr>
              <a:t>healthy</a:t>
            </a:r>
          </a:p>
          <a:p>
            <a:r>
              <a:rPr lang="en-US" dirty="0"/>
              <a:t>If not </a:t>
            </a:r>
            <a:r>
              <a:rPr lang="en-US" dirty="0" err="1"/>
              <a:t>kubelet</a:t>
            </a:r>
            <a:r>
              <a:rPr lang="en-US" dirty="0"/>
              <a:t> will </a:t>
            </a:r>
            <a:r>
              <a:rPr lang="en-US" dirty="0">
                <a:solidFill>
                  <a:srgbClr val="0070C0"/>
                </a:solidFill>
              </a:rPr>
              <a:t>mark Pod </a:t>
            </a:r>
            <a:r>
              <a:rPr lang="en-US" dirty="0"/>
              <a:t>as unhealthy</a:t>
            </a:r>
          </a:p>
          <a:p>
            <a:r>
              <a:rPr lang="en-US" dirty="0"/>
              <a:t>If the health-check fails </a:t>
            </a:r>
            <a:r>
              <a:rPr lang="en-US" dirty="0">
                <a:solidFill>
                  <a:srgbClr val="0070C0"/>
                </a:solidFill>
              </a:rPr>
              <a:t>3 times consecutively</a:t>
            </a:r>
            <a:r>
              <a:rPr lang="en-US" dirty="0"/>
              <a:t> (</a:t>
            </a:r>
            <a:r>
              <a:rPr lang="en-US" dirty="0" err="1">
                <a:solidFill>
                  <a:srgbClr val="C00000"/>
                </a:solidFill>
              </a:rPr>
              <a:t>failureThreshold</a:t>
            </a:r>
            <a:r>
              <a:rPr lang="en-US" dirty="0">
                <a:solidFill>
                  <a:srgbClr val="C00000"/>
                </a:solidFill>
              </a:rPr>
              <a:t>: 3</a:t>
            </a:r>
            <a:r>
              <a:rPr lang="en-US" dirty="0"/>
              <a:t>) then Kubelet </a:t>
            </a:r>
            <a:r>
              <a:rPr lang="en-US" dirty="0">
                <a:solidFill>
                  <a:srgbClr val="0070C0"/>
                </a:solidFill>
              </a:rPr>
              <a:t>kills the container</a:t>
            </a:r>
            <a:r>
              <a:rPr lang="en-US" dirty="0"/>
              <a:t> pod </a:t>
            </a:r>
            <a:r>
              <a:rPr lang="en-US" dirty="0">
                <a:solidFill>
                  <a:srgbClr val="0070C0"/>
                </a:solidFill>
              </a:rPr>
              <a:t>restarts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it</a:t>
            </a:r>
            <a:r>
              <a:rPr lang="en-US" dirty="0"/>
              <a:t>.  (Its container and not pod)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CE5D76-E142-DDBE-29C6-70BD096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33775"/>
            <a:ext cx="12618720" cy="1188851"/>
          </a:xfrm>
        </p:spPr>
        <p:txBody>
          <a:bodyPr/>
          <a:lstStyle/>
          <a:p>
            <a:r>
              <a:rPr lang="en-US" dirty="0"/>
              <a:t>What happens when we use Liveness Probes?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0A478-79D0-9C16-C50E-6DB552FB3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069" y="1141284"/>
            <a:ext cx="6406376" cy="62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6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D93863-23F5-7B0E-3AF3-3902699DB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854DA8-206B-7539-0046-D0EE01C8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ways we can deploy these probes 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947B8B-6C58-C536-273E-66018DDB8EF1}"/>
              </a:ext>
            </a:extLst>
          </p:cNvPr>
          <p:cNvSpPr/>
          <p:nvPr/>
        </p:nvSpPr>
        <p:spPr>
          <a:xfrm>
            <a:off x="245326" y="1338146"/>
            <a:ext cx="4282069" cy="2464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00" dirty="0"/>
              <a:t>HTTP</a:t>
            </a:r>
          </a:p>
          <a:p>
            <a:pPr algn="ctr"/>
            <a:r>
              <a:rPr lang="en-US" sz="5300" dirty="0"/>
              <a:t>Request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5B37A5-CA01-1E2D-803F-12F9D87BE0CD}"/>
              </a:ext>
            </a:extLst>
          </p:cNvPr>
          <p:cNvSpPr/>
          <p:nvPr/>
        </p:nvSpPr>
        <p:spPr>
          <a:xfrm>
            <a:off x="4809894" y="3274742"/>
            <a:ext cx="4282069" cy="24644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00" dirty="0"/>
              <a:t>TCP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F9E3AD-880E-536C-8885-2C0E28CC07ED}"/>
              </a:ext>
            </a:extLst>
          </p:cNvPr>
          <p:cNvSpPr/>
          <p:nvPr/>
        </p:nvSpPr>
        <p:spPr>
          <a:xfrm>
            <a:off x="9987776" y="5099824"/>
            <a:ext cx="4282069" cy="246442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340238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F22872-4925-EFB3-C67B-6B1EC97913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B72D7F-851A-CDB1-311F-4F1B2104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Ways to Implement Probes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F5D91-8B06-3A58-BBAD-7F0435AE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0" y="2125816"/>
            <a:ext cx="4662020" cy="5504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C59D0-6035-2D5A-28C4-F4B113EE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867" y="3043628"/>
            <a:ext cx="4882998" cy="4587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39F6DA-7CDE-FACE-8643-EE7665EB7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5322" y="4407650"/>
            <a:ext cx="4232662" cy="32230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5A8F18-E726-8828-1DB3-77865AB4FDB3}"/>
              </a:ext>
            </a:extLst>
          </p:cNvPr>
          <p:cNvSpPr/>
          <p:nvPr/>
        </p:nvSpPr>
        <p:spPr>
          <a:xfrm>
            <a:off x="312234" y="1159727"/>
            <a:ext cx="4259766" cy="8140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D0EECD-6BA3-151E-E83C-392600116CAB}"/>
              </a:ext>
            </a:extLst>
          </p:cNvPr>
          <p:cNvSpPr/>
          <p:nvPr/>
        </p:nvSpPr>
        <p:spPr>
          <a:xfrm>
            <a:off x="5185317" y="2125816"/>
            <a:ext cx="4259766" cy="814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C065A6-65D3-F6E8-0895-E5F7EA4855A5}"/>
              </a:ext>
            </a:extLst>
          </p:cNvPr>
          <p:cNvSpPr/>
          <p:nvPr/>
        </p:nvSpPr>
        <p:spPr>
          <a:xfrm>
            <a:off x="10128218" y="3414930"/>
            <a:ext cx="4259766" cy="8140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Request</a:t>
            </a:r>
          </a:p>
        </p:txBody>
      </p:sp>
    </p:spTree>
    <p:extLst>
      <p:ext uri="{BB962C8B-B14F-4D97-AF65-F5344CB8AC3E}">
        <p14:creationId xmlns:p14="http://schemas.microsoft.com/office/powerpoint/2010/main" val="192538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Demo-59</a:t>
            </a:r>
            <a:r>
              <a:rPr lang="en-US" sz="3000" dirty="0"/>
              <a:t> Kubernetes Liveness Probes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86379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024255" y="258109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Liveness Probe with </a:t>
            </a:r>
            <a:r>
              <a:rPr lang="en-US" sz="2600" dirty="0">
                <a:solidFill>
                  <a:srgbClr val="FFFF00"/>
                </a:solidFill>
              </a:rPr>
              <a:t>Linux Command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4A4D9-C0FB-A04B-7767-1470817F10AD}"/>
              </a:ext>
            </a:extLst>
          </p:cNvPr>
          <p:cNvSpPr/>
          <p:nvPr/>
        </p:nvSpPr>
        <p:spPr>
          <a:xfrm>
            <a:off x="6942181" y="346747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853193-865C-6A17-F356-1AC59FF3D973}"/>
              </a:ext>
            </a:extLst>
          </p:cNvPr>
          <p:cNvSpPr/>
          <p:nvPr/>
        </p:nvSpPr>
        <p:spPr>
          <a:xfrm>
            <a:off x="8024255" y="346873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Liveness Probe with </a:t>
            </a:r>
            <a:r>
              <a:rPr lang="en-US" sz="2600" dirty="0">
                <a:solidFill>
                  <a:srgbClr val="FFFF00"/>
                </a:solidFill>
              </a:rPr>
              <a:t>HTTP Request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97B060-9847-555E-8603-0B83A2FE9A1A}"/>
              </a:ext>
            </a:extLst>
          </p:cNvPr>
          <p:cNvSpPr/>
          <p:nvPr/>
        </p:nvSpPr>
        <p:spPr>
          <a:xfrm>
            <a:off x="6942181" y="4376535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4CCCB4-A004-DC04-2D6C-D9E3137C341A}"/>
              </a:ext>
            </a:extLst>
          </p:cNvPr>
          <p:cNvSpPr/>
          <p:nvPr/>
        </p:nvSpPr>
        <p:spPr>
          <a:xfrm>
            <a:off x="8008134" y="437653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Liveness Probe with </a:t>
            </a:r>
            <a:r>
              <a:rPr lang="en-US" sz="2600" dirty="0">
                <a:solidFill>
                  <a:srgbClr val="FFFF00"/>
                </a:solidFill>
              </a:rPr>
              <a:t>TCP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6596-D161-6E09-638D-36FAE9D1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72" y="1968526"/>
            <a:ext cx="6536419" cy="463910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3CB8B1-70F4-381E-E4BD-F6562C1370F8}"/>
              </a:ext>
            </a:extLst>
          </p:cNvPr>
          <p:cNvSpPr/>
          <p:nvPr/>
        </p:nvSpPr>
        <p:spPr>
          <a:xfrm>
            <a:off x="478444" y="2344527"/>
            <a:ext cx="4456571" cy="3829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A8A8150-E4B0-991F-99A4-AC0743BF4439}"/>
              </a:ext>
            </a:extLst>
          </p:cNvPr>
          <p:cNvSpPr/>
          <p:nvPr/>
        </p:nvSpPr>
        <p:spPr>
          <a:xfrm>
            <a:off x="453207" y="5686442"/>
            <a:ext cx="4456571" cy="3829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EA4D30-CF45-B88E-E597-30586CF669AA}"/>
              </a:ext>
            </a:extLst>
          </p:cNvPr>
          <p:cNvSpPr/>
          <p:nvPr/>
        </p:nvSpPr>
        <p:spPr>
          <a:xfrm>
            <a:off x="464093" y="6176298"/>
            <a:ext cx="4456571" cy="3829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5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639" y="251260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Startup Probe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499F4AC-2A37-3A7E-5EE3-A8120C60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F87D31E-E32A-2A2B-D8FF-8BB88718B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8919AD2-28B7-F70A-9E61-3149843A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39F29E27-0465-3F5A-2EB2-C74C0F6C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99F7495-D30C-E6BE-7D02-6F7421CDAC49}"/>
              </a:ext>
            </a:extLst>
          </p:cNvPr>
          <p:cNvSpPr/>
          <p:nvPr/>
        </p:nvSpPr>
        <p:spPr>
          <a:xfrm>
            <a:off x="49617" y="6971813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Demo-60</a:t>
            </a:r>
          </a:p>
        </p:txBody>
      </p:sp>
    </p:spTree>
    <p:extLst>
      <p:ext uri="{BB962C8B-B14F-4D97-AF65-F5344CB8AC3E}">
        <p14:creationId xmlns:p14="http://schemas.microsoft.com/office/powerpoint/2010/main" val="329890274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AA36E-516D-4654-FD6D-B57829D067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3FBF2-F313-94A7-AFC4-88DE9C4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Probes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233BBE-D606-DB33-9BA0-66B7F8B63C11}"/>
              </a:ext>
            </a:extLst>
          </p:cNvPr>
          <p:cNvSpPr/>
          <p:nvPr/>
        </p:nvSpPr>
        <p:spPr>
          <a:xfrm>
            <a:off x="200721" y="926860"/>
            <a:ext cx="4125951" cy="26428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Liveness Probe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22C085-6B43-641B-FD70-E3B790633A51}"/>
              </a:ext>
            </a:extLst>
          </p:cNvPr>
          <p:cNvSpPr/>
          <p:nvPr/>
        </p:nvSpPr>
        <p:spPr>
          <a:xfrm>
            <a:off x="4849664" y="3150218"/>
            <a:ext cx="4125951" cy="2642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Startup Probe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D83AE8-388F-D40A-031E-4BE0D34699E4}"/>
              </a:ext>
            </a:extLst>
          </p:cNvPr>
          <p:cNvSpPr/>
          <p:nvPr/>
        </p:nvSpPr>
        <p:spPr>
          <a:xfrm>
            <a:off x="10106722" y="4979018"/>
            <a:ext cx="4125951" cy="26428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Readiness Probe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9F5AD8-58EE-A955-A997-915A973341DE}"/>
              </a:ext>
            </a:extLst>
          </p:cNvPr>
          <p:cNvSpPr/>
          <p:nvPr/>
        </p:nvSpPr>
        <p:spPr>
          <a:xfrm>
            <a:off x="4481673" y="2916042"/>
            <a:ext cx="4861932" cy="311119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1F19E-2246-DE79-830F-23F8B9222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6D5392-6A27-6740-AA89-D8A5165E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Startup Probe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357B2-3402-B41A-5BB4-8B67D838A5A4}"/>
              </a:ext>
            </a:extLst>
          </p:cNvPr>
          <p:cNvSpPr/>
          <p:nvPr/>
        </p:nvSpPr>
        <p:spPr>
          <a:xfrm>
            <a:off x="5656773" y="3343970"/>
            <a:ext cx="3101156" cy="21438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Startup Probe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B2835-173E-AB09-61B5-E047D4A98CC8}"/>
              </a:ext>
            </a:extLst>
          </p:cNvPr>
          <p:cNvSpPr/>
          <p:nvPr/>
        </p:nvSpPr>
        <p:spPr>
          <a:xfrm>
            <a:off x="106178" y="1056725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Startup probes let Kubernetes know whether our application running in a container inside Pod has </a:t>
            </a:r>
            <a:r>
              <a:rPr lang="en-US" sz="2600" dirty="0">
                <a:solidFill>
                  <a:srgbClr val="FFFF00"/>
                </a:solidFill>
              </a:rPr>
              <a:t>started</a:t>
            </a:r>
            <a:r>
              <a:rPr lang="en-US" sz="2600" dirty="0"/>
              <a:t>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37981-402F-346B-0E5F-4E417CC5A472}"/>
              </a:ext>
            </a:extLst>
          </p:cNvPr>
          <p:cNvSpPr/>
          <p:nvPr/>
        </p:nvSpPr>
        <p:spPr>
          <a:xfrm>
            <a:off x="106178" y="5178115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Startup probe has </a:t>
            </a:r>
            <a:r>
              <a:rPr lang="en-US" sz="2600" dirty="0">
                <a:solidFill>
                  <a:srgbClr val="FFFF00"/>
                </a:solidFill>
              </a:rPr>
              <a:t>higher priority </a:t>
            </a:r>
            <a:r>
              <a:rPr lang="en-US" sz="2600" dirty="0"/>
              <a:t>over the liveness and readiness probes.  </a:t>
            </a:r>
            <a:r>
              <a:rPr lang="en-US" sz="2600" dirty="0">
                <a:solidFill>
                  <a:srgbClr val="FFFF00"/>
                </a:solidFill>
              </a:rPr>
              <a:t>Until</a:t>
            </a:r>
            <a:r>
              <a:rPr lang="en-US" sz="2600" dirty="0"/>
              <a:t> the Startup Probe succeeds, all the other Probes are </a:t>
            </a:r>
            <a:r>
              <a:rPr lang="en-US" sz="2600" dirty="0">
                <a:solidFill>
                  <a:srgbClr val="FFFF00"/>
                </a:solidFill>
              </a:rPr>
              <a:t>disabled</a:t>
            </a:r>
            <a:r>
              <a:rPr lang="en-US" sz="2600" dirty="0"/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BCEFB8-85BB-9744-CBCC-FE03195E0911}"/>
              </a:ext>
            </a:extLst>
          </p:cNvPr>
          <p:cNvSpPr/>
          <p:nvPr/>
        </p:nvSpPr>
        <p:spPr>
          <a:xfrm>
            <a:off x="8962475" y="1239094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Startup probes are useful in situations where our app can take a </a:t>
            </a:r>
            <a:r>
              <a:rPr lang="en-US" sz="2600" dirty="0">
                <a:solidFill>
                  <a:srgbClr val="FFFF00"/>
                </a:solidFill>
              </a:rPr>
              <a:t>long time to start </a:t>
            </a:r>
            <a:r>
              <a:rPr lang="en-US" sz="2600" dirty="0"/>
              <a:t>or </a:t>
            </a:r>
            <a:r>
              <a:rPr lang="en-US" sz="2600" dirty="0">
                <a:solidFill>
                  <a:srgbClr val="FFFF00"/>
                </a:solidFill>
              </a:rPr>
              <a:t>could fail </a:t>
            </a:r>
            <a:r>
              <a:rPr lang="en-US" sz="2600" dirty="0"/>
              <a:t>sometimes on startup.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1C55D0-B699-A54C-70CC-83E0C592953B}"/>
              </a:ext>
            </a:extLst>
          </p:cNvPr>
          <p:cNvSpPr/>
          <p:nvPr/>
        </p:nvSpPr>
        <p:spPr>
          <a:xfrm>
            <a:off x="8962475" y="3384393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Example: If our container needs to work on loading </a:t>
            </a:r>
            <a:r>
              <a:rPr lang="en-US" sz="2600" dirty="0">
                <a:solidFill>
                  <a:srgbClr val="FFFF00"/>
                </a:solidFill>
              </a:rPr>
              <a:t>large data </a:t>
            </a:r>
            <a:r>
              <a:rPr lang="en-US" sz="2600" dirty="0"/>
              <a:t>during startup, we can use a startup probe.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684CAE-951B-C1B6-152E-8D2933986B43}"/>
              </a:ext>
            </a:extLst>
          </p:cNvPr>
          <p:cNvSpPr/>
          <p:nvPr/>
        </p:nvSpPr>
        <p:spPr>
          <a:xfrm>
            <a:off x="9011695" y="5555948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If the startup probe </a:t>
            </a:r>
            <a:r>
              <a:rPr lang="en-US" sz="2600" dirty="0">
                <a:solidFill>
                  <a:srgbClr val="FFFF00"/>
                </a:solidFill>
              </a:rPr>
              <a:t>never succeeds, </a:t>
            </a:r>
            <a:r>
              <a:rPr lang="en-US" sz="2600" dirty="0"/>
              <a:t>the container is </a:t>
            </a:r>
            <a:r>
              <a:rPr lang="en-US" sz="2600" dirty="0">
                <a:solidFill>
                  <a:srgbClr val="C00000"/>
                </a:solidFill>
              </a:rPr>
              <a:t>killed after 300s </a:t>
            </a:r>
            <a:r>
              <a:rPr lang="en-US" sz="2600" dirty="0"/>
              <a:t>and subject to the pod's </a:t>
            </a:r>
            <a:r>
              <a:rPr lang="en-US" sz="2600" dirty="0" err="1">
                <a:solidFill>
                  <a:srgbClr val="C00000"/>
                </a:solidFill>
              </a:rPr>
              <a:t>restartPolicy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748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A002CC-A757-1A55-EF06-D6F509D1ED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F9FDF-383E-8E63-9C49-7EF873BD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Startup Probe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8A5BA-57DB-7FE9-1051-25FDD7190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0" y="2357237"/>
            <a:ext cx="13870620" cy="281010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D8D3B5-3333-6D3C-9C2D-BF75C5554FA2}"/>
              </a:ext>
            </a:extLst>
          </p:cNvPr>
          <p:cNvSpPr/>
          <p:nvPr/>
        </p:nvSpPr>
        <p:spPr>
          <a:xfrm>
            <a:off x="8441473" y="4427034"/>
            <a:ext cx="3278459" cy="47950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3A7F12-8DD6-3940-C875-3B416A7E173C}"/>
              </a:ext>
            </a:extLst>
          </p:cNvPr>
          <p:cNvSpPr/>
          <p:nvPr/>
        </p:nvSpPr>
        <p:spPr>
          <a:xfrm>
            <a:off x="5084956" y="6285487"/>
            <a:ext cx="8943278" cy="10147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failureThreshold</a:t>
            </a:r>
            <a:r>
              <a:rPr lang="en-US" dirty="0">
                <a:solidFill>
                  <a:srgbClr val="FFFF00"/>
                </a:solidFill>
              </a:rPr>
              <a:t> * </a:t>
            </a:r>
            <a:r>
              <a:rPr lang="en-US" dirty="0" err="1">
                <a:solidFill>
                  <a:srgbClr val="FFFF00"/>
                </a:solidFill>
              </a:rPr>
              <a:t>periodSeconds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long enough to cover the worse case startup time.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65182-A3F2-AB95-0CAB-E5225DA02F9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556595" y="4906537"/>
            <a:ext cx="0" cy="1378950"/>
          </a:xfrm>
          <a:prstGeom prst="straightConnector1">
            <a:avLst/>
          </a:prstGeom>
          <a:ln w="190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48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Demo-60</a:t>
            </a:r>
            <a:r>
              <a:rPr lang="en-US" sz="3000" dirty="0"/>
              <a:t>: Kubernetes Startup Probes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02470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024255" y="258109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Startup Probe with </a:t>
            </a:r>
            <a:r>
              <a:rPr lang="en-US" sz="2600" dirty="0">
                <a:solidFill>
                  <a:srgbClr val="FFFF00"/>
                </a:solidFill>
              </a:rPr>
              <a:t>HTTP Request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E13F4-5E29-03E3-F927-AC6BD916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" y="2155372"/>
            <a:ext cx="6784618" cy="37555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7ECDEF-610C-27CA-3AB5-0D49217F0B37}"/>
              </a:ext>
            </a:extLst>
          </p:cNvPr>
          <p:cNvSpPr/>
          <p:nvPr/>
        </p:nvSpPr>
        <p:spPr>
          <a:xfrm>
            <a:off x="249412" y="2518287"/>
            <a:ext cx="5153105" cy="40144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8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598801"/>
            <a:ext cx="13123849" cy="709231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937" y="476176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907261"/>
            <a:ext cx="12833098" cy="66505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7807" y="8558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556149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632311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2322297" y="164662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63" y="1653872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222944" y="164607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1680020" y="1949572"/>
            <a:ext cx="502135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1646172" y="19006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837469" y="2149866"/>
            <a:ext cx="4698798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858543" y="2103460"/>
            <a:ext cx="222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us-central1-a, 1-b, 1-c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934487" y="2383472"/>
            <a:ext cx="4421157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441" y="24170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2414572" y="2417073"/>
            <a:ext cx="133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Node-1,2,3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8326249" y="-8610"/>
            <a:ext cx="5174774" cy="548508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GKE - External DNS Install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3469" y="880973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D6310589-C555-A4D0-5BAF-BEB72B351E56}"/>
              </a:ext>
            </a:extLst>
          </p:cNvPr>
          <p:cNvSpPr/>
          <p:nvPr/>
        </p:nvSpPr>
        <p:spPr>
          <a:xfrm>
            <a:off x="2053102" y="2917659"/>
            <a:ext cx="4199663" cy="152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4C549D56-AB8C-0768-0CA3-DBC7DF0C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2603431"/>
            <a:ext cx="619863" cy="600492"/>
          </a:xfrm>
          <a:prstGeom prst="rect">
            <a:avLst/>
          </a:prstGeom>
          <a:noFill/>
        </p:spPr>
      </p:pic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A524CCEA-6C43-B1B0-6FD4-2A8E6FD08678}"/>
              </a:ext>
            </a:extLst>
          </p:cNvPr>
          <p:cNvSpPr/>
          <p:nvPr/>
        </p:nvSpPr>
        <p:spPr>
          <a:xfrm>
            <a:off x="2336183" y="3276029"/>
            <a:ext cx="3432253" cy="10592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CAB0E490-A461-6A6A-A6B6-13B6D66861C3}"/>
              </a:ext>
            </a:extLst>
          </p:cNvPr>
          <p:cNvSpPr txBox="1"/>
          <p:nvPr/>
        </p:nvSpPr>
        <p:spPr>
          <a:xfrm>
            <a:off x="3204512" y="4074577"/>
            <a:ext cx="175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MDS </a:t>
            </a:r>
            <a:r>
              <a:rPr lang="en-US" sz="1400" err="1"/>
              <a:t>DaemonSet</a:t>
            </a:r>
            <a:endParaRPr lang="en-US" sz="1400"/>
          </a:p>
        </p:txBody>
      </p:sp>
      <p:pic>
        <p:nvPicPr>
          <p:cNvPr id="1032" name="Picture 2">
            <a:extLst>
              <a:ext uri="{FF2B5EF4-FFF2-40B4-BE49-F238E27FC236}">
                <a16:creationId xmlns:a16="http://schemas.microsoft.com/office/drawing/2014/main" id="{B80187D5-581C-505E-BA25-897B0E6D2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3" y="336378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>
            <a:extLst>
              <a:ext uri="{FF2B5EF4-FFF2-40B4-BE49-F238E27FC236}">
                <a16:creationId xmlns:a16="http://schemas.microsoft.com/office/drawing/2014/main" id="{2547CC06-D962-72D6-D129-6C1BDE0D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22" y="3370409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>
            <a:extLst>
              <a:ext uri="{FF2B5EF4-FFF2-40B4-BE49-F238E27FC236}">
                <a16:creationId xmlns:a16="http://schemas.microsoft.com/office/drawing/2014/main" id="{4C421BA1-B45A-FB7B-158B-D20598D9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21" y="336118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A286FB5B-9A89-048A-FA44-27566CF7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44" y="3372966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57ECACD-4CAA-E4F5-A65C-E3CE6901E65C}"/>
              </a:ext>
            </a:extLst>
          </p:cNvPr>
          <p:cNvSpPr txBox="1"/>
          <p:nvPr/>
        </p:nvSpPr>
        <p:spPr>
          <a:xfrm>
            <a:off x="3072221" y="2929801"/>
            <a:ext cx="2044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kube</a:t>
            </a:r>
            <a:r>
              <a:rPr lang="en-US" sz="1400"/>
              <a:t>-system</a:t>
            </a:r>
          </a:p>
        </p:txBody>
      </p:sp>
      <p:sp>
        <p:nvSpPr>
          <p:cNvPr id="1037" name="Rounded Rectangle 1036">
            <a:extLst>
              <a:ext uri="{FF2B5EF4-FFF2-40B4-BE49-F238E27FC236}">
                <a16:creationId xmlns:a16="http://schemas.microsoft.com/office/drawing/2014/main" id="{E4752026-B758-D1E9-6393-8B97DA9AD45C}"/>
              </a:ext>
            </a:extLst>
          </p:cNvPr>
          <p:cNvSpPr/>
          <p:nvPr/>
        </p:nvSpPr>
        <p:spPr>
          <a:xfrm>
            <a:off x="2053102" y="5057729"/>
            <a:ext cx="4199663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2">
            <a:extLst>
              <a:ext uri="{FF2B5EF4-FFF2-40B4-BE49-F238E27FC236}">
                <a16:creationId xmlns:a16="http://schemas.microsoft.com/office/drawing/2014/main" id="{C7CA28B2-4142-0B9B-AC0C-81F1B3D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4720923"/>
            <a:ext cx="619863" cy="600492"/>
          </a:xfrm>
          <a:prstGeom prst="rect">
            <a:avLst/>
          </a:prstGeom>
          <a:noFill/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243C7786-2AA2-C072-318C-40D00B9F60F1}"/>
              </a:ext>
            </a:extLst>
          </p:cNvPr>
          <p:cNvSpPr txBox="1"/>
          <p:nvPr/>
        </p:nvSpPr>
        <p:spPr>
          <a:xfrm>
            <a:off x="3111883" y="5030494"/>
            <a:ext cx="225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external-</a:t>
            </a:r>
            <a:r>
              <a:rPr lang="en-US" sz="1400" err="1"/>
              <a:t>dns</a:t>
            </a:r>
            <a:r>
              <a:rPr lang="en-US" sz="1400"/>
              <a:t>-ns</a:t>
            </a:r>
          </a:p>
        </p:txBody>
      </p:sp>
      <p:sp>
        <p:nvSpPr>
          <p:cNvPr id="1043" name="Rounded Rectangle 1042">
            <a:extLst>
              <a:ext uri="{FF2B5EF4-FFF2-40B4-BE49-F238E27FC236}">
                <a16:creationId xmlns:a16="http://schemas.microsoft.com/office/drawing/2014/main" id="{621DE1FE-34B9-0E69-9D70-DEB5CADA56AA}"/>
              </a:ext>
            </a:extLst>
          </p:cNvPr>
          <p:cNvSpPr/>
          <p:nvPr/>
        </p:nvSpPr>
        <p:spPr>
          <a:xfrm>
            <a:off x="2229580" y="5362718"/>
            <a:ext cx="2258055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7BBA8BA-80DD-3043-6CD1-6C36C1DDCA03}"/>
              </a:ext>
            </a:extLst>
          </p:cNvPr>
          <p:cNvSpPr txBox="1"/>
          <p:nvPr/>
        </p:nvSpPr>
        <p:spPr>
          <a:xfrm>
            <a:off x="2326389" y="6072209"/>
            <a:ext cx="194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external-</a:t>
            </a:r>
            <a:r>
              <a:rPr lang="en-US" sz="1400" err="1"/>
              <a:t>dns</a:t>
            </a:r>
            <a:r>
              <a:rPr lang="en-US" sz="1400"/>
              <a:t> Deployment</a:t>
            </a:r>
          </a:p>
        </p:txBody>
      </p:sp>
      <p:pic>
        <p:nvPicPr>
          <p:cNvPr id="1045" name="Picture 2">
            <a:extLst>
              <a:ext uri="{FF2B5EF4-FFF2-40B4-BE49-F238E27FC236}">
                <a16:creationId xmlns:a16="http://schemas.microsoft.com/office/drawing/2014/main" id="{2BB2B22A-5E9E-1564-571A-52F7A55A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83" y="542518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DCE681D8-E889-C5E5-0479-9F59115ABFB8}"/>
              </a:ext>
            </a:extLst>
          </p:cNvPr>
          <p:cNvCxnSpPr>
            <a:cxnSpLocks/>
            <a:stCxn id="1043" idx="3"/>
          </p:cNvCxnSpPr>
          <p:nvPr/>
        </p:nvCxnSpPr>
        <p:spPr>
          <a:xfrm>
            <a:off x="4487635" y="5946982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ounded Rectangle 1054">
            <a:extLst>
              <a:ext uri="{FF2B5EF4-FFF2-40B4-BE49-F238E27FC236}">
                <a16:creationId xmlns:a16="http://schemas.microsoft.com/office/drawing/2014/main" id="{AD5C4A35-77BF-D655-F0F7-C32E9C29C182}"/>
              </a:ext>
            </a:extLst>
          </p:cNvPr>
          <p:cNvSpPr/>
          <p:nvPr/>
        </p:nvSpPr>
        <p:spPr>
          <a:xfrm>
            <a:off x="4933578" y="5363606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6">
            <a:extLst>
              <a:ext uri="{FF2B5EF4-FFF2-40B4-BE49-F238E27FC236}">
                <a16:creationId xmlns:a16="http://schemas.microsoft.com/office/drawing/2014/main" id="{A9E9AAAB-943C-F743-C061-2960E069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75" y="5408161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9E56E9C1-CCD1-05EF-2BBF-7CC956074ECE}"/>
              </a:ext>
            </a:extLst>
          </p:cNvPr>
          <p:cNvSpPr txBox="1"/>
          <p:nvPr/>
        </p:nvSpPr>
        <p:spPr>
          <a:xfrm>
            <a:off x="4966739" y="6227296"/>
            <a:ext cx="1030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ext-dns-ksa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Google Shape;668;p26">
            <a:extLst>
              <a:ext uri="{FF2B5EF4-FFF2-40B4-BE49-F238E27FC236}">
                <a16:creationId xmlns:a16="http://schemas.microsoft.com/office/drawing/2014/main" id="{AE154751-996E-2648-A38E-B53FE540B15E}"/>
              </a:ext>
            </a:extLst>
          </p:cNvPr>
          <p:cNvSpPr/>
          <p:nvPr/>
        </p:nvSpPr>
        <p:spPr>
          <a:xfrm>
            <a:off x="8329134" y="165165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878A5B-0741-6A0E-0D98-4A235A61DD11}"/>
              </a:ext>
            </a:extLst>
          </p:cNvPr>
          <p:cNvSpPr/>
          <p:nvPr/>
        </p:nvSpPr>
        <p:spPr>
          <a:xfrm>
            <a:off x="8637651" y="216073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</a:p>
        </p:txBody>
      </p:sp>
      <p:pic>
        <p:nvPicPr>
          <p:cNvPr id="12" name="Google Shape;400;p20">
            <a:extLst>
              <a:ext uri="{FF2B5EF4-FFF2-40B4-BE49-F238E27FC236}">
                <a16:creationId xmlns:a16="http://schemas.microsoft.com/office/drawing/2014/main" id="{E0E77D66-C3A9-FBC5-291D-462A8F66307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12504" y="287084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225F2E-D919-D427-7C2E-C4F0AF1D3F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4098" y="2883839"/>
            <a:ext cx="1212662" cy="9431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AA5840-E885-49DF-B753-3EE51BBB2C80}"/>
              </a:ext>
            </a:extLst>
          </p:cNvPr>
          <p:cNvSpPr txBox="1"/>
          <p:nvPr/>
        </p:nvSpPr>
        <p:spPr>
          <a:xfrm>
            <a:off x="8600422" y="393200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22FB5-020E-2F5D-41A3-E97F642AA2FA}"/>
              </a:ext>
            </a:extLst>
          </p:cNvPr>
          <p:cNvSpPr txBox="1"/>
          <p:nvPr/>
        </p:nvSpPr>
        <p:spPr>
          <a:xfrm>
            <a:off x="10950414" y="3783549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 </a:t>
            </a:r>
          </a:p>
          <a:p>
            <a:pPr algn="ctr"/>
            <a:r>
              <a:rPr lang="en-US" sz="1400"/>
              <a:t>(Cloud DNS Admin)</a:t>
            </a:r>
          </a:p>
        </p:txBody>
      </p:sp>
      <p:pic>
        <p:nvPicPr>
          <p:cNvPr id="20" name="Google Shape;400;p20">
            <a:extLst>
              <a:ext uri="{FF2B5EF4-FFF2-40B4-BE49-F238E27FC236}">
                <a16:creationId xmlns:a16="http://schemas.microsoft.com/office/drawing/2014/main" id="{5209C71B-AE50-4DD8-FAF4-148EFFAF92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6133" y="1684657"/>
            <a:ext cx="487635" cy="3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2D85E9-52D1-9565-549F-078FEA39AC03}"/>
              </a:ext>
            </a:extLst>
          </p:cNvPr>
          <p:cNvSpPr txBox="1"/>
          <p:nvPr/>
        </p:nvSpPr>
        <p:spPr>
          <a:xfrm>
            <a:off x="8853704" y="1658425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4028965-67AE-9BA3-CF88-E07BB04A61B2}"/>
              </a:ext>
            </a:extLst>
          </p:cNvPr>
          <p:cNvCxnSpPr>
            <a:stCxn id="1055" idx="3"/>
            <a:endCxn id="12" idx="1"/>
          </p:cNvCxnSpPr>
          <p:nvPr/>
        </p:nvCxnSpPr>
        <p:spPr>
          <a:xfrm flipV="1">
            <a:off x="6089319" y="3364010"/>
            <a:ext cx="2823185" cy="2568965"/>
          </a:xfrm>
          <a:prstGeom prst="bentConnector3">
            <a:avLst>
              <a:gd name="adj1" fmla="val 3342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E3F3E7-F0DE-5A82-D5DB-642A3417081A}"/>
              </a:ext>
            </a:extLst>
          </p:cNvPr>
          <p:cNvSpPr txBox="1"/>
          <p:nvPr/>
        </p:nvSpPr>
        <p:spPr>
          <a:xfrm>
            <a:off x="7143613" y="3033219"/>
            <a:ext cx="15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IAM Policy Binding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8AA6D6-050E-8BD5-DB5B-AD88CB0593E1}"/>
              </a:ext>
            </a:extLst>
          </p:cNvPr>
          <p:cNvCxnSpPr>
            <a:endCxn id="14" idx="1"/>
          </p:cNvCxnSpPr>
          <p:nvPr/>
        </p:nvCxnSpPr>
        <p:spPr>
          <a:xfrm>
            <a:off x="9976745" y="335542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248;p38">
            <a:extLst>
              <a:ext uri="{FF2B5EF4-FFF2-40B4-BE49-F238E27FC236}">
                <a16:creationId xmlns:a16="http://schemas.microsoft.com/office/drawing/2014/main" id="{BA1950F8-B90B-4049-E315-3DBE61BC711B}"/>
              </a:ext>
            </a:extLst>
          </p:cNvPr>
          <p:cNvSpPr/>
          <p:nvPr/>
        </p:nvSpPr>
        <p:spPr>
          <a:xfrm>
            <a:off x="8360787" y="4779992"/>
            <a:ext cx="4478029" cy="2406705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0659B2-1AA5-7394-F5FB-96CA4CF671A8}"/>
              </a:ext>
            </a:extLst>
          </p:cNvPr>
          <p:cNvSpPr txBox="1"/>
          <p:nvPr/>
        </p:nvSpPr>
        <p:spPr>
          <a:xfrm>
            <a:off x="8707250" y="4784497"/>
            <a:ext cx="113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Cloud DNS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BF7D6D-45B0-9244-5912-FD0B948B02BF}"/>
              </a:ext>
            </a:extLst>
          </p:cNvPr>
          <p:cNvSpPr/>
          <p:nvPr/>
        </p:nvSpPr>
        <p:spPr>
          <a:xfrm>
            <a:off x="8791215" y="5369723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6650F0A-39F1-E7A7-B3D9-D82BFB8139B8}"/>
              </a:ext>
            </a:extLst>
          </p:cNvPr>
          <p:cNvCxnSpPr>
            <a:cxnSpLocks/>
            <a:stCxn id="1044" idx="2"/>
            <a:endCxn id="23" idx="1"/>
          </p:cNvCxnSpPr>
          <p:nvPr/>
        </p:nvCxnSpPr>
        <p:spPr>
          <a:xfrm rot="5400000" flipH="1" flipV="1">
            <a:off x="5524512" y="3759154"/>
            <a:ext cx="612084" cy="5060465"/>
          </a:xfrm>
          <a:prstGeom prst="bentConnector4">
            <a:avLst>
              <a:gd name="adj1" fmla="val -71140"/>
              <a:gd name="adj2" fmla="val 9382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35C090B-4E92-99A4-F092-E03416F4E32A}"/>
              </a:ext>
            </a:extLst>
          </p:cNvPr>
          <p:cNvSpPr txBox="1"/>
          <p:nvPr/>
        </p:nvSpPr>
        <p:spPr>
          <a:xfrm>
            <a:off x="3300321" y="6684669"/>
            <a:ext cx="47389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>
                <a:solidFill>
                  <a:srgbClr val="7030A0"/>
                </a:solidFill>
              </a:rPr>
              <a:t>Create / Update / Delete DNS Records in Cloud DNS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0C17DA9-E360-5357-A693-17DB5DE9FD86}"/>
              </a:ext>
            </a:extLst>
          </p:cNvPr>
          <p:cNvCxnSpPr/>
          <p:nvPr/>
        </p:nvCxnSpPr>
        <p:spPr>
          <a:xfrm rot="5400000" flipH="1" flipV="1">
            <a:off x="5936300" y="574679"/>
            <a:ext cx="817360" cy="4585341"/>
          </a:xfrm>
          <a:prstGeom prst="bentConnector2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536F22-D4FE-1339-51BF-E3FE4E818606}"/>
              </a:ext>
            </a:extLst>
          </p:cNvPr>
          <p:cNvCxnSpPr>
            <a:cxnSpLocks/>
          </p:cNvCxnSpPr>
          <p:nvPr/>
        </p:nvCxnSpPr>
        <p:spPr>
          <a:xfrm>
            <a:off x="4082637" y="4382354"/>
            <a:ext cx="0" cy="975780"/>
          </a:xfrm>
          <a:prstGeom prst="straightConnector1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777E561-A84D-2EFD-EBA1-A97E1380BB39}"/>
              </a:ext>
            </a:extLst>
          </p:cNvPr>
          <p:cNvSpPr txBox="1"/>
          <p:nvPr/>
        </p:nvSpPr>
        <p:spPr>
          <a:xfrm>
            <a:off x="6294571" y="2141242"/>
            <a:ext cx="130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F5748B"/>
                </a:solidFill>
              </a:rPr>
              <a:t>Authentication</a:t>
            </a:r>
          </a:p>
        </p:txBody>
      </p:sp>
      <p:pic>
        <p:nvPicPr>
          <p:cNvPr id="32" name="Google Shape;89;p15">
            <a:extLst>
              <a:ext uri="{FF2B5EF4-FFF2-40B4-BE49-F238E27FC236}">
                <a16:creationId xmlns:a16="http://schemas.microsoft.com/office/drawing/2014/main" id="{4AFCF754-2FDB-C483-A77D-74C98CF42E2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9290" y="5420974"/>
            <a:ext cx="887873" cy="784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F9BD8B-79CF-CA3C-6A46-FE779B692FC7}"/>
              </a:ext>
            </a:extLst>
          </p:cNvPr>
          <p:cNvCxnSpPr>
            <a:cxnSpLocks/>
            <a:stCxn id="32" idx="3"/>
            <a:endCxn id="1045" idx="1"/>
          </p:cNvCxnSpPr>
          <p:nvPr/>
        </p:nvCxnSpPr>
        <p:spPr>
          <a:xfrm>
            <a:off x="3127163" y="5813290"/>
            <a:ext cx="398920" cy="514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oogle Shape;2462;p55">
            <a:extLst>
              <a:ext uri="{FF2B5EF4-FFF2-40B4-BE49-F238E27FC236}">
                <a16:creationId xmlns:a16="http://schemas.microsoft.com/office/drawing/2014/main" id="{ECDB4F4F-111A-BBDC-98AE-492D48E37C6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34323" y="4826439"/>
            <a:ext cx="372691" cy="42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462;p55">
            <a:extLst>
              <a:ext uri="{FF2B5EF4-FFF2-40B4-BE49-F238E27FC236}">
                <a16:creationId xmlns:a16="http://schemas.microsoft.com/office/drawing/2014/main" id="{66231AF8-D643-8DAE-E8D4-5C1F5AE5CB0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28207" y="5463224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ED9C584-DECF-060C-47B8-7E7B0AA19092}"/>
              </a:ext>
            </a:extLst>
          </p:cNvPr>
          <p:cNvSpPr/>
          <p:nvPr/>
        </p:nvSpPr>
        <p:spPr>
          <a:xfrm>
            <a:off x="8801701" y="5979654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Google Shape;2462;p55">
            <a:extLst>
              <a:ext uri="{FF2B5EF4-FFF2-40B4-BE49-F238E27FC236}">
                <a16:creationId xmlns:a16="http://schemas.microsoft.com/office/drawing/2014/main" id="{489F8DA7-A544-A97F-26E3-973DC2FECD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38693" y="6073155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9E07D11-07FE-F94C-05E3-68F524814AA3}"/>
              </a:ext>
            </a:extLst>
          </p:cNvPr>
          <p:cNvSpPr/>
          <p:nvPr/>
        </p:nvSpPr>
        <p:spPr>
          <a:xfrm>
            <a:off x="8807014" y="6600124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2462;p55">
            <a:extLst>
              <a:ext uri="{FF2B5EF4-FFF2-40B4-BE49-F238E27FC236}">
                <a16:creationId xmlns:a16="http://schemas.microsoft.com/office/drawing/2014/main" id="{FCA8A7CA-5ED0-D3A5-07E6-A56550826D8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44006" y="6693625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EDBE6B7-5150-7075-0A38-FD54E8EBABE8}"/>
              </a:ext>
            </a:extLst>
          </p:cNvPr>
          <p:cNvSpPr txBox="1"/>
          <p:nvPr/>
        </p:nvSpPr>
        <p:spPr>
          <a:xfrm>
            <a:off x="9311799" y="5431370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app1.kalyanreddydaida.com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8EC6B5-3935-1772-2D82-4FADB949F92E}"/>
              </a:ext>
            </a:extLst>
          </p:cNvPr>
          <p:cNvSpPr txBox="1"/>
          <p:nvPr/>
        </p:nvSpPr>
        <p:spPr>
          <a:xfrm>
            <a:off x="9300911" y="6059918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app2.kalyanreddydaida.com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24E7B2-845A-35BE-EE87-C0EC0C9CEAC2}"/>
              </a:ext>
            </a:extLst>
          </p:cNvPr>
          <p:cNvSpPr txBox="1"/>
          <p:nvPr/>
        </p:nvSpPr>
        <p:spPr>
          <a:xfrm>
            <a:off x="9313790" y="6633544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app3.kalyanreddydaida.com</a:t>
            </a:r>
          </a:p>
        </p:txBody>
      </p:sp>
      <p:pic>
        <p:nvPicPr>
          <p:cNvPr id="25" name="Google Shape;239;p23">
            <a:extLst>
              <a:ext uri="{FF2B5EF4-FFF2-40B4-BE49-F238E27FC236}">
                <a16:creationId xmlns:a16="http://schemas.microsoft.com/office/drawing/2014/main" id="{2A82AE9B-E8B0-68A9-1B31-02C97B260CF8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978" y="3061995"/>
            <a:ext cx="838824" cy="724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E3E760-24D1-6DFE-1A77-27FF96B37981}"/>
              </a:ext>
            </a:extLst>
          </p:cNvPr>
          <p:cNvSpPr txBox="1"/>
          <p:nvPr/>
        </p:nvSpPr>
        <p:spPr>
          <a:xfrm>
            <a:off x="594697" y="3770487"/>
            <a:ext cx="1229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K8s API Server</a:t>
            </a:r>
          </a:p>
        </p:txBody>
      </p:sp>
      <p:pic>
        <p:nvPicPr>
          <p:cNvPr id="31" name="Graphic 30" descr="Programmer male with solid fill">
            <a:extLst>
              <a:ext uri="{FF2B5EF4-FFF2-40B4-BE49-F238E27FC236}">
                <a16:creationId xmlns:a16="http://schemas.microsoft.com/office/drawing/2014/main" id="{9D66BEEB-81BA-A037-615F-81532CB6F0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15183" y="-88440"/>
            <a:ext cx="808866" cy="8088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C3A230-304A-7ECA-A10C-41E62FC4F221}"/>
              </a:ext>
            </a:extLst>
          </p:cNvPr>
          <p:cNvSpPr/>
          <p:nvPr/>
        </p:nvSpPr>
        <p:spPr>
          <a:xfrm>
            <a:off x="168243" y="-14571"/>
            <a:ext cx="6975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>
                <a:solidFill>
                  <a:srgbClr val="7030A0"/>
                </a:solidFill>
                <a:latin typeface="Monaco" pitchFamily="2" charset="77"/>
              </a:rPr>
              <a:t>Deploy Ingress /service k8s Manifest with external-</a:t>
            </a:r>
            <a:r>
              <a:rPr lang="en-IN" sz="1800" err="1">
                <a:solidFill>
                  <a:srgbClr val="7030A0"/>
                </a:solidFill>
                <a:latin typeface="Monaco" pitchFamily="2" charset="77"/>
              </a:rPr>
              <a:t>dns</a:t>
            </a:r>
            <a:r>
              <a:rPr lang="en-IN" sz="180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1800">
                <a:solidFill>
                  <a:srgbClr val="7030A0"/>
                </a:solidFill>
                <a:effectLst/>
                <a:latin typeface="Monaco" pitchFamily="2" charset="77"/>
              </a:rPr>
              <a:t>Annotations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9280E06-D828-A99C-8C0E-E34FC124B543}"/>
              </a:ext>
            </a:extLst>
          </p:cNvPr>
          <p:cNvCxnSpPr>
            <a:cxnSpLocks/>
            <a:stCxn id="31" idx="1"/>
            <a:endCxn id="25" idx="0"/>
          </p:cNvCxnSpPr>
          <p:nvPr/>
        </p:nvCxnSpPr>
        <p:spPr>
          <a:xfrm rot="10800000" flipV="1">
            <a:off x="1177391" y="315993"/>
            <a:ext cx="6137793" cy="2746002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EA95258-0D8F-B34D-4114-2EA27760CACA}"/>
              </a:ext>
            </a:extLst>
          </p:cNvPr>
          <p:cNvCxnSpPr>
            <a:stCxn id="25" idx="2"/>
            <a:endCxn id="1043" idx="1"/>
          </p:cNvCxnSpPr>
          <p:nvPr/>
        </p:nvCxnSpPr>
        <p:spPr>
          <a:xfrm rot="16200000" flipH="1">
            <a:off x="623024" y="4340426"/>
            <a:ext cx="2160922" cy="1052190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B192569-48E9-F30D-485F-B0DF0450872B}"/>
              </a:ext>
            </a:extLst>
          </p:cNvPr>
          <p:cNvSpPr/>
          <p:nvPr/>
        </p:nvSpPr>
        <p:spPr>
          <a:xfrm>
            <a:off x="3655928" y="7275572"/>
            <a:ext cx="8083907" cy="84010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/>
              <a:t>External-</a:t>
            </a:r>
            <a:r>
              <a:rPr lang="en-IN" sz="1800" err="1"/>
              <a:t>dns</a:t>
            </a:r>
            <a:r>
              <a:rPr lang="en-IN" sz="1800"/>
              <a:t> retrieves a list of resources  (Services, Ingresses, etc.) </a:t>
            </a:r>
          </a:p>
          <a:p>
            <a:r>
              <a:rPr lang="en-IN" sz="1800"/>
              <a:t>from the </a:t>
            </a:r>
            <a:r>
              <a:rPr lang="en-IN" sz="1800" u="sng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API</a:t>
            </a:r>
            <a:r>
              <a:rPr lang="en-IN" sz="1800" u="sng"/>
              <a:t> Server </a:t>
            </a:r>
            <a:r>
              <a:rPr lang="en-IN" sz="1800"/>
              <a:t>to determine a desired list of DNS records that need to be created / updated / deleted from Google Cloud DNS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9360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639" y="251260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Readiness Probe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499F4AC-2A37-3A7E-5EE3-A8120C60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F87D31E-E32A-2A2B-D8FF-8BB88718B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8919AD2-28B7-F70A-9E61-3149843A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39F29E27-0465-3F5A-2EB2-C74C0F6C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99F7495-D30C-E6BE-7D02-6F7421CDAC49}"/>
              </a:ext>
            </a:extLst>
          </p:cNvPr>
          <p:cNvSpPr/>
          <p:nvPr/>
        </p:nvSpPr>
        <p:spPr>
          <a:xfrm>
            <a:off x="49617" y="6971813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Demo-61</a:t>
            </a:r>
          </a:p>
        </p:txBody>
      </p:sp>
    </p:spTree>
    <p:extLst>
      <p:ext uri="{BB962C8B-B14F-4D97-AF65-F5344CB8AC3E}">
        <p14:creationId xmlns:p14="http://schemas.microsoft.com/office/powerpoint/2010/main" val="382353343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AA36E-516D-4654-FD6D-B57829D067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3FBF2-F313-94A7-AFC4-88DE9C4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Probes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233BBE-D606-DB33-9BA0-66B7F8B63C11}"/>
              </a:ext>
            </a:extLst>
          </p:cNvPr>
          <p:cNvSpPr/>
          <p:nvPr/>
        </p:nvSpPr>
        <p:spPr>
          <a:xfrm>
            <a:off x="200721" y="926860"/>
            <a:ext cx="4125951" cy="26428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Liveness Probe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22C085-6B43-641B-FD70-E3B790633A51}"/>
              </a:ext>
            </a:extLst>
          </p:cNvPr>
          <p:cNvSpPr/>
          <p:nvPr/>
        </p:nvSpPr>
        <p:spPr>
          <a:xfrm>
            <a:off x="4849664" y="3150218"/>
            <a:ext cx="4125951" cy="2642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Startup Probe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D83AE8-388F-D40A-031E-4BE0D34699E4}"/>
              </a:ext>
            </a:extLst>
          </p:cNvPr>
          <p:cNvSpPr/>
          <p:nvPr/>
        </p:nvSpPr>
        <p:spPr>
          <a:xfrm>
            <a:off x="10106722" y="4912112"/>
            <a:ext cx="4125951" cy="26428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Readiness Probe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9F5AD8-58EE-A955-A997-915A973341DE}"/>
              </a:ext>
            </a:extLst>
          </p:cNvPr>
          <p:cNvSpPr/>
          <p:nvPr/>
        </p:nvSpPr>
        <p:spPr>
          <a:xfrm>
            <a:off x="9738731" y="4613354"/>
            <a:ext cx="4861932" cy="311119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1F19E-2246-DE79-830F-23F8B9222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6D5392-6A27-6740-AA89-D8A5165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2140"/>
            <a:ext cx="12618720" cy="1188851"/>
          </a:xfrm>
        </p:spPr>
        <p:txBody>
          <a:bodyPr/>
          <a:lstStyle/>
          <a:p>
            <a:r>
              <a:rPr lang="en-US" dirty="0"/>
              <a:t>Kubernetes Readiness Probe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357B2-3402-B41A-5BB4-8B67D838A5A4}"/>
              </a:ext>
            </a:extLst>
          </p:cNvPr>
          <p:cNvSpPr/>
          <p:nvPr/>
        </p:nvSpPr>
        <p:spPr>
          <a:xfrm>
            <a:off x="5656773" y="3343970"/>
            <a:ext cx="3101156" cy="21438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Readiness Probe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B2835-173E-AB09-61B5-E047D4A98CC8}"/>
              </a:ext>
            </a:extLst>
          </p:cNvPr>
          <p:cNvSpPr/>
          <p:nvPr/>
        </p:nvSpPr>
        <p:spPr>
          <a:xfrm>
            <a:off x="111994" y="968294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Readiness probes let Kubernetes know when your application running in a container inside Pod is </a:t>
            </a:r>
            <a:r>
              <a:rPr lang="en-US" sz="2600" dirty="0">
                <a:solidFill>
                  <a:srgbClr val="FFFF00"/>
                </a:solidFill>
              </a:rPr>
              <a:t>ready to serve traffic</a:t>
            </a:r>
            <a:r>
              <a:rPr lang="en-US" sz="2600" dirty="0"/>
              <a:t>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37981-402F-346B-0E5F-4E417CC5A472}"/>
              </a:ext>
            </a:extLst>
          </p:cNvPr>
          <p:cNvSpPr/>
          <p:nvPr/>
        </p:nvSpPr>
        <p:spPr>
          <a:xfrm>
            <a:off x="111994" y="3129687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Kubernetes makes sure the readiness probe </a:t>
            </a:r>
            <a:r>
              <a:rPr lang="en-US" sz="2600" dirty="0">
                <a:solidFill>
                  <a:srgbClr val="FFFF00"/>
                </a:solidFill>
              </a:rPr>
              <a:t>passes before allowing a service</a:t>
            </a:r>
            <a:r>
              <a:rPr lang="en-US" sz="2600" dirty="0"/>
              <a:t> to send traffic to the pod.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AB4A3F-10DE-EF42-26F4-DD0666B92606}"/>
              </a:ext>
            </a:extLst>
          </p:cNvPr>
          <p:cNvSpPr/>
          <p:nvPr/>
        </p:nvSpPr>
        <p:spPr>
          <a:xfrm>
            <a:off x="111994" y="5291080"/>
            <a:ext cx="5241073" cy="23581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When </a:t>
            </a:r>
            <a:r>
              <a:rPr lang="en-US" sz="2600" dirty="0">
                <a:solidFill>
                  <a:srgbClr val="FFFF00"/>
                </a:solidFill>
              </a:rPr>
              <a:t>liveness probe </a:t>
            </a:r>
            <a:r>
              <a:rPr lang="en-US" sz="2600" dirty="0"/>
              <a:t>failed, </a:t>
            </a:r>
            <a:r>
              <a:rPr lang="en-US" sz="2600" dirty="0">
                <a:solidFill>
                  <a:srgbClr val="FFFF00"/>
                </a:solidFill>
              </a:rPr>
              <a:t>it killed and recreated the container in a pod</a:t>
            </a:r>
            <a:r>
              <a:rPr lang="en-US" sz="2600" dirty="0"/>
              <a:t>, but if  </a:t>
            </a:r>
            <a:r>
              <a:rPr lang="en-US" sz="2600" dirty="0">
                <a:solidFill>
                  <a:srgbClr val="FFFF00"/>
                </a:solidFill>
              </a:rPr>
              <a:t>readiness probe </a:t>
            </a:r>
            <a:r>
              <a:rPr lang="en-US" sz="2600" dirty="0"/>
              <a:t>fails Kubernetes </a:t>
            </a:r>
            <a:r>
              <a:rPr lang="en-US" sz="2600" dirty="0">
                <a:solidFill>
                  <a:srgbClr val="FFFF00"/>
                </a:solidFill>
              </a:rPr>
              <a:t>will remove that pod </a:t>
            </a:r>
            <a:r>
              <a:rPr lang="en-US" sz="2600" dirty="0"/>
              <a:t>from Kubernetes </a:t>
            </a:r>
            <a:r>
              <a:rPr lang="en-US" sz="2600" dirty="0">
                <a:solidFill>
                  <a:srgbClr val="FFFF00"/>
                </a:solidFill>
              </a:rPr>
              <a:t>Service</a:t>
            </a:r>
            <a:r>
              <a:rPr lang="en-US" sz="2600" dirty="0"/>
              <a:t> so that </a:t>
            </a:r>
            <a:r>
              <a:rPr lang="en-US" sz="2600" dirty="0">
                <a:solidFill>
                  <a:srgbClr val="FFFF00"/>
                </a:solidFill>
              </a:rPr>
              <a:t>no traffic</a:t>
            </a:r>
            <a:r>
              <a:rPr lang="en-US" sz="2600" dirty="0"/>
              <a:t> is sent to that pod.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6979FFF-6442-230B-63D3-6A7D02441DE0}"/>
              </a:ext>
            </a:extLst>
          </p:cNvPr>
          <p:cNvSpPr/>
          <p:nvPr/>
        </p:nvSpPr>
        <p:spPr>
          <a:xfrm>
            <a:off x="9151916" y="1066710"/>
            <a:ext cx="5241073" cy="230289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Liveness probes </a:t>
            </a:r>
            <a:r>
              <a:rPr lang="en-US" sz="2600" dirty="0">
                <a:solidFill>
                  <a:srgbClr val="FFFF00"/>
                </a:solidFill>
              </a:rPr>
              <a:t>do not wait for readiness probes</a:t>
            </a:r>
            <a:r>
              <a:rPr lang="en-US" sz="2600" dirty="0"/>
              <a:t> to succeed. If you want to wait before executing a liveness probe you should use </a:t>
            </a:r>
            <a:r>
              <a:rPr lang="en-US" sz="2600" dirty="0" err="1">
                <a:solidFill>
                  <a:srgbClr val="FFFF00"/>
                </a:solidFill>
              </a:rPr>
              <a:t>initialDelaySeconds</a:t>
            </a:r>
            <a:r>
              <a:rPr lang="en-US" sz="2600" dirty="0">
                <a:solidFill>
                  <a:srgbClr val="FFFF00"/>
                </a:solidFill>
              </a:rPr>
              <a:t> or a </a:t>
            </a:r>
            <a:r>
              <a:rPr lang="en-US" sz="2600" dirty="0" err="1">
                <a:solidFill>
                  <a:srgbClr val="FFFF00"/>
                </a:solidFill>
              </a:rPr>
              <a:t>startupProbe</a:t>
            </a:r>
            <a:r>
              <a:rPr lang="en-US" sz="2600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FA99F5-C922-8CEC-719B-C7BB4C5E9AF0}"/>
              </a:ext>
            </a:extLst>
          </p:cNvPr>
          <p:cNvSpPr/>
          <p:nvPr/>
        </p:nvSpPr>
        <p:spPr>
          <a:xfrm>
            <a:off x="9151916" y="3520374"/>
            <a:ext cx="5241073" cy="118885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Readiness probes runs on the </a:t>
            </a:r>
            <a:r>
              <a:rPr lang="en-US" sz="2600" dirty="0">
                <a:solidFill>
                  <a:srgbClr val="FFFF00"/>
                </a:solidFill>
              </a:rPr>
              <a:t>container</a:t>
            </a:r>
            <a:r>
              <a:rPr lang="en-US" sz="2600" dirty="0"/>
              <a:t> during its whole lifecycle.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CE3E0D-AF69-2087-C824-6194D23E1C83}"/>
              </a:ext>
            </a:extLst>
          </p:cNvPr>
          <p:cNvSpPr/>
          <p:nvPr/>
        </p:nvSpPr>
        <p:spPr>
          <a:xfrm>
            <a:off x="9151916" y="4859991"/>
            <a:ext cx="5241073" cy="28876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Readiness and liveness probes can be used in </a:t>
            </a:r>
            <a:r>
              <a:rPr lang="en-US" sz="2600" dirty="0">
                <a:solidFill>
                  <a:srgbClr val="FFFF00"/>
                </a:solidFill>
              </a:rPr>
              <a:t>parallel</a:t>
            </a:r>
            <a:r>
              <a:rPr lang="en-US" sz="2600" dirty="0"/>
              <a:t> for the same container. </a:t>
            </a:r>
            <a:r>
              <a:rPr lang="en-US" sz="2600" dirty="0">
                <a:solidFill>
                  <a:srgbClr val="FFFF00"/>
                </a:solidFill>
              </a:rPr>
              <a:t>Using both can ensure </a:t>
            </a:r>
            <a:r>
              <a:rPr lang="en-US" sz="2600" dirty="0"/>
              <a:t>that traffic does not reach a container that is not ready for it, and that containers are restarted when they fail.</a:t>
            </a:r>
          </a:p>
        </p:txBody>
      </p:sp>
    </p:spTree>
    <p:extLst>
      <p:ext uri="{BB962C8B-B14F-4D97-AF65-F5344CB8AC3E}">
        <p14:creationId xmlns:p14="http://schemas.microsoft.com/office/powerpoint/2010/main" val="149252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10" grpId="0" animBg="1"/>
      <p:bldP spid="11" grpId="0" animBg="1"/>
      <p:bldP spid="13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68268F-316B-C6A8-32D8-09F3AABACF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25DD6A-39BB-B652-D98F-2DF1237F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Readiness Probe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A4DFC-241A-B9BE-4645-6A3BCB23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6" y="1406312"/>
            <a:ext cx="7772400" cy="62179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300B072-C0C3-9C46-63F4-8B0AFBA3222B}"/>
              </a:ext>
            </a:extLst>
          </p:cNvPr>
          <p:cNvSpPr/>
          <p:nvPr/>
        </p:nvSpPr>
        <p:spPr>
          <a:xfrm>
            <a:off x="8787162" y="2062975"/>
            <a:ext cx="5285678" cy="39586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Readiness probe configuration for </a:t>
            </a:r>
            <a:r>
              <a:rPr lang="en-US" sz="3000" dirty="0">
                <a:solidFill>
                  <a:srgbClr val="FFFF00"/>
                </a:solidFill>
              </a:rPr>
              <a:t>Command, HTTP and TCP readiness probes </a:t>
            </a:r>
            <a:r>
              <a:rPr lang="en-US" sz="3000" dirty="0"/>
              <a:t>also remains </a:t>
            </a:r>
            <a:r>
              <a:rPr lang="en-US" sz="3000" dirty="0">
                <a:solidFill>
                  <a:srgbClr val="FFFF00"/>
                </a:solidFill>
              </a:rPr>
              <a:t>identical</a:t>
            </a:r>
            <a:r>
              <a:rPr lang="en-US" sz="3000" dirty="0"/>
              <a:t> to liveness probes.</a:t>
            </a:r>
          </a:p>
        </p:txBody>
      </p:sp>
    </p:spTree>
    <p:extLst>
      <p:ext uri="{BB962C8B-B14F-4D97-AF65-F5344CB8AC3E}">
        <p14:creationId xmlns:p14="http://schemas.microsoft.com/office/powerpoint/2010/main" val="54203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Demo-61</a:t>
            </a:r>
            <a:r>
              <a:rPr lang="en-US" sz="3000" dirty="0"/>
              <a:t>: Kubernetes </a:t>
            </a:r>
            <a:r>
              <a:rPr lang="en-US" sz="3000" dirty="0" err="1"/>
              <a:t>Rediness</a:t>
            </a:r>
            <a:r>
              <a:rPr lang="en-US" sz="3000" dirty="0"/>
              <a:t> Probes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Readiness Probe with </a:t>
            </a:r>
            <a:r>
              <a:rPr lang="en-US" sz="2600" dirty="0">
                <a:solidFill>
                  <a:srgbClr val="FFFF00"/>
                </a:solidFill>
              </a:rPr>
              <a:t>HTTP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88650-D0F3-A288-4737-0C74F0408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1" y="2206273"/>
            <a:ext cx="6583917" cy="375909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B881D6-4253-08EF-FEC7-AFE8A0F826D4}"/>
              </a:ext>
            </a:extLst>
          </p:cNvPr>
          <p:cNvSpPr/>
          <p:nvPr/>
        </p:nvSpPr>
        <p:spPr>
          <a:xfrm>
            <a:off x="514434" y="4753894"/>
            <a:ext cx="5153105" cy="40144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Requests &amp; Limits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33348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16D378-2D01-714A-4403-8258E6AD6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74B3C5-FAB4-D8E2-4AC0-470C135B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99" y="-194121"/>
            <a:ext cx="12618720" cy="1188851"/>
          </a:xfrm>
        </p:spPr>
        <p:txBody>
          <a:bodyPr/>
          <a:lstStyle/>
          <a:p>
            <a:r>
              <a:rPr lang="en-US" dirty="0"/>
              <a:t>Kubernetes Requests &amp; Limits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69EF5B-3456-7AD3-9E3D-79EA63DED610}"/>
              </a:ext>
            </a:extLst>
          </p:cNvPr>
          <p:cNvSpPr/>
          <p:nvPr/>
        </p:nvSpPr>
        <p:spPr>
          <a:xfrm>
            <a:off x="319140" y="2530028"/>
            <a:ext cx="13992120" cy="4262658"/>
          </a:xfrm>
          <a:prstGeom prst="roundRect">
            <a:avLst>
              <a:gd name="adj" fmla="val 847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FD48BB1-26C0-5805-5375-D7946F981DC0}"/>
              </a:ext>
            </a:extLst>
          </p:cNvPr>
          <p:cNvSpPr/>
          <p:nvPr/>
        </p:nvSpPr>
        <p:spPr>
          <a:xfrm>
            <a:off x="591282" y="2960938"/>
            <a:ext cx="6629401" cy="3234416"/>
          </a:xfrm>
          <a:prstGeom prst="roundRect">
            <a:avLst>
              <a:gd name="adj" fmla="val 847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446B4-0721-9621-0B54-1E8B1E85E20C}"/>
              </a:ext>
            </a:extLst>
          </p:cNvPr>
          <p:cNvSpPr txBox="1"/>
          <p:nvPr/>
        </p:nvSpPr>
        <p:spPr>
          <a:xfrm>
            <a:off x="3079847" y="5697741"/>
            <a:ext cx="18944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F7B461-DDF0-6264-52D5-94B16E0F96F9}"/>
              </a:ext>
            </a:extLst>
          </p:cNvPr>
          <p:cNvSpPr/>
          <p:nvPr/>
        </p:nvSpPr>
        <p:spPr>
          <a:xfrm>
            <a:off x="844711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FE134A3-0125-B279-006B-8DED597F7D82}"/>
              </a:ext>
            </a:extLst>
          </p:cNvPr>
          <p:cNvSpPr/>
          <p:nvPr/>
        </p:nvSpPr>
        <p:spPr>
          <a:xfrm>
            <a:off x="3608972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A268BD-AC60-248A-C5F3-53B04549C663}"/>
              </a:ext>
            </a:extLst>
          </p:cNvPr>
          <p:cNvSpPr/>
          <p:nvPr/>
        </p:nvSpPr>
        <p:spPr>
          <a:xfrm>
            <a:off x="5426761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A25CC-2809-8914-0591-D0540C6E7A1A}"/>
              </a:ext>
            </a:extLst>
          </p:cNvPr>
          <p:cNvSpPr txBox="1"/>
          <p:nvPr/>
        </p:nvSpPr>
        <p:spPr>
          <a:xfrm>
            <a:off x="6354622" y="6269466"/>
            <a:ext cx="248561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Kubernetes Pod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00BC6D5-DA57-8A91-BFEE-3A1D2763AB77}"/>
              </a:ext>
            </a:extLst>
          </p:cNvPr>
          <p:cNvSpPr/>
          <p:nvPr/>
        </p:nvSpPr>
        <p:spPr>
          <a:xfrm>
            <a:off x="7377059" y="2986545"/>
            <a:ext cx="6629401" cy="3234416"/>
          </a:xfrm>
          <a:prstGeom prst="roundRect">
            <a:avLst>
              <a:gd name="adj" fmla="val 8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738A8-BCAB-1FDD-2BB4-4C7825CB1878}"/>
              </a:ext>
            </a:extLst>
          </p:cNvPr>
          <p:cNvSpPr txBox="1"/>
          <p:nvPr/>
        </p:nvSpPr>
        <p:spPr>
          <a:xfrm>
            <a:off x="9865624" y="5736255"/>
            <a:ext cx="18944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563456-3FA6-7FC9-C3F8-27976DDCA163}"/>
              </a:ext>
            </a:extLst>
          </p:cNvPr>
          <p:cNvSpPr/>
          <p:nvPr/>
        </p:nvSpPr>
        <p:spPr>
          <a:xfrm>
            <a:off x="844711" y="442880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A8FDE3-906D-C3A4-3442-52BC4FD0C841}"/>
              </a:ext>
            </a:extLst>
          </p:cNvPr>
          <p:cNvSpPr/>
          <p:nvPr/>
        </p:nvSpPr>
        <p:spPr>
          <a:xfrm>
            <a:off x="3644326" y="4481601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B3004D-2468-A2F5-7AD2-458FB7594FE0}"/>
              </a:ext>
            </a:extLst>
          </p:cNvPr>
          <p:cNvSpPr/>
          <p:nvPr/>
        </p:nvSpPr>
        <p:spPr>
          <a:xfrm>
            <a:off x="5462115" y="4481601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802ADA-5E41-BEDD-F838-EEB0A85ABF77}"/>
              </a:ext>
            </a:extLst>
          </p:cNvPr>
          <p:cNvSpPr/>
          <p:nvPr/>
        </p:nvSpPr>
        <p:spPr>
          <a:xfrm>
            <a:off x="7492825" y="3368348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A5ED01-A8DD-EEBD-784D-0792F14684F6}"/>
              </a:ext>
            </a:extLst>
          </p:cNvPr>
          <p:cNvSpPr/>
          <p:nvPr/>
        </p:nvSpPr>
        <p:spPr>
          <a:xfrm>
            <a:off x="10389595" y="3381255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8CC506-D0E8-2DDD-BF2B-F6E3B75E4483}"/>
              </a:ext>
            </a:extLst>
          </p:cNvPr>
          <p:cNvSpPr/>
          <p:nvPr/>
        </p:nvSpPr>
        <p:spPr>
          <a:xfrm>
            <a:off x="12207384" y="3381255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833E33-E188-7135-2054-52BAC27FCB08}"/>
              </a:ext>
            </a:extLst>
          </p:cNvPr>
          <p:cNvSpPr/>
          <p:nvPr/>
        </p:nvSpPr>
        <p:spPr>
          <a:xfrm>
            <a:off x="7492825" y="456881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E9A091-82A6-BD60-1E22-16118920559B}"/>
              </a:ext>
            </a:extLst>
          </p:cNvPr>
          <p:cNvSpPr/>
          <p:nvPr/>
        </p:nvSpPr>
        <p:spPr>
          <a:xfrm>
            <a:off x="10389595" y="456881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9B5475-9080-2C02-B235-26BE8819C9FB}"/>
              </a:ext>
            </a:extLst>
          </p:cNvPr>
          <p:cNvSpPr/>
          <p:nvPr/>
        </p:nvSpPr>
        <p:spPr>
          <a:xfrm>
            <a:off x="12207384" y="4581717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72F5D0B-4AFB-BF37-E369-87C909D81880}"/>
              </a:ext>
            </a:extLst>
          </p:cNvPr>
          <p:cNvSpPr/>
          <p:nvPr/>
        </p:nvSpPr>
        <p:spPr>
          <a:xfrm>
            <a:off x="630848" y="849625"/>
            <a:ext cx="13237949" cy="15206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Requests &amp; Limits </a:t>
            </a:r>
            <a:r>
              <a:rPr lang="en-US" sz="3000" dirty="0"/>
              <a:t>are the mechanisms Kubernetes uses to control resources such as </a:t>
            </a:r>
            <a:r>
              <a:rPr lang="en-US" sz="3000" dirty="0">
                <a:solidFill>
                  <a:srgbClr val="FFFF00"/>
                </a:solidFill>
              </a:rPr>
              <a:t>CPU and Memory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07DAE38-0405-0AE5-88B0-06CA60ECBCBE}"/>
              </a:ext>
            </a:extLst>
          </p:cNvPr>
          <p:cNvSpPr/>
          <p:nvPr/>
        </p:nvSpPr>
        <p:spPr>
          <a:xfrm>
            <a:off x="2904497" y="6950840"/>
            <a:ext cx="8632371" cy="6749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and Limits are </a:t>
            </a:r>
            <a:r>
              <a:rPr lang="en-US" sz="2800" dirty="0">
                <a:solidFill>
                  <a:srgbClr val="FFFF00"/>
                </a:solidFill>
              </a:rPr>
              <a:t>per container basis </a:t>
            </a:r>
            <a:r>
              <a:rPr lang="en-US" sz="2800" dirty="0"/>
              <a:t>in a Pod. </a:t>
            </a:r>
          </a:p>
        </p:txBody>
      </p:sp>
    </p:spTree>
    <p:extLst>
      <p:ext uri="{BB962C8B-B14F-4D97-AF65-F5344CB8AC3E}">
        <p14:creationId xmlns:p14="http://schemas.microsoft.com/office/powerpoint/2010/main" val="174068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  <p:bldP spid="18" grpId="0" animBg="1"/>
      <p:bldP spid="19" grpId="0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16D378-2D01-714A-4403-8258E6AD6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74B3C5-FAB4-D8E2-4AC0-470C135B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8665"/>
            <a:ext cx="12618720" cy="1188851"/>
          </a:xfrm>
        </p:spPr>
        <p:txBody>
          <a:bodyPr/>
          <a:lstStyle/>
          <a:p>
            <a:r>
              <a:rPr lang="en-US" dirty="0"/>
              <a:t>Kubernetes Requests &amp; Limits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69EF5B-3456-7AD3-9E3D-79EA63DED610}"/>
              </a:ext>
            </a:extLst>
          </p:cNvPr>
          <p:cNvSpPr/>
          <p:nvPr/>
        </p:nvSpPr>
        <p:spPr>
          <a:xfrm>
            <a:off x="1652640" y="821173"/>
            <a:ext cx="11521064" cy="3330884"/>
          </a:xfrm>
          <a:prstGeom prst="roundRect">
            <a:avLst>
              <a:gd name="adj" fmla="val 847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FD48BB1-26C0-5805-5375-D7946F981DC0}"/>
              </a:ext>
            </a:extLst>
          </p:cNvPr>
          <p:cNvSpPr/>
          <p:nvPr/>
        </p:nvSpPr>
        <p:spPr>
          <a:xfrm>
            <a:off x="1973769" y="1048819"/>
            <a:ext cx="10878807" cy="2638103"/>
          </a:xfrm>
          <a:prstGeom prst="roundRect">
            <a:avLst>
              <a:gd name="adj" fmla="val 8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446B4-0721-9621-0B54-1E8B1E85E20C}"/>
              </a:ext>
            </a:extLst>
          </p:cNvPr>
          <p:cNvSpPr txBox="1"/>
          <p:nvPr/>
        </p:nvSpPr>
        <p:spPr>
          <a:xfrm>
            <a:off x="6367933" y="3163702"/>
            <a:ext cx="161166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563456-3FA6-7FC9-C3F8-27976DDCA163}"/>
              </a:ext>
            </a:extLst>
          </p:cNvPr>
          <p:cNvSpPr/>
          <p:nvPr/>
        </p:nvSpPr>
        <p:spPr>
          <a:xfrm>
            <a:off x="2246099" y="1253938"/>
            <a:ext cx="4927664" cy="1993196"/>
          </a:xfrm>
          <a:prstGeom prst="roundRect">
            <a:avLst>
              <a:gd name="adj" fmla="val 1408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47325E-14C0-BB64-A0DE-91E750060CD6}"/>
              </a:ext>
            </a:extLst>
          </p:cNvPr>
          <p:cNvSpPr txBox="1"/>
          <p:nvPr/>
        </p:nvSpPr>
        <p:spPr>
          <a:xfrm>
            <a:off x="3066759" y="1284822"/>
            <a:ext cx="279114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CPU Limit: 1000m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947FACD-8936-C373-F300-4F067B00EAB1}"/>
              </a:ext>
            </a:extLst>
          </p:cNvPr>
          <p:cNvSpPr/>
          <p:nvPr/>
        </p:nvSpPr>
        <p:spPr>
          <a:xfrm>
            <a:off x="2698754" y="2161654"/>
            <a:ext cx="4006624" cy="774912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 Request : 200m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FC831E6-746D-ADE2-B587-1B31B379BBF0}"/>
              </a:ext>
            </a:extLst>
          </p:cNvPr>
          <p:cNvSpPr/>
          <p:nvPr/>
        </p:nvSpPr>
        <p:spPr>
          <a:xfrm>
            <a:off x="7526038" y="1244788"/>
            <a:ext cx="4927664" cy="2002346"/>
          </a:xfrm>
          <a:prstGeom prst="roundRect">
            <a:avLst>
              <a:gd name="adj" fmla="val 1408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47CE8B-D92C-7E78-C283-420DF66A1F86}"/>
              </a:ext>
            </a:extLst>
          </p:cNvPr>
          <p:cNvSpPr txBox="1"/>
          <p:nvPr/>
        </p:nvSpPr>
        <p:spPr>
          <a:xfrm>
            <a:off x="8221533" y="1275672"/>
            <a:ext cx="353667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Memory Limit: 1024Mi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AF51EFF-3549-5BCE-2F55-B0358C952F0D}"/>
              </a:ext>
            </a:extLst>
          </p:cNvPr>
          <p:cNvSpPr/>
          <p:nvPr/>
        </p:nvSpPr>
        <p:spPr>
          <a:xfrm>
            <a:off x="7994424" y="2093305"/>
            <a:ext cx="4006624" cy="774912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 Request : 128Mi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1F477B-F54C-3431-1165-F4FF2541FC87}"/>
              </a:ext>
            </a:extLst>
          </p:cNvPr>
          <p:cNvSpPr txBox="1"/>
          <p:nvPr/>
        </p:nvSpPr>
        <p:spPr>
          <a:xfrm>
            <a:off x="6087300" y="3628837"/>
            <a:ext cx="248561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Kubernetes Pod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4C4839-B52A-2429-5C3E-BBFA862A1B8D}"/>
              </a:ext>
            </a:extLst>
          </p:cNvPr>
          <p:cNvSpPr/>
          <p:nvPr/>
        </p:nvSpPr>
        <p:spPr>
          <a:xfrm>
            <a:off x="105505" y="5187398"/>
            <a:ext cx="6672943" cy="1188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are what the </a:t>
            </a:r>
            <a:r>
              <a:rPr lang="en-US" sz="2800" dirty="0">
                <a:solidFill>
                  <a:srgbClr val="FFFF00"/>
                </a:solidFill>
              </a:rPr>
              <a:t>container is guaranteed</a:t>
            </a:r>
            <a:r>
              <a:rPr lang="en-US" sz="2800" dirty="0"/>
              <a:t> to get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607CA81-3144-9B37-E4F5-455D5AAB02FF}"/>
              </a:ext>
            </a:extLst>
          </p:cNvPr>
          <p:cNvSpPr/>
          <p:nvPr/>
        </p:nvSpPr>
        <p:spPr>
          <a:xfrm>
            <a:off x="105505" y="6502752"/>
            <a:ext cx="6672943" cy="1188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a container requests a resource, Kubernetes will only </a:t>
            </a:r>
            <a:r>
              <a:rPr lang="en-US" sz="2800" dirty="0">
                <a:solidFill>
                  <a:srgbClr val="FFFF00"/>
                </a:solidFill>
              </a:rPr>
              <a:t>schedule it on a node </a:t>
            </a:r>
            <a:r>
              <a:rPr lang="en-US" sz="2800" dirty="0"/>
              <a:t>that can give that resource.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B698934-B693-D6B0-5B09-27CE7FD25569}"/>
              </a:ext>
            </a:extLst>
          </p:cNvPr>
          <p:cNvSpPr/>
          <p:nvPr/>
        </p:nvSpPr>
        <p:spPr>
          <a:xfrm>
            <a:off x="7591351" y="5187398"/>
            <a:ext cx="6672943" cy="1188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Limits, make sure a container </a:t>
            </a:r>
            <a:r>
              <a:rPr lang="en-US" sz="2800" dirty="0">
                <a:solidFill>
                  <a:srgbClr val="FFFF00"/>
                </a:solidFill>
              </a:rPr>
              <a:t>never goes above a</a:t>
            </a:r>
            <a:r>
              <a:rPr lang="en-US" sz="2800" dirty="0"/>
              <a:t> certain value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4C491FF-EBBE-D735-F954-2BA706BE55AE}"/>
              </a:ext>
            </a:extLst>
          </p:cNvPr>
          <p:cNvSpPr/>
          <p:nvPr/>
        </p:nvSpPr>
        <p:spPr>
          <a:xfrm>
            <a:off x="7591352" y="6502752"/>
            <a:ext cx="6672943" cy="1188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container is </a:t>
            </a:r>
            <a:r>
              <a:rPr lang="en-US" sz="2800" dirty="0">
                <a:solidFill>
                  <a:srgbClr val="FFFF00"/>
                </a:solidFill>
              </a:rPr>
              <a:t>only allowed to go up </a:t>
            </a:r>
            <a:r>
              <a:rPr lang="en-US" sz="2800" dirty="0"/>
              <a:t>to the limit, and then it is restricted.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38ED84-3CE2-FB3A-9EDC-3BA1BEEFEB78}"/>
              </a:ext>
            </a:extLst>
          </p:cNvPr>
          <p:cNvSpPr/>
          <p:nvPr/>
        </p:nvSpPr>
        <p:spPr>
          <a:xfrm>
            <a:off x="1328057" y="4321629"/>
            <a:ext cx="3733800" cy="696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15F52B-FF5D-2BC6-61CC-5D03F2EB59C4}"/>
              </a:ext>
            </a:extLst>
          </p:cNvPr>
          <p:cNvSpPr/>
          <p:nvPr/>
        </p:nvSpPr>
        <p:spPr>
          <a:xfrm>
            <a:off x="8937172" y="4277979"/>
            <a:ext cx="3733800" cy="6966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430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D83388-0079-EE39-2967-CAC01FC59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BB27B8-C2F6-EF23-3B30-C035A255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Requests &amp; Limits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1F965-74A4-BD1E-E8C7-AFC379BC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475943"/>
            <a:ext cx="7772400" cy="556074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B08AFAE-C126-0521-98A3-7C67B358DDEC}"/>
              </a:ext>
            </a:extLst>
          </p:cNvPr>
          <p:cNvSpPr/>
          <p:nvPr/>
        </p:nvSpPr>
        <p:spPr>
          <a:xfrm>
            <a:off x="1654404" y="3973285"/>
            <a:ext cx="6303053" cy="2906486"/>
          </a:xfrm>
          <a:prstGeom prst="roundRect">
            <a:avLst>
              <a:gd name="adj" fmla="val 12547"/>
            </a:avLst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1EFD6A-9210-3DA3-4B69-526D03B88152}"/>
              </a:ext>
            </a:extLst>
          </p:cNvPr>
          <p:cNvSpPr/>
          <p:nvPr/>
        </p:nvSpPr>
        <p:spPr>
          <a:xfrm>
            <a:off x="8305801" y="1672833"/>
            <a:ext cx="5965372" cy="2371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 and Memory collectively called as </a:t>
            </a:r>
            <a:r>
              <a:rPr lang="en-US" sz="2800" dirty="0">
                <a:solidFill>
                  <a:srgbClr val="FFFF00"/>
                </a:solidFill>
              </a:rPr>
              <a:t>Compute Resources </a:t>
            </a:r>
            <a:r>
              <a:rPr lang="en-US" sz="2800" dirty="0"/>
              <a:t>or Resources.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11B9E3-2598-7118-84BD-5C3192DC81EF}"/>
              </a:ext>
            </a:extLst>
          </p:cNvPr>
          <p:cNvSpPr/>
          <p:nvPr/>
        </p:nvSpPr>
        <p:spPr>
          <a:xfrm>
            <a:off x="8534403" y="4508561"/>
            <a:ext cx="5965372" cy="23712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These are </a:t>
            </a:r>
            <a:r>
              <a:rPr lang="en-US" sz="2800" dirty="0">
                <a:solidFill>
                  <a:srgbClr val="FFFF00"/>
                </a:solidFill>
              </a:rPr>
              <a:t>distinct</a:t>
            </a:r>
            <a:r>
              <a:rPr lang="en-US" sz="2800" dirty="0"/>
              <a:t> from k8s </a:t>
            </a:r>
            <a:r>
              <a:rPr lang="en-US" sz="2800" dirty="0">
                <a:solidFill>
                  <a:srgbClr val="FFFF00"/>
                </a:solidFill>
              </a:rPr>
              <a:t>API Resources </a:t>
            </a:r>
            <a:r>
              <a:rPr lang="en-US" sz="2800" dirty="0">
                <a:solidFill>
                  <a:schemeClr val="bg1"/>
                </a:solidFill>
              </a:rPr>
              <a:t>like </a:t>
            </a:r>
            <a:r>
              <a:rPr lang="en-US" sz="2800" dirty="0"/>
              <a:t>Pods, Deployments and Services.</a:t>
            </a:r>
          </a:p>
        </p:txBody>
      </p:sp>
    </p:spTree>
    <p:extLst>
      <p:ext uri="{BB962C8B-B14F-4D97-AF65-F5344CB8AC3E}">
        <p14:creationId xmlns:p14="http://schemas.microsoft.com/office/powerpoint/2010/main" val="290688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Demo-62</a:t>
            </a:r>
            <a:r>
              <a:rPr lang="en-US" sz="3000" dirty="0"/>
              <a:t>: Kubernetes Requests &amp; Limits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Deployment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4994A-3606-E2C8-B748-9C129A99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53" y="2347860"/>
            <a:ext cx="6591300" cy="1968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42A117-10D6-0FC9-7CDD-843183688B80}"/>
              </a:ext>
            </a:extLst>
          </p:cNvPr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588BFA-2246-8FC7-DEEC-08C8D03F15FB}"/>
              </a:ext>
            </a:extLst>
          </p:cNvPr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Load Balancer Service</a:t>
            </a:r>
            <a:endParaRPr lang="en-US" sz="2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417165" y="6775846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 err="1"/>
              <a:t>ExternalDNS</a:t>
            </a:r>
            <a:endParaRPr lang="en-US" sz="3000"/>
          </a:p>
          <a:p>
            <a:r>
              <a:rPr lang="en-US" sz="3000"/>
              <a:t>Demo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5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488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ingressextdns101.kalyanreddydaida.com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1011755" y="6495582"/>
            <a:ext cx="217775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</p:spTree>
    <p:extLst>
      <p:ext uri="{BB962C8B-B14F-4D97-AF65-F5344CB8AC3E}">
        <p14:creationId xmlns:p14="http://schemas.microsoft.com/office/powerpoint/2010/main" val="3084829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Cluster Autoscaler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74555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423153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348282"/>
            <a:ext cx="3799731" cy="4696470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1926894" y="2341026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287731" y="5325943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287731" y="5779512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75199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75199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680903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680903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212A701-6D5D-2605-08DC-EC81CEDC1165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4811487" y="4696518"/>
            <a:ext cx="5770285" cy="778999"/>
          </a:xfrm>
          <a:prstGeom prst="bentConnector3">
            <a:avLst>
              <a:gd name="adj1" fmla="val 91126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C1F342-EE79-5782-B186-37013C8C7D17}"/>
              </a:ext>
            </a:extLst>
          </p:cNvPr>
          <p:cNvSpPr txBox="1"/>
          <p:nvPr/>
        </p:nvSpPr>
        <p:spPr>
          <a:xfrm>
            <a:off x="5439369" y="5047312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65B20C-8CB8-2117-F99B-190038DB160B}"/>
              </a:ext>
            </a:extLst>
          </p:cNvPr>
          <p:cNvSpPr/>
          <p:nvPr/>
        </p:nvSpPr>
        <p:spPr>
          <a:xfrm>
            <a:off x="1127867" y="6419878"/>
            <a:ext cx="3497603" cy="36933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 Not Enabled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50742E9-6C05-12C0-2324-48270CD7C4A3}"/>
              </a:ext>
            </a:extLst>
          </p:cNvPr>
          <p:cNvSpPr/>
          <p:nvPr/>
        </p:nvSpPr>
        <p:spPr>
          <a:xfrm>
            <a:off x="5954486" y="3118033"/>
            <a:ext cx="3059031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2CED5FA-FD2F-C04B-A9B8-2491DE9C6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87" y="32047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3AA5A7-1C55-79B5-3201-E36F5AF6F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39" y="31978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570ABB1-90D2-7FB8-0937-CA84B0A5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91" y="3211277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DB04888-7BFE-7838-15D3-AF923B2DBE59}"/>
              </a:ext>
            </a:extLst>
          </p:cNvPr>
          <p:cNvSpPr txBox="1"/>
          <p:nvPr/>
        </p:nvSpPr>
        <p:spPr>
          <a:xfrm>
            <a:off x="6166638" y="3832923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A1D26C6-68DF-97F6-212A-393CABBDA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20" y="319365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820438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423153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348282"/>
            <a:ext cx="3799731" cy="4696470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1926894" y="2341026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287731" y="5325943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287731" y="5779512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75199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75199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680903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680903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212A701-6D5D-2605-08DC-EC81CEDC1165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4811487" y="4696518"/>
            <a:ext cx="5770285" cy="778999"/>
          </a:xfrm>
          <a:prstGeom prst="bentConnector3">
            <a:avLst>
              <a:gd name="adj1" fmla="val 91126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C1F342-EE79-5782-B186-37013C8C7D17}"/>
              </a:ext>
            </a:extLst>
          </p:cNvPr>
          <p:cNvSpPr txBox="1"/>
          <p:nvPr/>
        </p:nvSpPr>
        <p:spPr>
          <a:xfrm>
            <a:off x="6026642" y="5048772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65B20C-8CB8-2117-F99B-190038DB160B}"/>
              </a:ext>
            </a:extLst>
          </p:cNvPr>
          <p:cNvSpPr/>
          <p:nvPr/>
        </p:nvSpPr>
        <p:spPr>
          <a:xfrm>
            <a:off x="1127867" y="6419878"/>
            <a:ext cx="3497603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3C0659B-5E43-4EDD-5D92-0F723DB4F760}"/>
              </a:ext>
            </a:extLst>
          </p:cNvPr>
          <p:cNvSpPr/>
          <p:nvPr/>
        </p:nvSpPr>
        <p:spPr>
          <a:xfrm>
            <a:off x="5954486" y="3118033"/>
            <a:ext cx="3059031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DFD2F2-69F0-C18C-56A7-38FAC778E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87" y="32047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6F160E-C4FB-6260-1B5F-4D28429D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39" y="31978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367694-1191-4094-A12A-BDEF008A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91" y="3211277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BC49CEA-35AB-2806-EF03-3E14A47AE4D7}"/>
              </a:ext>
            </a:extLst>
          </p:cNvPr>
          <p:cNvSpPr txBox="1"/>
          <p:nvPr/>
        </p:nvSpPr>
        <p:spPr>
          <a:xfrm>
            <a:off x="6166638" y="3832923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6330FB3-A540-1FBD-1A28-AEA9EBBC5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20" y="319365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994B1089-323B-73B6-AA05-79A1B9ADAAF7}"/>
              </a:ext>
            </a:extLst>
          </p:cNvPr>
          <p:cNvSpPr/>
          <p:nvPr/>
        </p:nvSpPr>
        <p:spPr>
          <a:xfrm>
            <a:off x="5235997" y="6070935"/>
            <a:ext cx="4463143" cy="9689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works on </a:t>
            </a:r>
            <a:r>
              <a:rPr lang="en-US" dirty="0">
                <a:solidFill>
                  <a:srgbClr val="FFFF00"/>
                </a:solidFill>
              </a:rPr>
              <a:t>per node pool </a:t>
            </a:r>
            <a:r>
              <a:rPr lang="en-US" dirty="0"/>
              <a:t>basis</a:t>
            </a:r>
          </a:p>
        </p:txBody>
      </p:sp>
    </p:spTree>
    <p:extLst>
      <p:ext uri="{BB962C8B-B14F-4D97-AF65-F5344CB8AC3E}">
        <p14:creationId xmlns:p14="http://schemas.microsoft.com/office/powerpoint/2010/main" val="130282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4373053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3832388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086864" y="2427510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106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283511" y="5325943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283511" y="5779512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106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70979" y="533658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70979" y="579015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106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676683" y="533658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676683" y="579015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CDB5F88-0031-8E44-E718-8836A72B265A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4844143" y="4760258"/>
            <a:ext cx="5737618" cy="715256"/>
          </a:xfrm>
          <a:prstGeom prst="bentConnector3">
            <a:avLst>
              <a:gd name="adj1" fmla="val 89653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EFD0E5-6AF3-C106-B71B-241DDF8247D4}"/>
              </a:ext>
            </a:extLst>
          </p:cNvPr>
          <p:cNvSpPr txBox="1"/>
          <p:nvPr/>
        </p:nvSpPr>
        <p:spPr>
          <a:xfrm>
            <a:off x="6222360" y="5048772"/>
            <a:ext cx="2577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5EEC5-1802-DF0F-AF69-0A387DC57409}"/>
              </a:ext>
            </a:extLst>
          </p:cNvPr>
          <p:cNvSpPr/>
          <p:nvPr/>
        </p:nvSpPr>
        <p:spPr>
          <a:xfrm>
            <a:off x="5954486" y="3118033"/>
            <a:ext cx="3059031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9DF362D-B562-40E7-C8DF-B2EA9D48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87" y="32047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4EBF3C-6E40-12E6-11F6-1A4D1E8A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39" y="31978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98D2A9-C92B-4163-D943-8CF6C762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91" y="3211277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DBBA57B-8392-AC60-E07C-26B462E82E72}"/>
              </a:ext>
            </a:extLst>
          </p:cNvPr>
          <p:cNvSpPr txBox="1"/>
          <p:nvPr/>
        </p:nvSpPr>
        <p:spPr>
          <a:xfrm>
            <a:off x="6166638" y="3832923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8FA274D-C045-910D-A921-838B6D70D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20" y="319365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00FA0AE-C990-7F9B-C5C8-876CD3155EE2}"/>
              </a:ext>
            </a:extLst>
          </p:cNvPr>
          <p:cNvSpPr/>
          <p:nvPr/>
        </p:nvSpPr>
        <p:spPr>
          <a:xfrm>
            <a:off x="1127867" y="6419878"/>
            <a:ext cx="3497603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</p:spTree>
    <p:extLst>
      <p:ext uri="{BB962C8B-B14F-4D97-AF65-F5344CB8AC3E}">
        <p14:creationId xmlns:p14="http://schemas.microsoft.com/office/powerpoint/2010/main" val="301909442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5592253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5106016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585280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266787" y="533118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266787" y="578475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54255" y="5341830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54255" y="5795399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659959" y="5341830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659959" y="5795399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>
            <a:extLst>
              <a:ext uri="{FF2B5EF4-FFF2-40B4-BE49-F238E27FC236}">
                <a16:creationId xmlns:a16="http://schemas.microsoft.com/office/drawing/2014/main" id="{8DAE91C0-BDBA-AAC2-3056-CA82ECFB84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FB6C80-3403-76CE-4CA9-0B52CBC96C19}"/>
              </a:ext>
            </a:extLst>
          </p:cNvPr>
          <p:cNvSpPr/>
          <p:nvPr/>
        </p:nvSpPr>
        <p:spPr>
          <a:xfrm>
            <a:off x="476606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B546-E264-220A-D3BA-D40F8AB0BDF4}"/>
              </a:ext>
            </a:extLst>
          </p:cNvPr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23A6E-17F2-79E4-F9B1-FFB0BF3E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DC9297-821E-7E1C-EE6D-926F36E9321A}"/>
              </a:ext>
            </a:extLst>
          </p:cNvPr>
          <p:cNvSpPr/>
          <p:nvPr/>
        </p:nvSpPr>
        <p:spPr>
          <a:xfrm>
            <a:off x="4868699" y="5341830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F7871D-4F7D-02A2-6005-EC9E53CEA4F9}"/>
              </a:ext>
            </a:extLst>
          </p:cNvPr>
          <p:cNvSpPr/>
          <p:nvPr/>
        </p:nvSpPr>
        <p:spPr>
          <a:xfrm>
            <a:off x="4868699" y="5795399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21DA95-F212-1B85-CBB3-B3545E77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D6E8694-53B7-312F-62A6-F6D3716077BB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6117771" y="4760258"/>
            <a:ext cx="4463990" cy="715256"/>
          </a:xfrm>
          <a:prstGeom prst="bentConnector3">
            <a:avLst>
              <a:gd name="adj1" fmla="val 8511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7026E8-6AF2-AE4C-ADA5-AFA27F3FC1CC}"/>
              </a:ext>
            </a:extLst>
          </p:cNvPr>
          <p:cNvSpPr txBox="1"/>
          <p:nvPr/>
        </p:nvSpPr>
        <p:spPr>
          <a:xfrm>
            <a:off x="7035209" y="5088599"/>
            <a:ext cx="2577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B5AA80D-862A-B707-6503-C9262AF7C2D4}"/>
              </a:ext>
            </a:extLst>
          </p:cNvPr>
          <p:cNvSpPr/>
          <p:nvPr/>
        </p:nvSpPr>
        <p:spPr>
          <a:xfrm>
            <a:off x="7193826" y="3820264"/>
            <a:ext cx="1808984" cy="651944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Scale-Out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3232E67-1BDB-9A34-EFB9-660C411F90C6}"/>
              </a:ext>
            </a:extLst>
          </p:cNvPr>
          <p:cNvSpPr/>
          <p:nvPr/>
        </p:nvSpPr>
        <p:spPr>
          <a:xfrm>
            <a:off x="1164155" y="6484626"/>
            <a:ext cx="47576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452D9BC-86CB-E2F5-7EDA-64B481DFDDEF}"/>
              </a:ext>
            </a:extLst>
          </p:cNvPr>
          <p:cNvSpPr/>
          <p:nvPr/>
        </p:nvSpPr>
        <p:spPr>
          <a:xfrm>
            <a:off x="6775553" y="2424159"/>
            <a:ext cx="2632412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C803F26-92DE-8331-6AF1-BAF8AEB8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556" y="24892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D0EBA60-DE42-A1BB-F4CC-377DDB37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308" y="24823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447F833-5D55-08BF-8026-30D89413BB24}"/>
              </a:ext>
            </a:extLst>
          </p:cNvPr>
          <p:cNvSpPr txBox="1"/>
          <p:nvPr/>
        </p:nvSpPr>
        <p:spPr>
          <a:xfrm>
            <a:off x="6765446" y="3139049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</a:p>
        </p:txBody>
      </p:sp>
    </p:spTree>
    <p:extLst>
      <p:ext uri="{BB962C8B-B14F-4D97-AF65-F5344CB8AC3E}">
        <p14:creationId xmlns:p14="http://schemas.microsoft.com/office/powerpoint/2010/main" val="150638910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690942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6303445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3076225" y="2416549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307939" y="533013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307939" y="5783703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95407" y="53407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95407" y="57943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701111" y="53407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701111" y="57943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>
            <a:extLst>
              <a:ext uri="{FF2B5EF4-FFF2-40B4-BE49-F238E27FC236}">
                <a16:creationId xmlns:a16="http://schemas.microsoft.com/office/drawing/2014/main" id="{8DAE91C0-BDBA-AAC2-3056-CA82ECFB84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FB6C80-3403-76CE-4CA9-0B52CBC96C19}"/>
              </a:ext>
            </a:extLst>
          </p:cNvPr>
          <p:cNvSpPr/>
          <p:nvPr/>
        </p:nvSpPr>
        <p:spPr>
          <a:xfrm>
            <a:off x="476606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B546-E264-220A-D3BA-D40F8AB0BDF4}"/>
              </a:ext>
            </a:extLst>
          </p:cNvPr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23A6E-17F2-79E4-F9B1-FFB0BF3E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DC9297-821E-7E1C-EE6D-926F36E9321A}"/>
              </a:ext>
            </a:extLst>
          </p:cNvPr>
          <p:cNvSpPr/>
          <p:nvPr/>
        </p:nvSpPr>
        <p:spPr>
          <a:xfrm>
            <a:off x="4909851" y="53407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F7871D-4F7D-02A2-6005-EC9E53CEA4F9}"/>
              </a:ext>
            </a:extLst>
          </p:cNvPr>
          <p:cNvSpPr/>
          <p:nvPr/>
        </p:nvSpPr>
        <p:spPr>
          <a:xfrm>
            <a:off x="4909851" y="57943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21DA95-F212-1B85-CBB3-B3545E77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oogle Shape;681;p35">
            <a:extLst>
              <a:ext uri="{FF2B5EF4-FFF2-40B4-BE49-F238E27FC236}">
                <a16:creationId xmlns:a16="http://schemas.microsoft.com/office/drawing/2014/main" id="{1F92969C-7B7D-1D55-FC8F-84FC83A3AB7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044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14362E-AF70-30AD-4C02-CDEBE36DB9CB}"/>
              </a:ext>
            </a:extLst>
          </p:cNvPr>
          <p:cNvSpPr/>
          <p:nvPr/>
        </p:nvSpPr>
        <p:spPr>
          <a:xfrm>
            <a:off x="5962260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FBCD06-888E-CEF9-35D5-89A6B975D3F9}"/>
              </a:ext>
            </a:extLst>
          </p:cNvPr>
          <p:cNvSpPr txBox="1"/>
          <p:nvPr/>
        </p:nvSpPr>
        <p:spPr>
          <a:xfrm>
            <a:off x="6044114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Node-5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E708028-43B3-21A4-EB96-14B577527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70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3C01C96-BF15-5B43-7C2D-1C7BD364CEFF}"/>
              </a:ext>
            </a:extLst>
          </p:cNvPr>
          <p:cNvSpPr/>
          <p:nvPr/>
        </p:nvSpPr>
        <p:spPr>
          <a:xfrm>
            <a:off x="6106044" y="5340776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E5D0D59-B81A-AC4E-13F2-E358DF146375}"/>
              </a:ext>
            </a:extLst>
          </p:cNvPr>
          <p:cNvSpPr/>
          <p:nvPr/>
        </p:nvSpPr>
        <p:spPr>
          <a:xfrm>
            <a:off x="6106044" y="579434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1F231F3-284D-5313-42FB-B738088F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70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C3718F1-68E3-C65C-DB2F-965B9D0CDB95}"/>
              </a:ext>
            </a:extLst>
          </p:cNvPr>
          <p:cNvCxnSpPr>
            <a:endCxn id="7" idx="3"/>
          </p:cNvCxnSpPr>
          <p:nvPr/>
        </p:nvCxnSpPr>
        <p:spPr>
          <a:xfrm rot="10800000">
            <a:off x="7315201" y="4760258"/>
            <a:ext cx="3266559" cy="715256"/>
          </a:xfrm>
          <a:prstGeom prst="bentConnector3">
            <a:avLst>
              <a:gd name="adj1" fmla="val 7932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6B257C-11A4-F47B-FAC7-9BA3B9B0CECC}"/>
              </a:ext>
            </a:extLst>
          </p:cNvPr>
          <p:cNvSpPr txBox="1"/>
          <p:nvPr/>
        </p:nvSpPr>
        <p:spPr>
          <a:xfrm>
            <a:off x="8064307" y="5088599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845236-5678-0940-AE7B-9BD812C83380}"/>
              </a:ext>
            </a:extLst>
          </p:cNvPr>
          <p:cNvSpPr/>
          <p:nvPr/>
        </p:nvSpPr>
        <p:spPr>
          <a:xfrm>
            <a:off x="7797835" y="3848708"/>
            <a:ext cx="1808984" cy="651944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Scale-Out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125DE08-929C-6C24-5F0C-4E229234DF35}"/>
              </a:ext>
            </a:extLst>
          </p:cNvPr>
          <p:cNvSpPr/>
          <p:nvPr/>
        </p:nvSpPr>
        <p:spPr>
          <a:xfrm>
            <a:off x="1164155" y="6484626"/>
            <a:ext cx="59768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FD416E7-4119-AA59-8690-4DFB3E7F0F72}"/>
              </a:ext>
            </a:extLst>
          </p:cNvPr>
          <p:cNvSpPr/>
          <p:nvPr/>
        </p:nvSpPr>
        <p:spPr>
          <a:xfrm>
            <a:off x="7995229" y="2334991"/>
            <a:ext cx="1621235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C5685DF-7634-FF2E-5628-107FE1417DA1}"/>
              </a:ext>
            </a:extLst>
          </p:cNvPr>
          <p:cNvSpPr txBox="1"/>
          <p:nvPr/>
        </p:nvSpPr>
        <p:spPr>
          <a:xfrm>
            <a:off x="8264202" y="2400047"/>
            <a:ext cx="10933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Pods in 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Pending 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State = 0</a:t>
            </a:r>
          </a:p>
        </p:txBody>
      </p:sp>
    </p:spTree>
    <p:extLst>
      <p:ext uri="{BB962C8B-B14F-4D97-AF65-F5344CB8AC3E}">
        <p14:creationId xmlns:p14="http://schemas.microsoft.com/office/powerpoint/2010/main" val="252015013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690942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6303445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3076225" y="2416549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294898" y="532648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294898" y="578005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82366" y="533712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82366" y="579069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688070" y="533712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688070" y="579069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>
            <a:extLst>
              <a:ext uri="{FF2B5EF4-FFF2-40B4-BE49-F238E27FC236}">
                <a16:creationId xmlns:a16="http://schemas.microsoft.com/office/drawing/2014/main" id="{8DAE91C0-BDBA-AAC2-3056-CA82ECFB84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FB6C80-3403-76CE-4CA9-0B52CBC96C19}"/>
              </a:ext>
            </a:extLst>
          </p:cNvPr>
          <p:cNvSpPr/>
          <p:nvPr/>
        </p:nvSpPr>
        <p:spPr>
          <a:xfrm>
            <a:off x="476606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B546-E264-220A-D3BA-D40F8AB0BDF4}"/>
              </a:ext>
            </a:extLst>
          </p:cNvPr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23A6E-17F2-79E4-F9B1-FFB0BF3E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DC9297-821E-7E1C-EE6D-926F36E9321A}"/>
              </a:ext>
            </a:extLst>
          </p:cNvPr>
          <p:cNvSpPr/>
          <p:nvPr/>
        </p:nvSpPr>
        <p:spPr>
          <a:xfrm>
            <a:off x="4896810" y="533712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F7871D-4F7D-02A2-6005-EC9E53CEA4F9}"/>
              </a:ext>
            </a:extLst>
          </p:cNvPr>
          <p:cNvSpPr/>
          <p:nvPr/>
        </p:nvSpPr>
        <p:spPr>
          <a:xfrm>
            <a:off x="4896810" y="5790696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9" name="Google Shape;681;p35">
            <a:extLst>
              <a:ext uri="{FF2B5EF4-FFF2-40B4-BE49-F238E27FC236}">
                <a16:creationId xmlns:a16="http://schemas.microsoft.com/office/drawing/2014/main" id="{1F92969C-7B7D-1D55-FC8F-84FC83A3AB7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044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14362E-AF70-30AD-4C02-CDEBE36DB9CB}"/>
              </a:ext>
            </a:extLst>
          </p:cNvPr>
          <p:cNvSpPr/>
          <p:nvPr/>
        </p:nvSpPr>
        <p:spPr>
          <a:xfrm>
            <a:off x="5962260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FBCD06-888E-CEF9-35D5-89A6B975D3F9}"/>
              </a:ext>
            </a:extLst>
          </p:cNvPr>
          <p:cNvSpPr txBox="1"/>
          <p:nvPr/>
        </p:nvSpPr>
        <p:spPr>
          <a:xfrm>
            <a:off x="6044114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Node-5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3C01C96-BF15-5B43-7C2D-1C7BD364CEFF}"/>
              </a:ext>
            </a:extLst>
          </p:cNvPr>
          <p:cNvSpPr/>
          <p:nvPr/>
        </p:nvSpPr>
        <p:spPr>
          <a:xfrm>
            <a:off x="6093003" y="533712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E5D0D59-B81A-AC4E-13F2-E358DF146375}"/>
              </a:ext>
            </a:extLst>
          </p:cNvPr>
          <p:cNvSpPr/>
          <p:nvPr/>
        </p:nvSpPr>
        <p:spPr>
          <a:xfrm>
            <a:off x="6093003" y="5790696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C3718F1-68E3-C65C-DB2F-965B9D0CDB95}"/>
              </a:ext>
            </a:extLst>
          </p:cNvPr>
          <p:cNvCxnSpPr>
            <a:endCxn id="7" idx="3"/>
          </p:cNvCxnSpPr>
          <p:nvPr/>
        </p:nvCxnSpPr>
        <p:spPr>
          <a:xfrm rot="10800000">
            <a:off x="7315201" y="4760258"/>
            <a:ext cx="3266559" cy="715256"/>
          </a:xfrm>
          <a:prstGeom prst="bentConnector3">
            <a:avLst>
              <a:gd name="adj1" fmla="val 7932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6B257C-11A4-F47B-FAC7-9BA3B9B0CECC}"/>
              </a:ext>
            </a:extLst>
          </p:cNvPr>
          <p:cNvSpPr txBox="1"/>
          <p:nvPr/>
        </p:nvSpPr>
        <p:spPr>
          <a:xfrm>
            <a:off x="8064307" y="5088599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845236-5678-0940-AE7B-9BD812C83380}"/>
              </a:ext>
            </a:extLst>
          </p:cNvPr>
          <p:cNvSpPr/>
          <p:nvPr/>
        </p:nvSpPr>
        <p:spPr>
          <a:xfrm>
            <a:off x="7851171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544BBDA-FC51-24FF-5F5B-02931FC59938}"/>
              </a:ext>
            </a:extLst>
          </p:cNvPr>
          <p:cNvSpPr/>
          <p:nvPr/>
        </p:nvSpPr>
        <p:spPr>
          <a:xfrm>
            <a:off x="1164155" y="6484626"/>
            <a:ext cx="59768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0561DA32-216E-4B5C-B030-B510637DA83C}"/>
              </a:ext>
            </a:extLst>
          </p:cNvPr>
          <p:cNvSpPr/>
          <p:nvPr/>
        </p:nvSpPr>
        <p:spPr>
          <a:xfrm>
            <a:off x="3169253" y="611048"/>
            <a:ext cx="6695405" cy="42454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Draining Timeout: 10 Minutes (Not configurable)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BE033C9-31A8-6B85-4E3E-C74F8D9EED7E}"/>
              </a:ext>
            </a:extLst>
          </p:cNvPr>
          <p:cNvCxnSpPr>
            <a:cxnSpLocks/>
            <a:stCxn id="61" idx="2"/>
            <a:endCxn id="40" idx="0"/>
          </p:cNvCxnSpPr>
          <p:nvPr/>
        </p:nvCxnSpPr>
        <p:spPr>
          <a:xfrm flipH="1">
            <a:off x="6496332" y="1035591"/>
            <a:ext cx="20624" cy="17129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36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9" y="1886114"/>
            <a:ext cx="5641384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5018931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488818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307939" y="52768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307939" y="57304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95407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95407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701111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701111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>
            <a:extLst>
              <a:ext uri="{FF2B5EF4-FFF2-40B4-BE49-F238E27FC236}">
                <a16:creationId xmlns:a16="http://schemas.microsoft.com/office/drawing/2014/main" id="{8DAE91C0-BDBA-AAC2-3056-CA82ECFB84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FB6C80-3403-76CE-4CA9-0B52CBC96C19}"/>
              </a:ext>
            </a:extLst>
          </p:cNvPr>
          <p:cNvSpPr/>
          <p:nvPr/>
        </p:nvSpPr>
        <p:spPr>
          <a:xfrm>
            <a:off x="476606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B546-E264-220A-D3BA-D40F8AB0BDF4}"/>
              </a:ext>
            </a:extLst>
          </p:cNvPr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23A6E-17F2-79E4-F9B1-FFB0BF3E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DC9297-821E-7E1C-EE6D-926F36E9321A}"/>
              </a:ext>
            </a:extLst>
          </p:cNvPr>
          <p:cNvSpPr/>
          <p:nvPr/>
        </p:nvSpPr>
        <p:spPr>
          <a:xfrm>
            <a:off x="4909851" y="5287518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F7871D-4F7D-02A2-6005-EC9E53CEA4F9}"/>
              </a:ext>
            </a:extLst>
          </p:cNvPr>
          <p:cNvSpPr/>
          <p:nvPr/>
        </p:nvSpPr>
        <p:spPr>
          <a:xfrm>
            <a:off x="4909851" y="574108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C3718F1-68E3-C65C-DB2F-965B9D0CDB95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6030687" y="4760258"/>
            <a:ext cx="4551077" cy="715256"/>
          </a:xfrm>
          <a:prstGeom prst="bentConnector3">
            <a:avLst>
              <a:gd name="adj1" fmla="val 86118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6B257C-11A4-F47B-FAC7-9BA3B9B0CECC}"/>
              </a:ext>
            </a:extLst>
          </p:cNvPr>
          <p:cNvSpPr txBox="1"/>
          <p:nvPr/>
        </p:nvSpPr>
        <p:spPr>
          <a:xfrm>
            <a:off x="7035212" y="5039354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845236-5678-0940-AE7B-9BD812C83380}"/>
              </a:ext>
            </a:extLst>
          </p:cNvPr>
          <p:cNvSpPr/>
          <p:nvPr/>
        </p:nvSpPr>
        <p:spPr>
          <a:xfrm>
            <a:off x="7204140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C143A3-05A5-C9DA-0F5B-92B655DFF044}"/>
              </a:ext>
            </a:extLst>
          </p:cNvPr>
          <p:cNvSpPr/>
          <p:nvPr/>
        </p:nvSpPr>
        <p:spPr>
          <a:xfrm>
            <a:off x="1164155" y="6484626"/>
            <a:ext cx="47576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</p:spTree>
    <p:extLst>
      <p:ext uri="{BB962C8B-B14F-4D97-AF65-F5344CB8AC3E}">
        <p14:creationId xmlns:p14="http://schemas.microsoft.com/office/powerpoint/2010/main" val="3204655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9" y="1886114"/>
            <a:ext cx="5641384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5018931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488818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307939" y="52768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307939" y="57304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95407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95407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701111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701111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>
            <a:extLst>
              <a:ext uri="{FF2B5EF4-FFF2-40B4-BE49-F238E27FC236}">
                <a16:creationId xmlns:a16="http://schemas.microsoft.com/office/drawing/2014/main" id="{8DAE91C0-BDBA-AAC2-3056-CA82ECFB84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FB6C80-3403-76CE-4CA9-0B52CBC96C19}"/>
              </a:ext>
            </a:extLst>
          </p:cNvPr>
          <p:cNvSpPr/>
          <p:nvPr/>
        </p:nvSpPr>
        <p:spPr>
          <a:xfrm>
            <a:off x="476606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B546-E264-220A-D3BA-D40F8AB0BDF4}"/>
              </a:ext>
            </a:extLst>
          </p:cNvPr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DC9297-821E-7E1C-EE6D-926F36E9321A}"/>
              </a:ext>
            </a:extLst>
          </p:cNvPr>
          <p:cNvSpPr/>
          <p:nvPr/>
        </p:nvSpPr>
        <p:spPr>
          <a:xfrm>
            <a:off x="4909851" y="5287518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F7871D-4F7D-02A2-6005-EC9E53CEA4F9}"/>
              </a:ext>
            </a:extLst>
          </p:cNvPr>
          <p:cNvSpPr/>
          <p:nvPr/>
        </p:nvSpPr>
        <p:spPr>
          <a:xfrm>
            <a:off x="4909851" y="574108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C3718F1-68E3-C65C-DB2F-965B9D0CDB95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6030687" y="4760258"/>
            <a:ext cx="4551077" cy="715256"/>
          </a:xfrm>
          <a:prstGeom prst="bentConnector3">
            <a:avLst>
              <a:gd name="adj1" fmla="val 86118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6B257C-11A4-F47B-FAC7-9BA3B9B0CECC}"/>
              </a:ext>
            </a:extLst>
          </p:cNvPr>
          <p:cNvSpPr txBox="1"/>
          <p:nvPr/>
        </p:nvSpPr>
        <p:spPr>
          <a:xfrm>
            <a:off x="7035212" y="5039354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845236-5678-0940-AE7B-9BD812C83380}"/>
              </a:ext>
            </a:extLst>
          </p:cNvPr>
          <p:cNvSpPr/>
          <p:nvPr/>
        </p:nvSpPr>
        <p:spPr>
          <a:xfrm>
            <a:off x="7204140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C143A3-05A5-C9DA-0F5B-92B655DFF044}"/>
              </a:ext>
            </a:extLst>
          </p:cNvPr>
          <p:cNvSpPr/>
          <p:nvPr/>
        </p:nvSpPr>
        <p:spPr>
          <a:xfrm>
            <a:off x="1164155" y="6484626"/>
            <a:ext cx="47576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73DFFBA-31AD-DC6C-266D-2B35E5A82DE7}"/>
              </a:ext>
            </a:extLst>
          </p:cNvPr>
          <p:cNvSpPr/>
          <p:nvPr/>
        </p:nvSpPr>
        <p:spPr>
          <a:xfrm>
            <a:off x="3440241" y="644290"/>
            <a:ext cx="6695405" cy="42454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Draining Timeout: 10 Minutes (Not configurable)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699B195-50C9-F1D8-35A7-E089E9D50A5B}"/>
              </a:ext>
            </a:extLst>
          </p:cNvPr>
          <p:cNvCxnSpPr>
            <a:stCxn id="26" idx="2"/>
            <a:endCxn id="12" idx="0"/>
          </p:cNvCxnSpPr>
          <p:nvPr/>
        </p:nvCxnSpPr>
        <p:spPr>
          <a:xfrm rot="5400000">
            <a:off x="5204164" y="1164809"/>
            <a:ext cx="1679756" cy="1487805"/>
          </a:xfrm>
          <a:prstGeom prst="bentConnector3">
            <a:avLst>
              <a:gd name="adj1" fmla="val 2407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43416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9" y="1886114"/>
            <a:ext cx="4448652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6" y="2475763"/>
            <a:ext cx="3832388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488818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307939" y="52768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307939" y="57304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95407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95407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701111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701111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C3718F1-68E3-C65C-DB2F-965B9D0CDB95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4844145" y="4760258"/>
            <a:ext cx="5737623" cy="715256"/>
          </a:xfrm>
          <a:prstGeom prst="bentConnector3">
            <a:avLst>
              <a:gd name="adj1" fmla="val 8832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6B257C-11A4-F47B-FAC7-9BA3B9B0CECC}"/>
              </a:ext>
            </a:extLst>
          </p:cNvPr>
          <p:cNvSpPr txBox="1"/>
          <p:nvPr/>
        </p:nvSpPr>
        <p:spPr>
          <a:xfrm>
            <a:off x="6184011" y="5026375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845236-5678-0940-AE7B-9BD812C83380}"/>
              </a:ext>
            </a:extLst>
          </p:cNvPr>
          <p:cNvSpPr/>
          <p:nvPr/>
        </p:nvSpPr>
        <p:spPr>
          <a:xfrm>
            <a:off x="6200767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C143A3-05A5-C9DA-0F5B-92B655DFF044}"/>
              </a:ext>
            </a:extLst>
          </p:cNvPr>
          <p:cNvSpPr/>
          <p:nvPr/>
        </p:nvSpPr>
        <p:spPr>
          <a:xfrm>
            <a:off x="1164155" y="6484626"/>
            <a:ext cx="3461315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</p:spTree>
    <p:extLst>
      <p:ext uri="{BB962C8B-B14F-4D97-AF65-F5344CB8AC3E}">
        <p14:creationId xmlns:p14="http://schemas.microsoft.com/office/powerpoint/2010/main" val="3647805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04997" y="5812986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Kubernetes Load Balancer Service  </a:t>
            </a:r>
          </a:p>
          <a:p>
            <a:r>
              <a:rPr lang="en-US" sz="3000"/>
              <a:t>External DNS</a:t>
            </a:r>
          </a:p>
          <a:p>
            <a:r>
              <a:rPr lang="en-US" sz="3000"/>
              <a:t>Demo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968196" y="5757643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673" y="478008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548" y="477896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764" y="475753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067988" y="5479057"/>
            <a:ext cx="141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61830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>
          <a:xfrm>
            <a:off x="2411457" y="5198958"/>
            <a:ext cx="5640420" cy="361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5114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extdns-k8s-svc-demo.kalyanreddydaida.com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1011755" y="6495582"/>
            <a:ext cx="217775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88" y="4644170"/>
            <a:ext cx="1145369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52039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8636A8-529A-A2F9-FE80-BE18CF8D66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63C70-6AC1-D89E-B0F5-5F7953229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Cluster Autoscaler is primarily for GKE </a:t>
            </a:r>
            <a:r>
              <a:rPr lang="en-US" sz="4000" dirty="0">
                <a:solidFill>
                  <a:srgbClr val="0070C0"/>
                </a:solidFill>
              </a:rPr>
              <a:t>Standard</a:t>
            </a:r>
            <a:r>
              <a:rPr lang="en-US" sz="4000" dirty="0"/>
              <a:t> Clusters only. </a:t>
            </a:r>
          </a:p>
          <a:p>
            <a:r>
              <a:rPr lang="en-US" sz="4000" dirty="0"/>
              <a:t>In GKE Autopilot Clusters, we don’t need to worry about </a:t>
            </a:r>
            <a:r>
              <a:rPr lang="en-US" sz="4000" dirty="0">
                <a:solidFill>
                  <a:srgbClr val="0070C0"/>
                </a:solidFill>
              </a:rPr>
              <a:t>provisioning nodes or managing node pools </a:t>
            </a:r>
            <a:r>
              <a:rPr lang="en-US" sz="4000" dirty="0"/>
              <a:t>because node pools are automatically provisioned through </a:t>
            </a:r>
            <a:r>
              <a:rPr lang="en-US" sz="4000" dirty="0">
                <a:solidFill>
                  <a:srgbClr val="0070C0"/>
                </a:solidFill>
              </a:rPr>
              <a:t>node auto-provisioning </a:t>
            </a:r>
            <a:r>
              <a:rPr lang="en-US" sz="4000" dirty="0"/>
              <a:t>feature</a:t>
            </a:r>
          </a:p>
          <a:p>
            <a:r>
              <a:rPr lang="en-US" sz="4000" dirty="0"/>
              <a:t>It is very well recommended to define the </a:t>
            </a:r>
            <a:r>
              <a:rPr lang="en-US" sz="4000" dirty="0">
                <a:solidFill>
                  <a:srgbClr val="0070C0"/>
                </a:solidFill>
              </a:rPr>
              <a:t>Kubernetes Requests and Limits</a:t>
            </a:r>
            <a:r>
              <a:rPr lang="en-US" sz="4000" dirty="0"/>
              <a:t> for your Cluster Autoscaler to work effectively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2EE2A4-60E6-CEA1-850E-A624ACEB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GKE Cluster Autoscaler</a:t>
            </a:r>
          </a:p>
        </p:txBody>
      </p:sp>
    </p:spTree>
    <p:extLst>
      <p:ext uri="{BB962C8B-B14F-4D97-AF65-F5344CB8AC3E}">
        <p14:creationId xmlns:p14="http://schemas.microsoft.com/office/powerpoint/2010/main" val="166610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Namespaces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060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1804CA-16A4-7558-B4AF-997BA30711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31660-6AAD-CFEE-2241-955B64103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What is a Namespace ?</a:t>
            </a:r>
          </a:p>
          <a:p>
            <a:pPr lvl="1"/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b="1" dirty="0">
                <a:solidFill>
                  <a:srgbClr val="C00000"/>
                </a:solidFill>
              </a:rPr>
              <a:t>Why do we need to use Namespaces ?</a:t>
            </a:r>
          </a:p>
          <a:p>
            <a:pPr lvl="1"/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pPr lvl="1"/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b="1" dirty="0">
                <a:solidFill>
                  <a:srgbClr val="C00000"/>
                </a:solidFill>
              </a:rPr>
              <a:t>Benefits of using Namespaces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Kubernetes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using Kubernetes 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E5692F-7730-C156-8070-3B67D03E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Namespaces</a:t>
            </a:r>
          </a:p>
        </p:txBody>
      </p:sp>
    </p:spTree>
    <p:extLst>
      <p:ext uri="{BB962C8B-B14F-4D97-AF65-F5344CB8AC3E}">
        <p14:creationId xmlns:p14="http://schemas.microsoft.com/office/powerpoint/2010/main" val="363198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Namespaces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74613" y="1886514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Contains all the Kubernetes </a:t>
            </a:r>
            <a:r>
              <a:rPr lang="en-US" dirty="0">
                <a:solidFill>
                  <a:srgbClr val="0070C0"/>
                </a:solidFill>
              </a:rPr>
              <a:t>System</a:t>
            </a:r>
            <a:r>
              <a:rPr lang="en-US" dirty="0"/>
              <a:t> Components.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Its good idea to not touch this Namespace.</a:t>
            </a: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87526" y="1865446"/>
            <a:ext cx="308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-system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72;p27">
            <a:extLst>
              <a:ext uri="{FF2B5EF4-FFF2-40B4-BE49-F238E27FC236}">
                <a16:creationId xmlns:a16="http://schemas.microsoft.com/office/drawing/2014/main" id="{E85CB46A-D702-1121-E268-5EF17E568AEE}"/>
              </a:ext>
            </a:extLst>
          </p:cNvPr>
          <p:cNvSpPr/>
          <p:nvPr/>
        </p:nvSpPr>
        <p:spPr>
          <a:xfrm>
            <a:off x="441350" y="4780495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3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AutoNum type="arabicPeriod"/>
            </a:pPr>
            <a:r>
              <a:rPr lang="en-US" dirty="0"/>
              <a:t>Holds </a:t>
            </a:r>
            <a:r>
              <a:rPr lang="en-US" dirty="0">
                <a:solidFill>
                  <a:srgbClr val="0070C0"/>
                </a:solidFill>
              </a:rPr>
              <a:t>Lease objects </a:t>
            </a:r>
            <a:r>
              <a:rPr lang="en-US" dirty="0"/>
              <a:t>associated with each node. 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Node leases allow the </a:t>
            </a:r>
            <a:r>
              <a:rPr lang="en-IN" dirty="0" err="1"/>
              <a:t>kubelet</a:t>
            </a:r>
            <a:r>
              <a:rPr lang="en-IN" dirty="0"/>
              <a:t> to </a:t>
            </a:r>
            <a:r>
              <a:rPr lang="en-IN" dirty="0">
                <a:solidFill>
                  <a:srgbClr val="0070C0"/>
                </a:solidFill>
              </a:rPr>
              <a:t>send heartbeats </a:t>
            </a:r>
            <a:r>
              <a:rPr lang="en-IN" dirty="0"/>
              <a:t>so that the control plane can detect node failure.</a:t>
            </a:r>
          </a:p>
        </p:txBody>
      </p:sp>
      <p:pic>
        <p:nvPicPr>
          <p:cNvPr id="31" name="Google Shape;389;p27">
            <a:extLst>
              <a:ext uri="{FF2B5EF4-FFF2-40B4-BE49-F238E27FC236}">
                <a16:creationId xmlns:a16="http://schemas.microsoft.com/office/drawing/2014/main" id="{F65FFB38-6491-7066-229A-91A6749335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79" y="4351913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15951F0-56C6-2BB2-3F8E-E9F51D00C04E}"/>
              </a:ext>
            </a:extLst>
          </p:cNvPr>
          <p:cNvSpPr txBox="1"/>
          <p:nvPr/>
        </p:nvSpPr>
        <p:spPr>
          <a:xfrm>
            <a:off x="1554263" y="4759427"/>
            <a:ext cx="3560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-node-lease Namespace</a:t>
            </a:r>
          </a:p>
        </p:txBody>
      </p:sp>
      <p:sp>
        <p:nvSpPr>
          <p:cNvPr id="41" name="Google Shape;372;p27">
            <a:extLst>
              <a:ext uri="{FF2B5EF4-FFF2-40B4-BE49-F238E27FC236}">
                <a16:creationId xmlns:a16="http://schemas.microsoft.com/office/drawing/2014/main" id="{7F907B47-229D-10F9-2F83-4802846CB7C0}"/>
              </a:ext>
            </a:extLst>
          </p:cNvPr>
          <p:cNvSpPr/>
          <p:nvPr/>
        </p:nvSpPr>
        <p:spPr>
          <a:xfrm>
            <a:off x="7607542" y="1886514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2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2000" dirty="0">
                <a:solidFill>
                  <a:srgbClr val="0070C0"/>
                </a:solidFill>
                <a:latin typeface="arial" panose="020B0604020202020204" pitchFamily="34" charset="0"/>
              </a:rPr>
              <a:t>R</a:t>
            </a:r>
            <a:r>
              <a:rPr lang="en-IN" sz="20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eadable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by all clients (including those not authenticated).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Mostly </a:t>
            </a:r>
            <a:r>
              <a:rPr lang="en-US" sz="2000" dirty="0">
                <a:solidFill>
                  <a:srgbClr val="0070C0"/>
                </a:solidFill>
              </a:rPr>
              <a:t>reserved for cluster usage</a:t>
            </a:r>
            <a:r>
              <a:rPr lang="en-US" sz="2000" dirty="0"/>
              <a:t>, in case that some resources should be visible and readable publicly throughout the whole cluster</a:t>
            </a:r>
          </a:p>
        </p:txBody>
      </p:sp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6D7DC940-48CD-BE68-E058-2497964C53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371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7FDA011-F326-4331-62EA-793C1756FCE8}"/>
              </a:ext>
            </a:extLst>
          </p:cNvPr>
          <p:cNvSpPr txBox="1"/>
          <p:nvPr/>
        </p:nvSpPr>
        <p:spPr>
          <a:xfrm>
            <a:off x="8720455" y="1865446"/>
            <a:ext cx="2980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-public Namespace</a:t>
            </a:r>
          </a:p>
        </p:txBody>
      </p:sp>
      <p:sp>
        <p:nvSpPr>
          <p:cNvPr id="53" name="Google Shape;372;p27">
            <a:extLst>
              <a:ext uri="{FF2B5EF4-FFF2-40B4-BE49-F238E27FC236}">
                <a16:creationId xmlns:a16="http://schemas.microsoft.com/office/drawing/2014/main" id="{11E51E72-1892-99AB-06EF-7C57BA6C986F}"/>
              </a:ext>
            </a:extLst>
          </p:cNvPr>
          <p:cNvSpPr/>
          <p:nvPr/>
        </p:nvSpPr>
        <p:spPr>
          <a:xfrm>
            <a:off x="7643039" y="4789187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4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Any Kubernetes object (Pod, Service, Deployment) </a:t>
            </a:r>
            <a:r>
              <a:rPr lang="en-US" sz="2000" dirty="0">
                <a:solidFill>
                  <a:srgbClr val="0070C0"/>
                </a:solidFill>
              </a:rPr>
              <a:t>by default </a:t>
            </a:r>
            <a:r>
              <a:rPr lang="en-US" sz="2000" dirty="0"/>
              <a:t>creates in this namespace.</a:t>
            </a:r>
          </a:p>
          <a:p>
            <a:pPr marL="457200" indent="-457200">
              <a:buFontTx/>
              <a:buAutoNum type="arabicPeriod"/>
            </a:pPr>
            <a:r>
              <a:rPr lang="en-IN" sz="2000" dirty="0"/>
              <a:t>Kubernetes includes this namespace so that </a:t>
            </a:r>
            <a:r>
              <a:rPr lang="en-IN" sz="2000" dirty="0">
                <a:solidFill>
                  <a:srgbClr val="0070C0"/>
                </a:solidFill>
              </a:rPr>
              <a:t>you can start using </a:t>
            </a:r>
            <a:r>
              <a:rPr lang="en-IN" sz="2000" dirty="0"/>
              <a:t>your new cluster without first creating a namespace.</a:t>
            </a:r>
            <a:endParaRPr sz="2000" dirty="0"/>
          </a:p>
        </p:txBody>
      </p:sp>
      <p:pic>
        <p:nvPicPr>
          <p:cNvPr id="54" name="Google Shape;389;p27">
            <a:extLst>
              <a:ext uri="{FF2B5EF4-FFF2-40B4-BE49-F238E27FC236}">
                <a16:creationId xmlns:a16="http://schemas.microsoft.com/office/drawing/2014/main" id="{613A042F-67C0-BB77-C128-0D8B6CE978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868" y="436060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3461F53-B2E6-552B-8D0E-799A3E29A26D}"/>
              </a:ext>
            </a:extLst>
          </p:cNvPr>
          <p:cNvSpPr txBox="1"/>
          <p:nvPr/>
        </p:nvSpPr>
        <p:spPr>
          <a:xfrm>
            <a:off x="8755952" y="4768119"/>
            <a:ext cx="2443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default Namespace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D61BF98-5735-5583-6218-08AEDDA1E16A}"/>
              </a:ext>
            </a:extLst>
          </p:cNvPr>
          <p:cNvSpPr/>
          <p:nvPr/>
        </p:nvSpPr>
        <p:spPr>
          <a:xfrm>
            <a:off x="1624629" y="3775053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27B8618-1584-D5A8-A578-404B1A178E29}"/>
              </a:ext>
            </a:extLst>
          </p:cNvPr>
          <p:cNvSpPr/>
          <p:nvPr/>
        </p:nvSpPr>
        <p:spPr>
          <a:xfrm>
            <a:off x="8882518" y="3795770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31A4D5C-5E83-47A2-3A87-33A18EF1BCFA}"/>
              </a:ext>
            </a:extLst>
          </p:cNvPr>
          <p:cNvSpPr/>
          <p:nvPr/>
        </p:nvSpPr>
        <p:spPr>
          <a:xfrm>
            <a:off x="1483858" y="6686229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9A2E8688-601E-3791-CC47-D8698277C6A0}"/>
              </a:ext>
            </a:extLst>
          </p:cNvPr>
          <p:cNvSpPr/>
          <p:nvPr/>
        </p:nvSpPr>
        <p:spPr>
          <a:xfrm>
            <a:off x="9215399" y="6664554"/>
            <a:ext cx="3701143" cy="3701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Application Workloads</a:t>
            </a:r>
          </a:p>
        </p:txBody>
      </p:sp>
    </p:spTree>
    <p:extLst>
      <p:ext uri="{BB962C8B-B14F-4D97-AF65-F5344CB8AC3E}">
        <p14:creationId xmlns:p14="http://schemas.microsoft.com/office/powerpoint/2010/main" val="3681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43" grpId="0"/>
      <p:bldP spid="30" grpId="0" animBg="1"/>
      <p:bldP spid="35" grpId="0"/>
      <p:bldP spid="41" grpId="0" animBg="1"/>
      <p:bldP spid="47" grpId="0"/>
      <p:bldP spid="53" grpId="0" animBg="1"/>
      <p:bldP spid="58" grpId="0"/>
      <p:bldP spid="64" grpId="0" animBg="1"/>
      <p:bldP spid="65" grpId="0" animBg="1"/>
      <p:bldP spid="66" grpId="0" animBg="1"/>
      <p:bldP spid="67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Namespaces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600199" y="1106484"/>
            <a:ext cx="11118495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1911530" y="1886514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02748" y="593162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358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445" y="2591350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616" y="2591350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2639" y="2532295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024442" y="1865446"/>
            <a:ext cx="17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Dev Namespace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1947027" y="347669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8867366" y="114309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3602470" y="3518040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4509413" y="351804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5655665" y="3518040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81574" y="599177"/>
            <a:ext cx="1180539" cy="108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79;p27">
            <a:extLst>
              <a:ext uri="{FF2B5EF4-FFF2-40B4-BE49-F238E27FC236}">
                <a16:creationId xmlns:a16="http://schemas.microsoft.com/office/drawing/2014/main" id="{3A762C4B-C3C5-6E22-E829-E9B3A65DDAC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9562" y="2620578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72;p27">
            <a:extLst>
              <a:ext uri="{FF2B5EF4-FFF2-40B4-BE49-F238E27FC236}">
                <a16:creationId xmlns:a16="http://schemas.microsoft.com/office/drawing/2014/main" id="{E85CB46A-D702-1121-E268-5EF17E568AEE}"/>
              </a:ext>
            </a:extLst>
          </p:cNvPr>
          <p:cNvSpPr/>
          <p:nvPr/>
        </p:nvSpPr>
        <p:spPr>
          <a:xfrm>
            <a:off x="1860134" y="4781977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accent3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89;p27">
            <a:extLst>
              <a:ext uri="{FF2B5EF4-FFF2-40B4-BE49-F238E27FC236}">
                <a16:creationId xmlns:a16="http://schemas.microsoft.com/office/drawing/2014/main" id="{F65FFB38-6491-7066-229A-91A6749335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962" y="4353395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83;p27">
            <a:extLst>
              <a:ext uri="{FF2B5EF4-FFF2-40B4-BE49-F238E27FC236}">
                <a16:creationId xmlns:a16="http://schemas.microsoft.com/office/drawing/2014/main" id="{FA495CD7-31B8-B48B-1921-C2EFC5F64D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049" y="5486813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81;p27">
            <a:extLst>
              <a:ext uri="{FF2B5EF4-FFF2-40B4-BE49-F238E27FC236}">
                <a16:creationId xmlns:a16="http://schemas.microsoft.com/office/drawing/2014/main" id="{4FD1B0C6-3DEA-904B-1C40-82402AB84E0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220" y="548681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77;p27">
            <a:extLst>
              <a:ext uri="{FF2B5EF4-FFF2-40B4-BE49-F238E27FC236}">
                <a16:creationId xmlns:a16="http://schemas.microsoft.com/office/drawing/2014/main" id="{344116D6-146E-2967-089A-24EF75B1A86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1243" y="5427758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15951F0-56C6-2BB2-3F8E-E9F51D00C04E}"/>
              </a:ext>
            </a:extLst>
          </p:cNvPr>
          <p:cNvSpPr txBox="1"/>
          <p:nvPr/>
        </p:nvSpPr>
        <p:spPr>
          <a:xfrm>
            <a:off x="2973046" y="4760909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QA Namespace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620353-B4A8-49CA-5F14-574E0A2CF2BF}"/>
              </a:ext>
            </a:extLst>
          </p:cNvPr>
          <p:cNvSpPr txBox="1"/>
          <p:nvPr/>
        </p:nvSpPr>
        <p:spPr>
          <a:xfrm>
            <a:off x="1895631" y="6372160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C7AE16-9C40-6CA2-E994-0FD5B7C97CC9}"/>
              </a:ext>
            </a:extLst>
          </p:cNvPr>
          <p:cNvSpPr txBox="1"/>
          <p:nvPr/>
        </p:nvSpPr>
        <p:spPr>
          <a:xfrm>
            <a:off x="3551074" y="6413503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FF67C8-90CE-7EF0-739E-72DECBBAB5E8}"/>
              </a:ext>
            </a:extLst>
          </p:cNvPr>
          <p:cNvSpPr txBox="1"/>
          <p:nvPr/>
        </p:nvSpPr>
        <p:spPr>
          <a:xfrm>
            <a:off x="4458017" y="641350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A7F4-FB1A-51DF-33EC-ADC84AFD504D}"/>
              </a:ext>
            </a:extLst>
          </p:cNvPr>
          <p:cNvSpPr txBox="1"/>
          <p:nvPr/>
        </p:nvSpPr>
        <p:spPr>
          <a:xfrm>
            <a:off x="5604269" y="6413503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pic>
        <p:nvPicPr>
          <p:cNvPr id="40" name="Google Shape;379;p27">
            <a:extLst>
              <a:ext uri="{FF2B5EF4-FFF2-40B4-BE49-F238E27FC236}">
                <a16:creationId xmlns:a16="http://schemas.microsoft.com/office/drawing/2014/main" id="{CECB6B62-6D99-F592-6469-F3E1A5BF018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8166" y="5516041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372;p27">
            <a:extLst>
              <a:ext uri="{FF2B5EF4-FFF2-40B4-BE49-F238E27FC236}">
                <a16:creationId xmlns:a16="http://schemas.microsoft.com/office/drawing/2014/main" id="{7F907B47-229D-10F9-2F83-4802846CB7C0}"/>
              </a:ext>
            </a:extLst>
          </p:cNvPr>
          <p:cNvSpPr/>
          <p:nvPr/>
        </p:nvSpPr>
        <p:spPr>
          <a:xfrm>
            <a:off x="7259198" y="1886514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accent2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6D7DC940-48CD-BE68-E058-2497964C53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026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83;p27">
            <a:extLst>
              <a:ext uri="{FF2B5EF4-FFF2-40B4-BE49-F238E27FC236}">
                <a16:creationId xmlns:a16="http://schemas.microsoft.com/office/drawing/2014/main" id="{95AF0739-76F6-0416-AE4A-F8FC891970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0113" y="2591350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381;p27">
            <a:extLst>
              <a:ext uri="{FF2B5EF4-FFF2-40B4-BE49-F238E27FC236}">
                <a16:creationId xmlns:a16="http://schemas.microsoft.com/office/drawing/2014/main" id="{7CAD19C6-28CA-1E55-89C6-98DCC127CC7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5284" y="2591350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77;p27">
            <a:extLst>
              <a:ext uri="{FF2B5EF4-FFF2-40B4-BE49-F238E27FC236}">
                <a16:creationId xmlns:a16="http://schemas.microsoft.com/office/drawing/2014/main" id="{7CCF0913-53AD-117E-1406-AE237A3AA25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0307" y="2532295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7FDA011-F326-4331-62EA-793C1756FCE8}"/>
              </a:ext>
            </a:extLst>
          </p:cNvPr>
          <p:cNvSpPr txBox="1"/>
          <p:nvPr/>
        </p:nvSpPr>
        <p:spPr>
          <a:xfrm>
            <a:off x="8372110" y="1865446"/>
            <a:ext cx="204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Staging Namespace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BC85C8-88BB-FE97-D2AD-58A976844EC6}"/>
              </a:ext>
            </a:extLst>
          </p:cNvPr>
          <p:cNvSpPr txBox="1"/>
          <p:nvPr/>
        </p:nvSpPr>
        <p:spPr>
          <a:xfrm>
            <a:off x="7294695" y="347669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D82114-568E-8719-16EB-1BDA71CBAC1E}"/>
              </a:ext>
            </a:extLst>
          </p:cNvPr>
          <p:cNvSpPr txBox="1"/>
          <p:nvPr/>
        </p:nvSpPr>
        <p:spPr>
          <a:xfrm>
            <a:off x="8950138" y="3518040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A3EAA9-94E4-7563-D099-D905AB3EAA47}"/>
              </a:ext>
            </a:extLst>
          </p:cNvPr>
          <p:cNvSpPr txBox="1"/>
          <p:nvPr/>
        </p:nvSpPr>
        <p:spPr>
          <a:xfrm>
            <a:off x="9857081" y="351804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F95282-4ED0-78B9-17D8-52FCE0C882B5}"/>
              </a:ext>
            </a:extLst>
          </p:cNvPr>
          <p:cNvSpPr txBox="1"/>
          <p:nvPr/>
        </p:nvSpPr>
        <p:spPr>
          <a:xfrm>
            <a:off x="11003333" y="3518040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pic>
        <p:nvPicPr>
          <p:cNvPr id="52" name="Google Shape;379;p27">
            <a:extLst>
              <a:ext uri="{FF2B5EF4-FFF2-40B4-BE49-F238E27FC236}">
                <a16:creationId xmlns:a16="http://schemas.microsoft.com/office/drawing/2014/main" id="{54204ACB-CE19-F15C-8F61-DA1662D15B0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07230" y="2620578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372;p27">
            <a:extLst>
              <a:ext uri="{FF2B5EF4-FFF2-40B4-BE49-F238E27FC236}">
                <a16:creationId xmlns:a16="http://schemas.microsoft.com/office/drawing/2014/main" id="{11E51E72-1892-99AB-06EF-7C57BA6C986F}"/>
              </a:ext>
            </a:extLst>
          </p:cNvPr>
          <p:cNvSpPr/>
          <p:nvPr/>
        </p:nvSpPr>
        <p:spPr>
          <a:xfrm>
            <a:off x="7294695" y="4789187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accent4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389;p27">
            <a:extLst>
              <a:ext uri="{FF2B5EF4-FFF2-40B4-BE49-F238E27FC236}">
                <a16:creationId xmlns:a16="http://schemas.microsoft.com/office/drawing/2014/main" id="{613A042F-67C0-BB77-C128-0D8B6CE978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523" y="4360605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383;p27">
            <a:extLst>
              <a:ext uri="{FF2B5EF4-FFF2-40B4-BE49-F238E27FC236}">
                <a16:creationId xmlns:a16="http://schemas.microsoft.com/office/drawing/2014/main" id="{C11C2E21-FC7B-5ECC-FE67-79B99457B2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610" y="5494023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81;p27">
            <a:extLst>
              <a:ext uri="{FF2B5EF4-FFF2-40B4-BE49-F238E27FC236}">
                <a16:creationId xmlns:a16="http://schemas.microsoft.com/office/drawing/2014/main" id="{89941496-14FD-A5B4-68F3-B1008E2C678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0781" y="549402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77;p27">
            <a:extLst>
              <a:ext uri="{FF2B5EF4-FFF2-40B4-BE49-F238E27FC236}">
                <a16:creationId xmlns:a16="http://schemas.microsoft.com/office/drawing/2014/main" id="{9BE79B1F-33DC-19FC-8DF7-DA097E338B6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5804" y="5434968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3461F53-B2E6-552B-8D0E-799A3E29A26D}"/>
              </a:ext>
            </a:extLst>
          </p:cNvPr>
          <p:cNvSpPr txBox="1"/>
          <p:nvPr/>
        </p:nvSpPr>
        <p:spPr>
          <a:xfrm>
            <a:off x="8407607" y="4768119"/>
            <a:ext cx="239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Namespace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72A90E-63C8-C4BE-C73D-EFFFC8C7E2A3}"/>
              </a:ext>
            </a:extLst>
          </p:cNvPr>
          <p:cNvSpPr txBox="1"/>
          <p:nvPr/>
        </p:nvSpPr>
        <p:spPr>
          <a:xfrm>
            <a:off x="7330192" y="6379370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9CA6EF-D4E4-4ED1-A673-6D11E5D288FF}"/>
              </a:ext>
            </a:extLst>
          </p:cNvPr>
          <p:cNvSpPr txBox="1"/>
          <p:nvPr/>
        </p:nvSpPr>
        <p:spPr>
          <a:xfrm>
            <a:off x="8985635" y="6420713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90FB5E-588F-23EA-7F85-E6A49B73C447}"/>
              </a:ext>
            </a:extLst>
          </p:cNvPr>
          <p:cNvSpPr txBox="1"/>
          <p:nvPr/>
        </p:nvSpPr>
        <p:spPr>
          <a:xfrm>
            <a:off x="9892578" y="642071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44D4D5-1ED4-A091-176B-3F2B5AC55707}"/>
              </a:ext>
            </a:extLst>
          </p:cNvPr>
          <p:cNvSpPr txBox="1"/>
          <p:nvPr/>
        </p:nvSpPr>
        <p:spPr>
          <a:xfrm>
            <a:off x="11038830" y="6420713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pic>
        <p:nvPicPr>
          <p:cNvPr id="63" name="Google Shape;379;p27">
            <a:extLst>
              <a:ext uri="{FF2B5EF4-FFF2-40B4-BE49-F238E27FC236}">
                <a16:creationId xmlns:a16="http://schemas.microsoft.com/office/drawing/2014/main" id="{F7918AAB-9394-142E-1910-9A98BA35CD5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42727" y="5523251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5ECC07F-A69D-7BCC-A4F6-61FBF702B0E5}"/>
              </a:ext>
            </a:extLst>
          </p:cNvPr>
          <p:cNvSpPr/>
          <p:nvPr/>
        </p:nvSpPr>
        <p:spPr>
          <a:xfrm>
            <a:off x="2023358" y="2532295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12E1D-A59B-4553-12DF-034D5EE0A998}"/>
              </a:ext>
            </a:extLst>
          </p:cNvPr>
          <p:cNvSpPr txBox="1"/>
          <p:nvPr/>
        </p:nvSpPr>
        <p:spPr>
          <a:xfrm>
            <a:off x="3733046" y="3767013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C1BAB8-AB0C-1EFA-B645-C23FEA4E6BA1}"/>
              </a:ext>
            </a:extLst>
          </p:cNvPr>
          <p:cNvSpPr/>
          <p:nvPr/>
        </p:nvSpPr>
        <p:spPr>
          <a:xfrm>
            <a:off x="7371026" y="2512439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5B711-A0E4-22E7-A058-2F3CC7B685F4}"/>
              </a:ext>
            </a:extLst>
          </p:cNvPr>
          <p:cNvSpPr txBox="1"/>
          <p:nvPr/>
        </p:nvSpPr>
        <p:spPr>
          <a:xfrm>
            <a:off x="9080714" y="3747157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AB66266-3B72-D6F4-472C-0C3623262732}"/>
              </a:ext>
            </a:extLst>
          </p:cNvPr>
          <p:cNvSpPr/>
          <p:nvPr/>
        </p:nvSpPr>
        <p:spPr>
          <a:xfrm>
            <a:off x="7391851" y="5375823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FA3A6-64DD-FA55-1DF3-E893BEDFFA0D}"/>
              </a:ext>
            </a:extLst>
          </p:cNvPr>
          <p:cNvSpPr txBox="1"/>
          <p:nvPr/>
        </p:nvSpPr>
        <p:spPr>
          <a:xfrm>
            <a:off x="9101539" y="661054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4BAD2C-5878-6A3C-8F48-D154EA1C3C04}"/>
              </a:ext>
            </a:extLst>
          </p:cNvPr>
          <p:cNvSpPr/>
          <p:nvPr/>
        </p:nvSpPr>
        <p:spPr>
          <a:xfrm>
            <a:off x="1925433" y="5375823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B56DA-81CE-C100-07BF-815924272706}"/>
              </a:ext>
            </a:extLst>
          </p:cNvPr>
          <p:cNvSpPr txBox="1"/>
          <p:nvPr/>
        </p:nvSpPr>
        <p:spPr>
          <a:xfrm>
            <a:off x="3635121" y="661054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</a:p>
        </p:txBody>
      </p:sp>
    </p:spTree>
    <p:extLst>
      <p:ext uri="{BB962C8B-B14F-4D97-AF65-F5344CB8AC3E}">
        <p14:creationId xmlns:p14="http://schemas.microsoft.com/office/powerpoint/2010/main" val="290113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43" grpId="0"/>
      <p:bldP spid="94" grpId="0"/>
      <p:bldP spid="98" grpId="0"/>
      <p:bldP spid="99" grpId="0"/>
      <p:bldP spid="100" grpId="0"/>
      <p:bldP spid="30" grpId="0" animBg="1"/>
      <p:bldP spid="35" grpId="0"/>
      <p:bldP spid="36" grpId="0"/>
      <p:bldP spid="37" grpId="0"/>
      <p:bldP spid="38" grpId="0"/>
      <p:bldP spid="39" grpId="0"/>
      <p:bldP spid="41" grpId="0" animBg="1"/>
      <p:bldP spid="47" grpId="0"/>
      <p:bldP spid="48" grpId="0"/>
      <p:bldP spid="49" grpId="0"/>
      <p:bldP spid="50" grpId="0"/>
      <p:bldP spid="51" grpId="0"/>
      <p:bldP spid="58" grpId="0"/>
      <p:bldP spid="59" grpId="0"/>
      <p:bldP spid="60" grpId="0"/>
      <p:bldP spid="61" grpId="0"/>
      <p:bldP spid="62" grpId="0"/>
      <p:bldP spid="3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557E97-9FE9-3716-326A-41D8AD11EA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0B5A10-18CF-5423-BDAF-649FE539A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13E43C-82D5-963D-D9C8-5450C7A0050D}"/>
              </a:ext>
            </a:extLst>
          </p:cNvPr>
          <p:cNvSpPr/>
          <p:nvPr/>
        </p:nvSpPr>
        <p:spPr>
          <a:xfrm>
            <a:off x="1349604" y="1547527"/>
            <a:ext cx="4267200" cy="24302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Demo-1</a:t>
            </a:r>
          </a:p>
          <a:p>
            <a:pPr algn="ctr"/>
            <a:r>
              <a:rPr lang="en-US" sz="3000" dirty="0"/>
              <a:t>Namespaces </a:t>
            </a:r>
            <a:r>
              <a:rPr lang="en-US" sz="3000" dirty="0">
                <a:solidFill>
                  <a:srgbClr val="FFFF00"/>
                </a:solidFill>
              </a:rPr>
              <a:t>Imperative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A63EE1-4EA5-8909-A2E9-B72634F155E9}"/>
              </a:ext>
            </a:extLst>
          </p:cNvPr>
          <p:cNvSpPr/>
          <p:nvPr/>
        </p:nvSpPr>
        <p:spPr>
          <a:xfrm>
            <a:off x="9357360" y="1521241"/>
            <a:ext cx="4267200" cy="243027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Demo-2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Namespaces </a:t>
            </a:r>
            <a:r>
              <a:rPr lang="en-US" sz="3000" dirty="0">
                <a:solidFill>
                  <a:srgbClr val="FFFF00"/>
                </a:solidFill>
              </a:rPr>
              <a:t>Declarative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0AC1AD-F5BD-79B6-9CE2-CB7EE153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966536"/>
            <a:ext cx="6585857" cy="622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6B71D4-77F9-B958-36DE-91E883AA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772" y="4542972"/>
            <a:ext cx="5130800" cy="177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70F81-F2A2-3AE0-1CAC-E3BBB98F6466}"/>
              </a:ext>
            </a:extLst>
          </p:cNvPr>
          <p:cNvSpPr/>
          <p:nvPr/>
        </p:nvSpPr>
        <p:spPr>
          <a:xfrm>
            <a:off x="1088572" y="6716483"/>
            <a:ext cx="12921342" cy="8572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Very Important Note: </a:t>
            </a:r>
            <a:r>
              <a:rPr lang="en-US" sz="2800" dirty="0"/>
              <a:t>Avoid creating namespace with a prefix </a:t>
            </a:r>
            <a:r>
              <a:rPr lang="en-US" sz="2800" dirty="0">
                <a:solidFill>
                  <a:srgbClr val="FFFF00"/>
                </a:solidFill>
              </a:rPr>
              <a:t>“</a:t>
            </a:r>
            <a:r>
              <a:rPr lang="en-US" sz="2800" dirty="0" err="1">
                <a:solidFill>
                  <a:srgbClr val="FFFF00"/>
                </a:solidFill>
              </a:rPr>
              <a:t>kube</a:t>
            </a:r>
            <a:r>
              <a:rPr lang="en-US" sz="2800" dirty="0">
                <a:solidFill>
                  <a:srgbClr val="FFFF00"/>
                </a:solidFill>
              </a:rPr>
              <a:t>-”</a:t>
            </a:r>
            <a:r>
              <a:rPr lang="en-US" sz="2800" dirty="0"/>
              <a:t>, it is reserved for Kubernetes System Components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13FC36-A7A2-A590-0D0B-7CAF6B245CD1}"/>
              </a:ext>
            </a:extLst>
          </p:cNvPr>
          <p:cNvCxnSpPr>
            <a:cxnSpLocks/>
          </p:cNvCxnSpPr>
          <p:nvPr/>
        </p:nvCxnSpPr>
        <p:spPr>
          <a:xfrm>
            <a:off x="7794174" y="1230919"/>
            <a:ext cx="53519" cy="5267809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88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Demo-64</a:t>
            </a:r>
            <a:r>
              <a:rPr lang="en-US" sz="3000" dirty="0"/>
              <a:t>: Kubernetes Namespaces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Namespaces create using </a:t>
            </a:r>
            <a:r>
              <a:rPr lang="en-US" sz="2600" dirty="0" err="1">
                <a:solidFill>
                  <a:srgbClr val="FFFF00"/>
                </a:solidFill>
              </a:rPr>
              <a:t>kubectl</a:t>
            </a:r>
            <a:r>
              <a:rPr lang="en-US" sz="2600" dirty="0">
                <a:solidFill>
                  <a:schemeClr val="bg1"/>
                </a:solidFill>
              </a:rPr>
              <a:t> (Imperative Approach)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42A117-10D6-0FC9-7CDD-843183688B80}"/>
              </a:ext>
            </a:extLst>
          </p:cNvPr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588BFA-2246-8FC7-DEEC-08C8D03F15FB}"/>
              </a:ext>
            </a:extLst>
          </p:cNvPr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Namespaces create using </a:t>
            </a:r>
            <a:r>
              <a:rPr lang="en-US" sz="2600" dirty="0">
                <a:solidFill>
                  <a:srgbClr val="FFFF00"/>
                </a:solidFill>
              </a:rPr>
              <a:t>YAML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(Declarative Approach)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6B8A1-E3E8-C08A-EB6C-13619432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2070100"/>
            <a:ext cx="6769100" cy="3937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2A93DE-DAF4-54B8-A487-FBF1A15ED3B8}"/>
              </a:ext>
            </a:extLst>
          </p:cNvPr>
          <p:cNvSpPr/>
          <p:nvPr/>
        </p:nvSpPr>
        <p:spPr>
          <a:xfrm>
            <a:off x="370637" y="2560929"/>
            <a:ext cx="6324077" cy="147767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860AA9-ED53-4129-3BC3-C6F459294C1D}"/>
              </a:ext>
            </a:extLst>
          </p:cNvPr>
          <p:cNvSpPr/>
          <p:nvPr/>
        </p:nvSpPr>
        <p:spPr>
          <a:xfrm>
            <a:off x="280284" y="4114800"/>
            <a:ext cx="6582469" cy="178525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9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0" grpId="0" animBg="1"/>
      <p:bldP spid="5" grpId="0" animBg="1"/>
      <p:bldP spid="7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Resource Quota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79747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217430-CD07-79EC-5809-387ACD2AB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12F8-A9BA-BF92-66CA-12662151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97" y="1338832"/>
            <a:ext cx="7517674" cy="620496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Kubernetes Namespace Resource Quota ?</a:t>
            </a:r>
          </a:p>
          <a:p>
            <a:r>
              <a:rPr lang="en-US" dirty="0"/>
              <a:t>Kubernetes Administrators can </a:t>
            </a:r>
            <a:r>
              <a:rPr lang="en-US" dirty="0">
                <a:solidFill>
                  <a:srgbClr val="0070C0"/>
                </a:solidFill>
              </a:rPr>
              <a:t>restrict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consumption</a:t>
            </a:r>
            <a:r>
              <a:rPr lang="en-US" dirty="0"/>
              <a:t> and creation of cluster resources (such as CPU, memory, and persistent storage) </a:t>
            </a:r>
            <a:r>
              <a:rPr lang="en-US" dirty="0">
                <a:solidFill>
                  <a:srgbClr val="0070C0"/>
                </a:solidFill>
              </a:rPr>
              <a:t>within a specified namespace</a:t>
            </a:r>
            <a:r>
              <a:rPr lang="en-US" dirty="0"/>
              <a:t> using Resource Quota. </a:t>
            </a:r>
          </a:p>
          <a:p>
            <a:r>
              <a:rPr lang="en-US" dirty="0"/>
              <a:t>Within a Namespace, a pod can consume </a:t>
            </a:r>
            <a:r>
              <a:rPr lang="en-US" dirty="0">
                <a:solidFill>
                  <a:srgbClr val="0070C0"/>
                </a:solidFill>
              </a:rPr>
              <a:t>as much CPU and memory </a:t>
            </a:r>
            <a:r>
              <a:rPr lang="en-US" dirty="0"/>
              <a:t>as is allowed by the Resource Quota that apply to that namespace.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FC2536-F0D8-22E2-968E-8615CFE21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 - Resource Quota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321C5-E8EF-C5EA-4D5D-39F3A0266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312" y="1159915"/>
            <a:ext cx="5808001" cy="65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Resource Quota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886514"/>
            <a:ext cx="13602608" cy="5450457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23100" y="1775347"/>
            <a:ext cx="21739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/>
              <a:t>qa</a:t>
            </a:r>
            <a:r>
              <a:rPr lang="en-US" sz="2600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154293" y="1012247"/>
            <a:ext cx="17531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870858" y="2487510"/>
            <a:ext cx="12834256" cy="4555547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4885854" y="2487510"/>
            <a:ext cx="48042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7030A0"/>
                </a:solidFill>
              </a:rPr>
              <a:t>Resource Quota (Custom)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916CBB-AA24-9928-09DB-F3B4AFC0052D}"/>
              </a:ext>
            </a:extLst>
          </p:cNvPr>
          <p:cNvSpPr/>
          <p:nvPr/>
        </p:nvSpPr>
        <p:spPr>
          <a:xfrm>
            <a:off x="1227225" y="3388766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Pods: 5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2831A7-2330-B25B-3508-46BBB06FF5C3}"/>
              </a:ext>
            </a:extLst>
          </p:cNvPr>
          <p:cNvSpPr/>
          <p:nvPr/>
        </p:nvSpPr>
        <p:spPr>
          <a:xfrm>
            <a:off x="5475123" y="3388766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Services: 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0AF67A-3FD8-CDF0-2CA6-0FB144E4742B}"/>
              </a:ext>
            </a:extLst>
          </p:cNvPr>
          <p:cNvSpPr/>
          <p:nvPr/>
        </p:nvSpPr>
        <p:spPr>
          <a:xfrm>
            <a:off x="9777449" y="3388766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ConfigMaps</a:t>
            </a:r>
            <a:r>
              <a:rPr lang="en-US" sz="2900" dirty="0"/>
              <a:t>: 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7D67B9-C892-551B-8A5A-91CEF0216C98}"/>
              </a:ext>
            </a:extLst>
          </p:cNvPr>
          <p:cNvSpPr/>
          <p:nvPr/>
        </p:nvSpPr>
        <p:spPr>
          <a:xfrm>
            <a:off x="1274744" y="4543382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Limits.CPU</a:t>
            </a:r>
            <a:r>
              <a:rPr lang="en-US" sz="2900" dirty="0"/>
              <a:t>: 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73C4D8-7B2E-C330-B628-1C44DA6A5975}"/>
              </a:ext>
            </a:extLst>
          </p:cNvPr>
          <p:cNvSpPr/>
          <p:nvPr/>
        </p:nvSpPr>
        <p:spPr>
          <a:xfrm>
            <a:off x="5522642" y="4543382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Requests.CPU</a:t>
            </a:r>
            <a:r>
              <a:rPr lang="en-US" sz="2900" dirty="0"/>
              <a:t>: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07E0800-86F7-9FB9-AF5F-0F1C3CC9D0CA}"/>
              </a:ext>
            </a:extLst>
          </p:cNvPr>
          <p:cNvSpPr/>
          <p:nvPr/>
        </p:nvSpPr>
        <p:spPr>
          <a:xfrm>
            <a:off x="9824968" y="4543382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Secrets: 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152FB47-C432-E80E-38B5-56D7D7966866}"/>
              </a:ext>
            </a:extLst>
          </p:cNvPr>
          <p:cNvSpPr/>
          <p:nvPr/>
        </p:nvSpPr>
        <p:spPr>
          <a:xfrm>
            <a:off x="1274744" y="5638120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Limits.Memory</a:t>
            </a:r>
            <a:r>
              <a:rPr lang="en-US" sz="2900" dirty="0"/>
              <a:t>: 2Gi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E121E3E-7257-112D-E43B-47559C4F19BE}"/>
              </a:ext>
            </a:extLst>
          </p:cNvPr>
          <p:cNvSpPr/>
          <p:nvPr/>
        </p:nvSpPr>
        <p:spPr>
          <a:xfrm>
            <a:off x="5522642" y="5638120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Requests.Memory:2Gi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1C12049-C311-9D9F-94D4-F61B30D0EB7D}"/>
              </a:ext>
            </a:extLst>
          </p:cNvPr>
          <p:cNvSpPr/>
          <p:nvPr/>
        </p:nvSpPr>
        <p:spPr>
          <a:xfrm>
            <a:off x="9824968" y="5638120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Storage (PVC): 3</a:t>
            </a:r>
          </a:p>
        </p:txBody>
      </p:sp>
    </p:spTree>
    <p:extLst>
      <p:ext uri="{BB962C8B-B14F-4D97-AF65-F5344CB8AC3E}">
        <p14:creationId xmlns:p14="http://schemas.microsoft.com/office/powerpoint/2010/main" val="41914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43" grpId="0"/>
      <p:bldP spid="97" grpId="0"/>
      <p:bldP spid="3" grpId="0" animBg="1"/>
      <p:bldP spid="6" grpId="0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71AD7B-2F75-0C60-B889-22BD568AA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078320-426D-E967-3283-D92D84F3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SSL Policies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E43C8B-511E-BA2F-57F3-C622A07AB557}"/>
              </a:ext>
            </a:extLst>
          </p:cNvPr>
          <p:cNvSpPr/>
          <p:nvPr/>
        </p:nvSpPr>
        <p:spPr>
          <a:xfrm>
            <a:off x="197706" y="988541"/>
            <a:ext cx="14210271" cy="11986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/>
              <a:t>SSL policies specify the set of </a:t>
            </a:r>
            <a:r>
              <a:rPr lang="en-US" sz="3000">
                <a:solidFill>
                  <a:srgbClr val="FFFF00"/>
                </a:solidFill>
              </a:rPr>
              <a:t>SSL features</a:t>
            </a:r>
            <a:r>
              <a:rPr lang="en-US" sz="3000">
                <a:solidFill>
                  <a:srgbClr val="0070C0"/>
                </a:solidFill>
              </a:rPr>
              <a:t> </a:t>
            </a:r>
            <a:r>
              <a:rPr lang="en-US" sz="3000"/>
              <a:t>that Google Cloud </a:t>
            </a:r>
            <a:r>
              <a:rPr lang="en-US" sz="3000">
                <a:solidFill>
                  <a:srgbClr val="FFFF00"/>
                </a:solidFill>
              </a:rPr>
              <a:t>load balancers </a:t>
            </a:r>
            <a:r>
              <a:rPr lang="en-US" sz="3000"/>
              <a:t>use when </a:t>
            </a:r>
            <a:r>
              <a:rPr lang="en-US" sz="3000">
                <a:solidFill>
                  <a:srgbClr val="FFFF00"/>
                </a:solidFill>
              </a:rPr>
              <a:t>negotiating SSL </a:t>
            </a:r>
            <a:r>
              <a:rPr lang="en-US" sz="3000"/>
              <a:t>with clients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80D44-DABF-2971-A02C-4DC9D42F82A4}"/>
              </a:ext>
            </a:extLst>
          </p:cNvPr>
          <p:cNvSpPr/>
          <p:nvPr/>
        </p:nvSpPr>
        <p:spPr>
          <a:xfrm>
            <a:off x="197707" y="2567716"/>
            <a:ext cx="290383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COMPATIBLE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A47B0B-E221-4A6B-1199-1E1857961DE2}"/>
              </a:ext>
            </a:extLst>
          </p:cNvPr>
          <p:cNvSpPr/>
          <p:nvPr/>
        </p:nvSpPr>
        <p:spPr>
          <a:xfrm>
            <a:off x="197707" y="3819095"/>
            <a:ext cx="290383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MODERN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3FE7E41-75AB-314B-093A-6EF02C350571}"/>
              </a:ext>
            </a:extLst>
          </p:cNvPr>
          <p:cNvSpPr/>
          <p:nvPr/>
        </p:nvSpPr>
        <p:spPr>
          <a:xfrm>
            <a:off x="197706" y="5070474"/>
            <a:ext cx="290383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RESTRICTED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F1553C-D3FE-681C-4D87-6583236058DF}"/>
              </a:ext>
            </a:extLst>
          </p:cNvPr>
          <p:cNvSpPr/>
          <p:nvPr/>
        </p:nvSpPr>
        <p:spPr>
          <a:xfrm>
            <a:off x="197706" y="6321853"/>
            <a:ext cx="290383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CUSTOM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1E6629-C64B-7709-68B5-E05B32C7DDA8}"/>
              </a:ext>
            </a:extLst>
          </p:cNvPr>
          <p:cNvSpPr/>
          <p:nvPr/>
        </p:nvSpPr>
        <p:spPr>
          <a:xfrm>
            <a:off x="3308809" y="2567716"/>
            <a:ext cx="1109916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Allows the broadest set of clients, including clients that support only </a:t>
            </a:r>
            <a:r>
              <a:rPr lang="en-US" sz="3000">
                <a:solidFill>
                  <a:srgbClr val="FFFF00"/>
                </a:solidFill>
              </a:rPr>
              <a:t>out-of-date SSL features</a:t>
            </a:r>
            <a:endParaRPr lang="en-US" sz="30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7A24F2-D41D-4F4A-2212-312C87344B11}"/>
              </a:ext>
            </a:extLst>
          </p:cNvPr>
          <p:cNvSpPr/>
          <p:nvPr/>
        </p:nvSpPr>
        <p:spPr>
          <a:xfrm>
            <a:off x="3308809" y="3819095"/>
            <a:ext cx="1109916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Supports a wide set of SSL features, allowing </a:t>
            </a:r>
            <a:r>
              <a:rPr lang="en-US" sz="3000">
                <a:solidFill>
                  <a:srgbClr val="FFFF00"/>
                </a:solidFill>
              </a:rPr>
              <a:t>modern clients </a:t>
            </a:r>
            <a:r>
              <a:rPr lang="en-US" sz="3000"/>
              <a:t>to negotiate SSL.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85D9D56-51B6-1978-3C2F-2F758D8E4B07}"/>
              </a:ext>
            </a:extLst>
          </p:cNvPr>
          <p:cNvSpPr/>
          <p:nvPr/>
        </p:nvSpPr>
        <p:spPr>
          <a:xfrm>
            <a:off x="3308808" y="5070474"/>
            <a:ext cx="1109916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Supports a </a:t>
            </a:r>
            <a:r>
              <a:rPr lang="en-US" sz="3000">
                <a:solidFill>
                  <a:srgbClr val="FFFF00"/>
                </a:solidFill>
              </a:rPr>
              <a:t>reduced </a:t>
            </a:r>
            <a:r>
              <a:rPr lang="en-US" sz="3000"/>
              <a:t>set of SSL features, intended to meet </a:t>
            </a:r>
            <a:r>
              <a:rPr lang="en-US" sz="3000">
                <a:solidFill>
                  <a:srgbClr val="FFFF00"/>
                </a:solidFill>
              </a:rPr>
              <a:t>stricter compliance requirements</a:t>
            </a:r>
            <a:r>
              <a:rPr lang="en-US" sz="3000"/>
              <a:t>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FB62549-7067-1B79-2358-71F0B9DCB304}"/>
              </a:ext>
            </a:extLst>
          </p:cNvPr>
          <p:cNvSpPr/>
          <p:nvPr/>
        </p:nvSpPr>
        <p:spPr>
          <a:xfrm>
            <a:off x="3308808" y="6321853"/>
            <a:ext cx="1109916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CUSTOM profile lets you </a:t>
            </a:r>
            <a:r>
              <a:rPr lang="en-US" sz="3000">
                <a:solidFill>
                  <a:srgbClr val="FFFF00"/>
                </a:solidFill>
              </a:rPr>
              <a:t>select SSL features individually</a:t>
            </a:r>
          </a:p>
        </p:txBody>
      </p:sp>
    </p:spTree>
    <p:extLst>
      <p:ext uri="{BB962C8B-B14F-4D97-AF65-F5344CB8AC3E}">
        <p14:creationId xmlns:p14="http://schemas.microsoft.com/office/powerpoint/2010/main" val="3739375199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Resource Quota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886514"/>
            <a:ext cx="13602608" cy="5450457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87526" y="186544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2449286" y="2487510"/>
            <a:ext cx="8871857" cy="4555547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4965552" y="2514818"/>
            <a:ext cx="36874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 (GKE Default)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71FB8A-816F-DC1D-52C6-48C0D464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694" y="3461646"/>
            <a:ext cx="7772400" cy="28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5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Resource Quota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886514"/>
            <a:ext cx="13602608" cy="5450457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87526" y="186544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2449286" y="2487510"/>
            <a:ext cx="8871857" cy="4555547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4965552" y="2514818"/>
            <a:ext cx="3146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 (custom)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C1743-2107-6F2D-A710-4705550F2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635" y="2884922"/>
            <a:ext cx="7207157" cy="403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663543" y="663943"/>
            <a:ext cx="67013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Demo-65</a:t>
            </a:r>
            <a:r>
              <a:rPr lang="en-US" sz="3000" dirty="0"/>
              <a:t>: Kubernetes Namespaces Resource Quota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Namespace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42A117-10D6-0FC9-7CDD-843183688B80}"/>
              </a:ext>
            </a:extLst>
          </p:cNvPr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588BFA-2246-8FC7-DEEC-08C8D03F15FB}"/>
              </a:ext>
            </a:extLst>
          </p:cNvPr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Namespace </a:t>
            </a:r>
            <a:r>
              <a:rPr lang="en-US" sz="2600" dirty="0">
                <a:solidFill>
                  <a:srgbClr val="FFFF00"/>
                </a:solidFill>
              </a:rPr>
              <a:t>Resource Quota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3061B-C06A-36FF-124E-F91DCC01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0" y="2207079"/>
            <a:ext cx="6751807" cy="298540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CD6ACA-D959-FEB6-75A5-4C7BBA13EC04}"/>
              </a:ext>
            </a:extLst>
          </p:cNvPr>
          <p:cNvSpPr/>
          <p:nvPr/>
        </p:nvSpPr>
        <p:spPr>
          <a:xfrm>
            <a:off x="370637" y="3722146"/>
            <a:ext cx="6334963" cy="3926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639760-5459-D0F4-074B-C8CE2157E72F}"/>
              </a:ext>
            </a:extLst>
          </p:cNvPr>
          <p:cNvSpPr/>
          <p:nvPr/>
        </p:nvSpPr>
        <p:spPr>
          <a:xfrm>
            <a:off x="7004095" y="44227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8E2864-385D-1E10-45D9-6DA2F6CB965A}"/>
              </a:ext>
            </a:extLst>
          </p:cNvPr>
          <p:cNvSpPr/>
          <p:nvPr/>
        </p:nvSpPr>
        <p:spPr>
          <a:xfrm>
            <a:off x="8165597" y="44227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Deployment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BD1D67-5F3D-28C6-1442-225D494B4965}"/>
              </a:ext>
            </a:extLst>
          </p:cNvPr>
          <p:cNvSpPr/>
          <p:nvPr/>
        </p:nvSpPr>
        <p:spPr>
          <a:xfrm>
            <a:off x="7004095" y="5353617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090132-AC35-EDD9-C22F-71A92C5A4622}"/>
              </a:ext>
            </a:extLst>
          </p:cNvPr>
          <p:cNvSpPr/>
          <p:nvPr/>
        </p:nvSpPr>
        <p:spPr>
          <a:xfrm>
            <a:off x="8165597" y="535361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Load Balancer Service</a:t>
            </a:r>
          </a:p>
        </p:txBody>
      </p:sp>
    </p:spTree>
    <p:extLst>
      <p:ext uri="{BB962C8B-B14F-4D97-AF65-F5344CB8AC3E}">
        <p14:creationId xmlns:p14="http://schemas.microsoft.com/office/powerpoint/2010/main" val="5547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Limit Range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17086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231C2-7FFF-F73D-A26F-F13B0C7A0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7B4DD-3404-3D34-794D-53CC360CD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70" y="1382374"/>
            <a:ext cx="8181701" cy="599160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</a:t>
            </a:r>
            <a:r>
              <a:rPr lang="en-US" b="1" dirty="0" err="1">
                <a:solidFill>
                  <a:srgbClr val="C00000"/>
                </a:solidFill>
              </a:rPr>
              <a:t>LimitRange</a:t>
            </a:r>
            <a:r>
              <a:rPr lang="en-US" b="1" dirty="0">
                <a:solidFill>
                  <a:srgbClr val="C00000"/>
                </a:solidFill>
              </a:rPr>
              <a:t> ?</a:t>
            </a:r>
          </a:p>
          <a:p>
            <a:r>
              <a:rPr lang="en-US" dirty="0"/>
              <a:t>With </a:t>
            </a:r>
            <a:r>
              <a:rPr lang="en-US" dirty="0" err="1">
                <a:solidFill>
                  <a:srgbClr val="0070C0"/>
                </a:solidFill>
              </a:rPr>
              <a:t>ResourceQuota</a:t>
            </a:r>
            <a:r>
              <a:rPr lang="en-US" dirty="0"/>
              <a:t> we have ensured </a:t>
            </a:r>
            <a:r>
              <a:rPr lang="en-US" dirty="0">
                <a:solidFill>
                  <a:srgbClr val="0070C0"/>
                </a:solidFill>
              </a:rPr>
              <a:t>Cluster resources </a:t>
            </a:r>
            <a:r>
              <a:rPr lang="en-US" dirty="0"/>
              <a:t>were not misused by a single pod in a namespace by defining a </a:t>
            </a:r>
            <a:r>
              <a:rPr lang="en-US" dirty="0" err="1">
                <a:solidFill>
                  <a:srgbClr val="0070C0"/>
                </a:solidFill>
              </a:rPr>
              <a:t>ResourceQuota</a:t>
            </a:r>
            <a:r>
              <a:rPr lang="en-US" dirty="0">
                <a:solidFill>
                  <a:srgbClr val="0070C0"/>
                </a:solidFill>
              </a:rPr>
              <a:t> for a Namespace.   </a:t>
            </a:r>
          </a:p>
          <a:p>
            <a:r>
              <a:rPr lang="en-US" dirty="0"/>
              <a:t>We can add </a:t>
            </a:r>
            <a:r>
              <a:rPr lang="en-US" dirty="0">
                <a:solidFill>
                  <a:srgbClr val="0070C0"/>
                </a:solidFill>
              </a:rPr>
              <a:t>next level control </a:t>
            </a:r>
            <a:r>
              <a:rPr lang="en-US" dirty="0"/>
              <a:t>for effectively </a:t>
            </a:r>
            <a:r>
              <a:rPr lang="en-US" dirty="0">
                <a:solidFill>
                  <a:srgbClr val="0070C0"/>
                </a:solidFill>
              </a:rPr>
              <a:t>distributing the resources (CPU, Memory)</a:t>
            </a:r>
            <a:r>
              <a:rPr lang="en-US" dirty="0"/>
              <a:t> allocated to a single namespace for the workloads deployed in that namespace. </a:t>
            </a:r>
          </a:p>
          <a:p>
            <a:r>
              <a:rPr lang="en-US" dirty="0">
                <a:solidFill>
                  <a:srgbClr val="0070C0"/>
                </a:solidFill>
              </a:rPr>
              <a:t>Kubernetes </a:t>
            </a:r>
            <a:r>
              <a:rPr lang="en-US" dirty="0" err="1">
                <a:solidFill>
                  <a:srgbClr val="0070C0"/>
                </a:solidFill>
              </a:rPr>
              <a:t>LimitRange</a:t>
            </a:r>
            <a:r>
              <a:rPr lang="en-US" dirty="0">
                <a:solidFill>
                  <a:srgbClr val="0070C0"/>
                </a:solidFill>
              </a:rPr>
              <a:t> Resource </a:t>
            </a:r>
            <a:r>
              <a:rPr lang="en-US" dirty="0"/>
              <a:t>which helps to control the </a:t>
            </a:r>
            <a:r>
              <a:rPr lang="en-US" dirty="0">
                <a:solidFill>
                  <a:srgbClr val="0070C0"/>
                </a:solidFill>
              </a:rPr>
              <a:t>CPU and Memory </a:t>
            </a:r>
            <a:r>
              <a:rPr lang="en-US" dirty="0"/>
              <a:t>resources in a namespace so that they can be effectively distributed across all pods in that Namespace. </a:t>
            </a:r>
          </a:p>
          <a:p>
            <a:r>
              <a:rPr lang="en-US" dirty="0"/>
              <a:t>We don’t need to define </a:t>
            </a:r>
            <a:r>
              <a:rPr lang="en-US" dirty="0">
                <a:solidFill>
                  <a:srgbClr val="0070C0"/>
                </a:solidFill>
              </a:rPr>
              <a:t>Requests and Limits </a:t>
            </a:r>
            <a:r>
              <a:rPr lang="en-US" dirty="0"/>
              <a:t>per container basis in Kubernetes Pods.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B9AB78-AA9C-8A69-8E20-DE1A9ACB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 -  </a:t>
            </a:r>
            <a:r>
              <a:rPr lang="en-US" dirty="0" err="1"/>
              <a:t>LimitRange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36028-AA21-A82A-6ABC-EE39D070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631" y="1382373"/>
            <a:ext cx="6048826" cy="59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5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1062EF-7D69-D5A8-2EAA-87A75893883A}"/>
              </a:ext>
            </a:extLst>
          </p:cNvPr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80ED22-3484-8408-CEE8-AFE6E3D8633D}"/>
              </a:ext>
            </a:extLst>
          </p:cNvPr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6FFF0BC-6C6D-417F-1376-E041E29DDB64}"/>
              </a:ext>
            </a:extLst>
          </p:cNvPr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61B386-FDC6-7FB4-CCAD-CD041E4FDE7B}"/>
              </a:ext>
            </a:extLst>
          </p:cNvPr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0D1EC0-5C40-D853-5EC3-D1CA9FE8A755}"/>
              </a:ext>
            </a:extLst>
          </p:cNvPr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66AAB53-FF99-75A0-7513-D04F716F074B}"/>
              </a:ext>
            </a:extLst>
          </p:cNvPr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427E35-6AE1-D16D-0043-19EB2BB7CF18}"/>
              </a:ext>
            </a:extLst>
          </p:cNvPr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3A3BD19-384B-44D5-60FA-845E0EE56ED7}"/>
              </a:ext>
            </a:extLst>
          </p:cNvPr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D384C54-7FF5-3A96-5AA2-A59C8AB1C525}"/>
              </a:ext>
            </a:extLst>
          </p:cNvPr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8C5042-AC1C-11CF-F23E-2AD8B042C547}"/>
              </a:ext>
            </a:extLst>
          </p:cNvPr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AFCF9-CA5A-E76E-97F6-4540AAC180E5}"/>
              </a:ext>
            </a:extLst>
          </p:cNvPr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EE888B7-C525-A3DA-DD88-C74EFF4EE34D}"/>
              </a:ext>
            </a:extLst>
          </p:cNvPr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49A6BF8-E2F6-3065-34D9-465D3A817E58}"/>
              </a:ext>
            </a:extLst>
          </p:cNvPr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9E5FDD-08DC-A2E2-7E39-42DF655DEC0D}"/>
              </a:ext>
            </a:extLst>
          </p:cNvPr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3784845-611B-5AE4-4365-427F97E089C0}"/>
              </a:ext>
            </a:extLst>
          </p:cNvPr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1C33F6-001C-F678-AAAC-9CCE2BD806D6}"/>
              </a:ext>
            </a:extLst>
          </p:cNvPr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36F2AE-26E9-D13E-4CA7-A9A63B258BD9}"/>
              </a:ext>
            </a:extLst>
          </p:cNvPr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A79345-8068-100D-1CC9-202B2FC3A873}"/>
              </a:ext>
            </a:extLst>
          </p:cNvPr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2354899-ED8B-855D-4935-1E88D88A211E}"/>
              </a:ext>
            </a:extLst>
          </p:cNvPr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B74F79C-D52E-4DE0-46E1-0EE5E8D47804}"/>
              </a:ext>
            </a:extLst>
          </p:cNvPr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41081E-90F9-1800-8496-80CDD1BC40FF}"/>
              </a:ext>
            </a:extLst>
          </p:cNvPr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5547ACD-70EF-2DBE-E16B-0F9B20D4630D}"/>
              </a:ext>
            </a:extLst>
          </p:cNvPr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BE519C2-CCFA-EFC7-BA48-9F1C3E708AF7}"/>
              </a:ext>
            </a:extLst>
          </p:cNvPr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B177DF2-D633-9C22-5FE5-C0A1FEA80C82}"/>
              </a:ext>
            </a:extLst>
          </p:cNvPr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F141613-CB05-13D6-9D09-E0F0ED489154}"/>
              </a:ext>
            </a:extLst>
          </p:cNvPr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C527F6-6599-4C20-B0D0-30C4B74BB88F}"/>
              </a:ext>
            </a:extLst>
          </p:cNvPr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6742693D-028A-0022-AA21-ADE7603390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2073" y="3064626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1B6B75D-3938-FFB4-7A4F-4097412641B7}"/>
              </a:ext>
            </a:extLst>
          </p:cNvPr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2DF55DE-A7AD-2506-9259-811CFA833F79}"/>
              </a:ext>
            </a:extLst>
          </p:cNvPr>
          <p:cNvSpPr/>
          <p:nvPr/>
        </p:nvSpPr>
        <p:spPr>
          <a:xfrm>
            <a:off x="1372529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3AFD3EE-9274-9B2C-A789-E6DB8487EBD6}"/>
              </a:ext>
            </a:extLst>
          </p:cNvPr>
          <p:cNvSpPr/>
          <p:nvPr/>
        </p:nvSpPr>
        <p:spPr>
          <a:xfrm>
            <a:off x="3438662" y="622148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C7185E2-6A79-A9A5-64D9-8E06F2F5F2A6}"/>
              </a:ext>
            </a:extLst>
          </p:cNvPr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E6CDF04-A569-A859-01FF-EDF0520D7213}"/>
              </a:ext>
            </a:extLst>
          </p:cNvPr>
          <p:cNvSpPr/>
          <p:nvPr/>
        </p:nvSpPr>
        <p:spPr>
          <a:xfrm>
            <a:off x="1372529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DCF380D-BEA9-430B-8B9F-BE8BE91AD65E}"/>
              </a:ext>
            </a:extLst>
          </p:cNvPr>
          <p:cNvSpPr/>
          <p:nvPr/>
        </p:nvSpPr>
        <p:spPr>
          <a:xfrm>
            <a:off x="3445570" y="670684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BA3E03A-0582-5B2E-3DD4-9012042B1141}"/>
              </a:ext>
            </a:extLst>
          </p:cNvPr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BAD5E60-4311-E192-382B-E91D32A70EF6}"/>
              </a:ext>
            </a:extLst>
          </p:cNvPr>
          <p:cNvSpPr/>
          <p:nvPr/>
        </p:nvSpPr>
        <p:spPr>
          <a:xfrm>
            <a:off x="3450372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4FD1988-21B0-EBA5-4DEF-C03CE20AC266}"/>
              </a:ext>
            </a:extLst>
          </p:cNvPr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39845C3-A43E-5443-D295-8CA52822AEE8}"/>
              </a:ext>
            </a:extLst>
          </p:cNvPr>
          <p:cNvSpPr/>
          <p:nvPr/>
        </p:nvSpPr>
        <p:spPr>
          <a:xfrm>
            <a:off x="1377331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C7A997-DA41-8D1D-A988-5EA5BD44D8EC}"/>
              </a:ext>
            </a:extLst>
          </p:cNvPr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</a:p>
        </p:txBody>
      </p:sp>
      <p:pic>
        <p:nvPicPr>
          <p:cNvPr id="61" name="Google Shape;383;p27">
            <a:extLst>
              <a:ext uri="{FF2B5EF4-FFF2-40B4-BE49-F238E27FC236}">
                <a16:creationId xmlns:a16="http://schemas.microsoft.com/office/drawing/2014/main" id="{F0D0B92B-71E9-2DB2-5FC0-5C4FF6433A0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>
            <a:extLst>
              <a:ext uri="{FF2B5EF4-FFF2-40B4-BE49-F238E27FC236}">
                <a16:creationId xmlns:a16="http://schemas.microsoft.com/office/drawing/2014/main" id="{1F6CBA3F-2A47-4C37-D98D-ED7F59189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>
            <a:extLst>
              <a:ext uri="{FF2B5EF4-FFF2-40B4-BE49-F238E27FC236}">
                <a16:creationId xmlns:a16="http://schemas.microsoft.com/office/drawing/2014/main" id="{021BB6D1-06EF-4CB5-EF77-DA87F0043B2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FBF8DD3-20E0-841B-5506-772AB9CB9B31}"/>
              </a:ext>
            </a:extLst>
          </p:cNvPr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210E9C-8A43-21ED-381F-4D7F3038341A}"/>
              </a:ext>
            </a:extLst>
          </p:cNvPr>
          <p:cNvSpPr/>
          <p:nvPr/>
        </p:nvSpPr>
        <p:spPr>
          <a:xfrm>
            <a:off x="132935" y="124617"/>
            <a:ext cx="1745810" cy="5980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0C5F22-D853-DFE0-F27D-70B0B71DBAAC}"/>
              </a:ext>
            </a:extLst>
          </p:cNvPr>
          <p:cNvSpPr/>
          <p:nvPr/>
        </p:nvSpPr>
        <p:spPr>
          <a:xfrm>
            <a:off x="2835943" y="2651552"/>
            <a:ext cx="4404901" cy="10940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automatically set by </a:t>
            </a:r>
            <a:r>
              <a:rPr lang="en-US" dirty="0" err="1"/>
              <a:t>LimitRange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550DEE-5BC0-DEE8-B99B-EB43483029C3}"/>
              </a:ext>
            </a:extLst>
          </p:cNvPr>
          <p:cNvCxnSpPr/>
          <p:nvPr/>
        </p:nvCxnSpPr>
        <p:spPr>
          <a:xfrm>
            <a:off x="6157280" y="3639743"/>
            <a:ext cx="0" cy="182305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50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43" grpId="0"/>
      <p:bldP spid="3" grpId="0" animBg="1"/>
      <p:bldP spid="6" grpId="0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4" grpId="0"/>
      <p:bldP spid="8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1062EF-7D69-D5A8-2EAA-87A75893883A}"/>
              </a:ext>
            </a:extLst>
          </p:cNvPr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80ED22-3484-8408-CEE8-AFE6E3D8633D}"/>
              </a:ext>
            </a:extLst>
          </p:cNvPr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6FFF0BC-6C6D-417F-1376-E041E29DDB64}"/>
              </a:ext>
            </a:extLst>
          </p:cNvPr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61B386-FDC6-7FB4-CCAD-CD041E4FDE7B}"/>
              </a:ext>
            </a:extLst>
          </p:cNvPr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0D1EC0-5C40-D853-5EC3-D1CA9FE8A755}"/>
              </a:ext>
            </a:extLst>
          </p:cNvPr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66AAB53-FF99-75A0-7513-D04F716F074B}"/>
              </a:ext>
            </a:extLst>
          </p:cNvPr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427E35-6AE1-D16D-0043-19EB2BB7CF18}"/>
              </a:ext>
            </a:extLst>
          </p:cNvPr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3A3BD19-384B-44D5-60FA-845E0EE56ED7}"/>
              </a:ext>
            </a:extLst>
          </p:cNvPr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D384C54-7FF5-3A96-5AA2-A59C8AB1C525}"/>
              </a:ext>
            </a:extLst>
          </p:cNvPr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8C5042-AC1C-11CF-F23E-2AD8B042C547}"/>
              </a:ext>
            </a:extLst>
          </p:cNvPr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AFCF9-CA5A-E76E-97F6-4540AAC180E5}"/>
              </a:ext>
            </a:extLst>
          </p:cNvPr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EE888B7-C525-A3DA-DD88-C74EFF4EE34D}"/>
              </a:ext>
            </a:extLst>
          </p:cNvPr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49A6BF8-E2F6-3065-34D9-465D3A817E58}"/>
              </a:ext>
            </a:extLst>
          </p:cNvPr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9E5FDD-08DC-A2E2-7E39-42DF655DEC0D}"/>
              </a:ext>
            </a:extLst>
          </p:cNvPr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3784845-611B-5AE4-4365-427F97E089C0}"/>
              </a:ext>
            </a:extLst>
          </p:cNvPr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1C33F6-001C-F678-AAAC-9CCE2BD806D6}"/>
              </a:ext>
            </a:extLst>
          </p:cNvPr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36F2AE-26E9-D13E-4CA7-A9A63B258BD9}"/>
              </a:ext>
            </a:extLst>
          </p:cNvPr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A79345-8068-100D-1CC9-202B2FC3A873}"/>
              </a:ext>
            </a:extLst>
          </p:cNvPr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2354899-ED8B-855D-4935-1E88D88A211E}"/>
              </a:ext>
            </a:extLst>
          </p:cNvPr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B74F79C-D52E-4DE0-46E1-0EE5E8D47804}"/>
              </a:ext>
            </a:extLst>
          </p:cNvPr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41081E-90F9-1800-8496-80CDD1BC40FF}"/>
              </a:ext>
            </a:extLst>
          </p:cNvPr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5547ACD-70EF-2DBE-E16B-0F9B20D4630D}"/>
              </a:ext>
            </a:extLst>
          </p:cNvPr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BE519C2-CCFA-EFC7-BA48-9F1C3E708AF7}"/>
              </a:ext>
            </a:extLst>
          </p:cNvPr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B177DF2-D633-9C22-5FE5-C0A1FEA80C82}"/>
              </a:ext>
            </a:extLst>
          </p:cNvPr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F141613-CB05-13D6-9D09-E0F0ED489154}"/>
              </a:ext>
            </a:extLst>
          </p:cNvPr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C527F6-6599-4C20-B0D0-30C4B74BB88F}"/>
              </a:ext>
            </a:extLst>
          </p:cNvPr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6742693D-028A-0022-AA21-ADE7603390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671" y="2992306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1B6B75D-3938-FFB4-7A4F-4097412641B7}"/>
              </a:ext>
            </a:extLst>
          </p:cNvPr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2DF55DE-A7AD-2506-9259-811CFA833F79}"/>
              </a:ext>
            </a:extLst>
          </p:cNvPr>
          <p:cNvSpPr/>
          <p:nvPr/>
        </p:nvSpPr>
        <p:spPr>
          <a:xfrm>
            <a:off x="1289478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3AFD3EE-9274-9B2C-A789-E6DB8487EBD6}"/>
              </a:ext>
            </a:extLst>
          </p:cNvPr>
          <p:cNvSpPr/>
          <p:nvPr/>
        </p:nvSpPr>
        <p:spPr>
          <a:xfrm>
            <a:off x="3355611" y="6221487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450m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C7185E2-6A79-A9A5-64D9-8E06F2F5F2A6}"/>
              </a:ext>
            </a:extLst>
          </p:cNvPr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E6CDF04-A569-A859-01FF-EDF0520D7213}"/>
              </a:ext>
            </a:extLst>
          </p:cNvPr>
          <p:cNvSpPr/>
          <p:nvPr/>
        </p:nvSpPr>
        <p:spPr>
          <a:xfrm>
            <a:off x="1289478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DCF380D-BEA9-430B-8B9F-BE8BE91AD65E}"/>
              </a:ext>
            </a:extLst>
          </p:cNvPr>
          <p:cNvSpPr/>
          <p:nvPr/>
        </p:nvSpPr>
        <p:spPr>
          <a:xfrm>
            <a:off x="3362519" y="6706847"/>
            <a:ext cx="1449558" cy="42205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600m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BA3E03A-0582-5B2E-3DD4-9012042B1141}"/>
              </a:ext>
            </a:extLst>
          </p:cNvPr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BAD5E60-4311-E192-382B-E91D32A70EF6}"/>
              </a:ext>
            </a:extLst>
          </p:cNvPr>
          <p:cNvSpPr/>
          <p:nvPr/>
        </p:nvSpPr>
        <p:spPr>
          <a:xfrm>
            <a:off x="3367321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4FD1988-21B0-EBA5-4DEF-C03CE20AC266}"/>
              </a:ext>
            </a:extLst>
          </p:cNvPr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39845C3-A43E-5443-D295-8CA52822AEE8}"/>
              </a:ext>
            </a:extLst>
          </p:cNvPr>
          <p:cNvSpPr/>
          <p:nvPr/>
        </p:nvSpPr>
        <p:spPr>
          <a:xfrm>
            <a:off x="1294280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C7A997-DA41-8D1D-A988-5EA5BD44D8EC}"/>
              </a:ext>
            </a:extLst>
          </p:cNvPr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</a:p>
        </p:txBody>
      </p:sp>
      <p:pic>
        <p:nvPicPr>
          <p:cNvPr id="61" name="Google Shape;383;p27">
            <a:extLst>
              <a:ext uri="{FF2B5EF4-FFF2-40B4-BE49-F238E27FC236}">
                <a16:creationId xmlns:a16="http://schemas.microsoft.com/office/drawing/2014/main" id="{F0D0B92B-71E9-2DB2-5FC0-5C4FF6433A0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>
            <a:extLst>
              <a:ext uri="{FF2B5EF4-FFF2-40B4-BE49-F238E27FC236}">
                <a16:creationId xmlns:a16="http://schemas.microsoft.com/office/drawing/2014/main" id="{1F6CBA3F-2A47-4C37-D98D-ED7F59189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>
            <a:extLst>
              <a:ext uri="{FF2B5EF4-FFF2-40B4-BE49-F238E27FC236}">
                <a16:creationId xmlns:a16="http://schemas.microsoft.com/office/drawing/2014/main" id="{021BB6D1-06EF-4CB5-EF77-DA87F0043B2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FBF8DD3-20E0-841B-5506-772AB9CB9B31}"/>
              </a:ext>
            </a:extLst>
          </p:cNvPr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210E9C-8A43-21ED-381F-4D7F3038341A}"/>
              </a:ext>
            </a:extLst>
          </p:cNvPr>
          <p:cNvSpPr/>
          <p:nvPr/>
        </p:nvSpPr>
        <p:spPr>
          <a:xfrm>
            <a:off x="205354" y="116124"/>
            <a:ext cx="1745810" cy="5980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F1F24D-E39F-B564-716F-E0C8765BD04C}"/>
              </a:ext>
            </a:extLst>
          </p:cNvPr>
          <p:cNvSpPr/>
          <p:nvPr/>
        </p:nvSpPr>
        <p:spPr>
          <a:xfrm>
            <a:off x="2752892" y="2056247"/>
            <a:ext cx="4404901" cy="16893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configured in Deployment  is above </a:t>
            </a:r>
            <a:r>
              <a:rPr lang="en-US" dirty="0">
                <a:solidFill>
                  <a:srgbClr val="FFFF00"/>
                </a:solidFill>
              </a:rPr>
              <a:t>max</a:t>
            </a:r>
            <a:r>
              <a:rPr lang="en-US" dirty="0"/>
              <a:t> in Limit Range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30B20C-9C89-11A2-BB1B-13FC1A670D33}"/>
              </a:ext>
            </a:extLst>
          </p:cNvPr>
          <p:cNvCxnSpPr/>
          <p:nvPr/>
        </p:nvCxnSpPr>
        <p:spPr>
          <a:xfrm>
            <a:off x="5878286" y="3668471"/>
            <a:ext cx="0" cy="17445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AADC10A-7038-E339-8D3F-9F82DD3A6147}"/>
              </a:ext>
            </a:extLst>
          </p:cNvPr>
          <p:cNvSpPr/>
          <p:nvPr/>
        </p:nvSpPr>
        <p:spPr>
          <a:xfrm>
            <a:off x="2850715" y="1142433"/>
            <a:ext cx="7383445" cy="5065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Pods will not be scheduled and throws error</a:t>
            </a:r>
          </a:p>
        </p:txBody>
      </p:sp>
    </p:spTree>
    <p:extLst>
      <p:ext uri="{BB962C8B-B14F-4D97-AF65-F5344CB8AC3E}">
        <p14:creationId xmlns:p14="http://schemas.microsoft.com/office/powerpoint/2010/main" val="41700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4" grpId="0"/>
      <p:bldP spid="8" grpId="0" animBg="1"/>
      <p:bldP spid="11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1062EF-7D69-D5A8-2EAA-87A75893883A}"/>
              </a:ext>
            </a:extLst>
          </p:cNvPr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80ED22-3484-8408-CEE8-AFE6E3D8633D}"/>
              </a:ext>
            </a:extLst>
          </p:cNvPr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6FFF0BC-6C6D-417F-1376-E041E29DDB64}"/>
              </a:ext>
            </a:extLst>
          </p:cNvPr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61B386-FDC6-7FB4-CCAD-CD041E4FDE7B}"/>
              </a:ext>
            </a:extLst>
          </p:cNvPr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0D1EC0-5C40-D853-5EC3-D1CA9FE8A755}"/>
              </a:ext>
            </a:extLst>
          </p:cNvPr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66AAB53-FF99-75A0-7513-D04F716F074B}"/>
              </a:ext>
            </a:extLst>
          </p:cNvPr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427E35-6AE1-D16D-0043-19EB2BB7CF18}"/>
              </a:ext>
            </a:extLst>
          </p:cNvPr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3A3BD19-384B-44D5-60FA-845E0EE56ED7}"/>
              </a:ext>
            </a:extLst>
          </p:cNvPr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D384C54-7FF5-3A96-5AA2-A59C8AB1C525}"/>
              </a:ext>
            </a:extLst>
          </p:cNvPr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8C5042-AC1C-11CF-F23E-2AD8B042C547}"/>
              </a:ext>
            </a:extLst>
          </p:cNvPr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AFCF9-CA5A-E76E-97F6-4540AAC180E5}"/>
              </a:ext>
            </a:extLst>
          </p:cNvPr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EE888B7-C525-A3DA-DD88-C74EFF4EE34D}"/>
              </a:ext>
            </a:extLst>
          </p:cNvPr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49A6BF8-E2F6-3065-34D9-465D3A817E58}"/>
              </a:ext>
            </a:extLst>
          </p:cNvPr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9E5FDD-08DC-A2E2-7E39-42DF655DEC0D}"/>
              </a:ext>
            </a:extLst>
          </p:cNvPr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3784845-611B-5AE4-4365-427F97E089C0}"/>
              </a:ext>
            </a:extLst>
          </p:cNvPr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1C33F6-001C-F678-AAAC-9CCE2BD806D6}"/>
              </a:ext>
            </a:extLst>
          </p:cNvPr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36F2AE-26E9-D13E-4CA7-A9A63B258BD9}"/>
              </a:ext>
            </a:extLst>
          </p:cNvPr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A79345-8068-100D-1CC9-202B2FC3A873}"/>
              </a:ext>
            </a:extLst>
          </p:cNvPr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2354899-ED8B-855D-4935-1E88D88A211E}"/>
              </a:ext>
            </a:extLst>
          </p:cNvPr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B74F79C-D52E-4DE0-46E1-0EE5E8D47804}"/>
              </a:ext>
            </a:extLst>
          </p:cNvPr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41081E-90F9-1800-8496-80CDD1BC40FF}"/>
              </a:ext>
            </a:extLst>
          </p:cNvPr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5547ACD-70EF-2DBE-E16B-0F9B20D4630D}"/>
              </a:ext>
            </a:extLst>
          </p:cNvPr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BE519C2-CCFA-EFC7-BA48-9F1C3E708AF7}"/>
              </a:ext>
            </a:extLst>
          </p:cNvPr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B177DF2-D633-9C22-5FE5-C0A1FEA80C82}"/>
              </a:ext>
            </a:extLst>
          </p:cNvPr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F141613-CB05-13D6-9D09-E0F0ED489154}"/>
              </a:ext>
            </a:extLst>
          </p:cNvPr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C527F6-6599-4C20-B0D0-30C4B74BB88F}"/>
              </a:ext>
            </a:extLst>
          </p:cNvPr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6742693D-028A-0022-AA21-ADE7603390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678" y="3045865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1B6B75D-3938-FFB4-7A4F-4097412641B7}"/>
              </a:ext>
            </a:extLst>
          </p:cNvPr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2DF55DE-A7AD-2506-9259-811CFA833F79}"/>
              </a:ext>
            </a:extLst>
          </p:cNvPr>
          <p:cNvSpPr/>
          <p:nvPr/>
        </p:nvSpPr>
        <p:spPr>
          <a:xfrm>
            <a:off x="1289478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3AFD3EE-9274-9B2C-A789-E6DB8487EBD6}"/>
              </a:ext>
            </a:extLst>
          </p:cNvPr>
          <p:cNvSpPr/>
          <p:nvPr/>
        </p:nvSpPr>
        <p:spPr>
          <a:xfrm>
            <a:off x="3355611" y="6221487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450m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C7185E2-6A79-A9A5-64D9-8E06F2F5F2A6}"/>
              </a:ext>
            </a:extLst>
          </p:cNvPr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E6CDF04-A569-A859-01FF-EDF0520D7213}"/>
              </a:ext>
            </a:extLst>
          </p:cNvPr>
          <p:cNvSpPr/>
          <p:nvPr/>
        </p:nvSpPr>
        <p:spPr>
          <a:xfrm>
            <a:off x="1289478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DCF380D-BEA9-430B-8B9F-BE8BE91AD65E}"/>
              </a:ext>
            </a:extLst>
          </p:cNvPr>
          <p:cNvSpPr/>
          <p:nvPr/>
        </p:nvSpPr>
        <p:spPr>
          <a:xfrm>
            <a:off x="3362519" y="670684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BA3E03A-0582-5B2E-3DD4-9012042B1141}"/>
              </a:ext>
            </a:extLst>
          </p:cNvPr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BAD5E60-4311-E192-382B-E91D32A70EF6}"/>
              </a:ext>
            </a:extLst>
          </p:cNvPr>
          <p:cNvSpPr/>
          <p:nvPr/>
        </p:nvSpPr>
        <p:spPr>
          <a:xfrm>
            <a:off x="3367321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4FD1988-21B0-EBA5-4DEF-C03CE20AC266}"/>
              </a:ext>
            </a:extLst>
          </p:cNvPr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39845C3-A43E-5443-D295-8CA52822AEE8}"/>
              </a:ext>
            </a:extLst>
          </p:cNvPr>
          <p:cNvSpPr/>
          <p:nvPr/>
        </p:nvSpPr>
        <p:spPr>
          <a:xfrm>
            <a:off x="1294280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C7A997-DA41-8D1D-A988-5EA5BD44D8EC}"/>
              </a:ext>
            </a:extLst>
          </p:cNvPr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</a:p>
        </p:txBody>
      </p:sp>
      <p:pic>
        <p:nvPicPr>
          <p:cNvPr id="61" name="Google Shape;383;p27">
            <a:extLst>
              <a:ext uri="{FF2B5EF4-FFF2-40B4-BE49-F238E27FC236}">
                <a16:creationId xmlns:a16="http://schemas.microsoft.com/office/drawing/2014/main" id="{F0D0B92B-71E9-2DB2-5FC0-5C4FF6433A0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>
            <a:extLst>
              <a:ext uri="{FF2B5EF4-FFF2-40B4-BE49-F238E27FC236}">
                <a16:creationId xmlns:a16="http://schemas.microsoft.com/office/drawing/2014/main" id="{1F6CBA3F-2A47-4C37-D98D-ED7F59189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>
            <a:extLst>
              <a:ext uri="{FF2B5EF4-FFF2-40B4-BE49-F238E27FC236}">
                <a16:creationId xmlns:a16="http://schemas.microsoft.com/office/drawing/2014/main" id="{021BB6D1-06EF-4CB5-EF77-DA87F0043B2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FBF8DD3-20E0-841B-5506-772AB9CB9B31}"/>
              </a:ext>
            </a:extLst>
          </p:cNvPr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DBAEEDA-C397-65C6-82EC-AA97EDDE2E69}"/>
              </a:ext>
            </a:extLst>
          </p:cNvPr>
          <p:cNvSpPr/>
          <p:nvPr/>
        </p:nvSpPr>
        <p:spPr>
          <a:xfrm>
            <a:off x="132935" y="117510"/>
            <a:ext cx="1745810" cy="5980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FCA8AEE-AAD7-2AB4-839F-3B5458847C9C}"/>
              </a:ext>
            </a:extLst>
          </p:cNvPr>
          <p:cNvSpPr/>
          <p:nvPr/>
        </p:nvSpPr>
        <p:spPr>
          <a:xfrm>
            <a:off x="2752892" y="1959903"/>
            <a:ext cx="4404901" cy="178565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configured in Deployment  is </a:t>
            </a:r>
            <a:r>
              <a:rPr lang="en-US" dirty="0">
                <a:solidFill>
                  <a:srgbClr val="FFFF00"/>
                </a:solidFill>
              </a:rPr>
              <a:t>equal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less</a:t>
            </a:r>
            <a:r>
              <a:rPr lang="en-US" dirty="0"/>
              <a:t> from </a:t>
            </a:r>
            <a:r>
              <a:rPr lang="en-US" dirty="0">
                <a:solidFill>
                  <a:srgbClr val="FFFF00"/>
                </a:solidFill>
              </a:rPr>
              <a:t>max</a:t>
            </a:r>
            <a:r>
              <a:rPr lang="en-US" dirty="0"/>
              <a:t> in </a:t>
            </a:r>
            <a:r>
              <a:rPr lang="en-US" dirty="0">
                <a:solidFill>
                  <a:srgbClr val="FFFF00"/>
                </a:solidFill>
              </a:rPr>
              <a:t>Limit Range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03E0FBE-407B-68A5-E3F6-FEF95C6AA015}"/>
              </a:ext>
            </a:extLst>
          </p:cNvPr>
          <p:cNvSpPr/>
          <p:nvPr/>
        </p:nvSpPr>
        <p:spPr>
          <a:xfrm>
            <a:off x="2850716" y="1142433"/>
            <a:ext cx="4525170" cy="5065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Pods will be scheduled</a:t>
            </a:r>
          </a:p>
        </p:txBody>
      </p:sp>
    </p:spTree>
    <p:extLst>
      <p:ext uri="{BB962C8B-B14F-4D97-AF65-F5344CB8AC3E}">
        <p14:creationId xmlns:p14="http://schemas.microsoft.com/office/powerpoint/2010/main" val="35352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663543" y="663943"/>
            <a:ext cx="67013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Demo-66</a:t>
            </a:r>
            <a:r>
              <a:rPr lang="en-US" sz="3000" dirty="0"/>
              <a:t>: Kubernetes Namespaces Limit Range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Namespace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42A117-10D6-0FC9-7CDD-843183688B80}"/>
              </a:ext>
            </a:extLst>
          </p:cNvPr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588BFA-2246-8FC7-DEEC-08C8D03F15FB}"/>
              </a:ext>
            </a:extLst>
          </p:cNvPr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Namespace </a:t>
            </a:r>
            <a:r>
              <a:rPr lang="en-US" sz="2600" dirty="0">
                <a:solidFill>
                  <a:srgbClr val="FFFF00"/>
                </a:solidFill>
              </a:rPr>
              <a:t>Resource Quota &amp; Limit Range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639760-5459-D0F4-074B-C8CE2157E72F}"/>
              </a:ext>
            </a:extLst>
          </p:cNvPr>
          <p:cNvSpPr/>
          <p:nvPr/>
        </p:nvSpPr>
        <p:spPr>
          <a:xfrm>
            <a:off x="7004095" y="44227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8E2864-385D-1E10-45D9-6DA2F6CB965A}"/>
              </a:ext>
            </a:extLst>
          </p:cNvPr>
          <p:cNvSpPr/>
          <p:nvPr/>
        </p:nvSpPr>
        <p:spPr>
          <a:xfrm>
            <a:off x="8165597" y="44227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Deployment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BD1D67-5F3D-28C6-1442-225D494B4965}"/>
              </a:ext>
            </a:extLst>
          </p:cNvPr>
          <p:cNvSpPr/>
          <p:nvPr/>
        </p:nvSpPr>
        <p:spPr>
          <a:xfrm>
            <a:off x="7004095" y="5353617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090132-AC35-EDD9-C22F-71A92C5A4622}"/>
              </a:ext>
            </a:extLst>
          </p:cNvPr>
          <p:cNvSpPr/>
          <p:nvPr/>
        </p:nvSpPr>
        <p:spPr>
          <a:xfrm>
            <a:off x="8165597" y="535361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Load Balancer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9AA00-811C-A46D-61C8-E2A76C9E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0" y="2553673"/>
            <a:ext cx="6393043" cy="26062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34E935-EC01-813E-F36D-D8D72A75A8AE}"/>
              </a:ext>
            </a:extLst>
          </p:cNvPr>
          <p:cNvSpPr/>
          <p:nvPr/>
        </p:nvSpPr>
        <p:spPr>
          <a:xfrm>
            <a:off x="466211" y="3790279"/>
            <a:ext cx="5923703" cy="5121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Horizontal Pod Autoscaler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87;p20">
            <a:extLst>
              <a:ext uri="{FF2B5EF4-FFF2-40B4-BE49-F238E27FC236}">
                <a16:creationId xmlns:a16="http://schemas.microsoft.com/office/drawing/2014/main" id="{66A5FBA9-C992-A56E-B5BB-974ED92B40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1237" y="5282575"/>
            <a:ext cx="2177525" cy="2006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26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EBF253-ACAB-E04D-895E-A53BE3E7BA21}"/>
              </a:ext>
            </a:extLst>
          </p:cNvPr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375D13-678A-784B-A7FC-B5110635F762}"/>
              </a:ext>
            </a:extLst>
          </p:cNvPr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E572F-EAB6-684A-B472-D2BA9FC9A052}"/>
              </a:ext>
            </a:extLst>
          </p:cNvPr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FBA284-0850-0E4B-87A7-082CA593898A}"/>
              </a:ext>
            </a:extLst>
          </p:cNvPr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A46FDB-F1FB-144C-9304-6FE45B4FE2AF}"/>
              </a:ext>
            </a:extLst>
          </p:cNvPr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C48C5-785A-904E-9D63-F5B06F1D315C}"/>
              </a:ext>
            </a:extLst>
          </p:cNvPr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1B9AA4F-CBA5-2B46-A4CD-4E1AD076A65D}"/>
              </a:ext>
            </a:extLst>
          </p:cNvPr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A5C9BDC-C3D1-3E46-9764-F303356AC536}"/>
              </a:ext>
            </a:extLst>
          </p:cNvPr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33F642A-D3A9-5247-8068-A03732578D67}"/>
              </a:ext>
            </a:extLst>
          </p:cNvPr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686E34A-5E22-2D49-91A0-FFFDE3FECF4B}"/>
              </a:ext>
            </a:extLst>
          </p:cNvPr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9A0700E3-2C40-1944-883C-26C35454D2DE}"/>
              </a:ext>
            </a:extLst>
          </p:cNvPr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E58EE07-FE3A-5845-AA5B-8B37C12EB0EA}"/>
              </a:ext>
            </a:extLst>
          </p:cNvPr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508023ED-7C3B-194E-818E-001C76115C36}"/>
              </a:ext>
            </a:extLst>
          </p:cNvPr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B086939E-4CB0-7843-9013-7917D78A7432}"/>
              </a:ext>
            </a:extLst>
          </p:cNvPr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2FFA5BA-B97D-B945-B5BA-34B1306290A6}"/>
              </a:ext>
            </a:extLst>
          </p:cNvPr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9FED53F-2EC1-DC40-8751-7DA88B354AFA}"/>
              </a:ext>
            </a:extLst>
          </p:cNvPr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E4E7BBB3-D53F-FC4E-8B83-0E017EFE3A14}"/>
              </a:ext>
            </a:extLst>
          </p:cNvPr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F65A69E-330E-AF44-9D99-B56B5084DEA2}"/>
              </a:ext>
            </a:extLst>
          </p:cNvPr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EF6AC9-289D-4E46-9964-556C8F5467FC}"/>
              </a:ext>
            </a:extLst>
          </p:cNvPr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62FAA2F-7CDD-F341-86B6-730CE17B6DD4}"/>
              </a:ext>
            </a:extLst>
          </p:cNvPr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- 70+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92093D1-8861-2D46-B570-494821F6F01D}"/>
              </a:ext>
            </a:extLst>
          </p:cNvPr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6089DD4-21BD-5C42-AC4A-E06333C7CCAC}"/>
              </a:ext>
            </a:extLst>
          </p:cNvPr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4A6410E-B0EF-6841-9655-6394AB7CAC5B}"/>
              </a:ext>
            </a:extLst>
          </p:cNvPr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131E99DF-B2C3-6042-98A9-F51EA0EE9B66}"/>
              </a:ext>
            </a:extLst>
          </p:cNvPr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3D3DB438-ACD6-F94F-88CD-8C5F1A524FDC}"/>
              </a:ext>
            </a:extLst>
          </p:cNvPr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4F4F0E4-E950-BC4F-A855-63AFD57A4A72}"/>
              </a:ext>
            </a:extLst>
          </p:cNvPr>
          <p:cNvSpPr/>
          <p:nvPr/>
        </p:nvSpPr>
        <p:spPr>
          <a:xfrm>
            <a:off x="7494963" y="3864273"/>
            <a:ext cx="4896427" cy="501054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01C714A-6E05-F444-825C-E294980FCD1B}"/>
              </a:ext>
            </a:extLst>
          </p:cNvPr>
          <p:cNvSpPr/>
          <p:nvPr/>
        </p:nvSpPr>
        <p:spPr>
          <a:xfrm>
            <a:off x="7494962" y="4487017"/>
            <a:ext cx="4873725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FD20E9C-0D20-EB4E-9DAA-35ABD8CFC512}"/>
              </a:ext>
            </a:extLst>
          </p:cNvPr>
          <p:cNvSpPr/>
          <p:nvPr/>
        </p:nvSpPr>
        <p:spPr>
          <a:xfrm>
            <a:off x="7494961" y="5102903"/>
            <a:ext cx="4873727" cy="49002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5EF8A0B-7C37-354D-A0B8-3F89FEF754CA}"/>
              </a:ext>
            </a:extLst>
          </p:cNvPr>
          <p:cNvSpPr/>
          <p:nvPr/>
        </p:nvSpPr>
        <p:spPr>
          <a:xfrm>
            <a:off x="7515586" y="5707027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8B8ED80-C01A-DF40-9F73-62EFA596DB60}"/>
              </a:ext>
            </a:extLst>
          </p:cNvPr>
          <p:cNvSpPr/>
          <p:nvPr/>
        </p:nvSpPr>
        <p:spPr>
          <a:xfrm>
            <a:off x="7535215" y="6349502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3EFE5A-D610-9731-983F-B112C944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933" y="3912846"/>
            <a:ext cx="1653987" cy="638223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9303D5-0877-1DDC-D9F6-BE2E9C12B6B3}"/>
              </a:ext>
            </a:extLst>
          </p:cNvPr>
          <p:cNvSpPr/>
          <p:nvPr/>
        </p:nvSpPr>
        <p:spPr>
          <a:xfrm>
            <a:off x="7535215" y="6973604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EBD96AB-D69C-F673-D838-168A6B2F4297}"/>
              </a:ext>
            </a:extLst>
          </p:cNvPr>
          <p:cNvSpPr/>
          <p:nvPr/>
        </p:nvSpPr>
        <p:spPr>
          <a:xfrm>
            <a:off x="7315199" y="3637280"/>
            <a:ext cx="7149362" cy="3988033"/>
          </a:xfrm>
          <a:prstGeom prst="roundRect">
            <a:avLst>
              <a:gd name="adj" fmla="val 6222"/>
            </a:avLst>
          </a:prstGeom>
          <a:noFill/>
          <a:ln w="698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E6682E-9D96-82C0-3D06-6D7B41BF45B3}"/>
              </a:ext>
            </a:extLst>
          </p:cNvPr>
          <p:cNvSpPr/>
          <p:nvPr/>
        </p:nvSpPr>
        <p:spPr>
          <a:xfrm>
            <a:off x="12498359" y="4918703"/>
            <a:ext cx="1833454" cy="124813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Best Selling</a:t>
            </a:r>
          </a:p>
          <a:p>
            <a:pPr algn="ctr"/>
            <a:r>
              <a:rPr lang="en-US" b="1"/>
              <a:t>Courses</a:t>
            </a:r>
          </a:p>
        </p:txBody>
      </p:sp>
    </p:spTree>
    <p:extLst>
      <p:ext uri="{BB962C8B-B14F-4D97-AF65-F5344CB8AC3E}">
        <p14:creationId xmlns:p14="http://schemas.microsoft.com/office/powerpoint/2010/main" val="3634441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Policy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72699" y="6382779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46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https://default-</a:t>
            </a:r>
            <a:r>
              <a:rPr lang="en-US" sz="1800" err="1">
                <a:solidFill>
                  <a:srgbClr val="F5748B"/>
                </a:solidFill>
              </a:rPr>
              <a:t>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6C0F3E0-0DBA-05B2-DD2D-217EE122D007}"/>
              </a:ext>
            </a:extLst>
          </p:cNvPr>
          <p:cNvSpPr/>
          <p:nvPr/>
        </p:nvSpPr>
        <p:spPr>
          <a:xfrm>
            <a:off x="2472699" y="6741212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 Policy</a:t>
            </a:r>
          </a:p>
        </p:txBody>
      </p:sp>
    </p:spTree>
    <p:extLst>
      <p:ext uri="{BB962C8B-B14F-4D97-AF65-F5344CB8AC3E}">
        <p14:creationId xmlns:p14="http://schemas.microsoft.com/office/powerpoint/2010/main" val="2946739020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FFDE44-134D-AC8C-C9B5-5CD2467E7E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Horizontal Pod Autoscaler</a:t>
            </a:r>
          </a:p>
        </p:txBody>
      </p:sp>
      <p:pic>
        <p:nvPicPr>
          <p:cNvPr id="5" name="Google Shape;187;p20">
            <a:extLst>
              <a:ext uri="{FF2B5EF4-FFF2-40B4-BE49-F238E27FC236}">
                <a16:creationId xmlns:a16="http://schemas.microsoft.com/office/drawing/2014/main" id="{D6CE1682-A410-2A37-ACE1-D1E3E741BC9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2762" y="3112041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B01D9-BA62-168C-1CA7-42F0D0F9B5A4}"/>
              </a:ext>
            </a:extLst>
          </p:cNvPr>
          <p:cNvSpPr txBox="1"/>
          <p:nvPr/>
        </p:nvSpPr>
        <p:spPr>
          <a:xfrm>
            <a:off x="6384087" y="5117822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83CF60-781A-D37C-1F69-4038FDC95E4C}"/>
              </a:ext>
            </a:extLst>
          </p:cNvPr>
          <p:cNvSpPr/>
          <p:nvPr/>
        </p:nvSpPr>
        <p:spPr>
          <a:xfrm>
            <a:off x="228597" y="1239094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Scaling means </a:t>
            </a:r>
            <a:r>
              <a:rPr lang="en-US" dirty="0">
                <a:solidFill>
                  <a:srgbClr val="FFFF00"/>
                </a:solidFill>
              </a:rPr>
              <a:t>increasing and decreasing</a:t>
            </a:r>
            <a:r>
              <a:rPr lang="en-US" dirty="0"/>
              <a:t> the number of Replicas (Pods)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5938D7-D6F5-A557-2126-D0D5B4134FCA}"/>
              </a:ext>
            </a:extLst>
          </p:cNvPr>
          <p:cNvSpPr/>
          <p:nvPr/>
        </p:nvSpPr>
        <p:spPr>
          <a:xfrm>
            <a:off x="228597" y="3431214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 automatically </a:t>
            </a:r>
            <a:r>
              <a:rPr lang="en-US" dirty="0">
                <a:solidFill>
                  <a:srgbClr val="FFFF00"/>
                </a:solidFill>
              </a:rPr>
              <a:t>scales the number of pods </a:t>
            </a:r>
            <a:r>
              <a:rPr lang="en-US" dirty="0"/>
              <a:t>in a deployment, replication controller, or replica set, stateful set based on that resource's </a:t>
            </a:r>
            <a:r>
              <a:rPr lang="en-US" dirty="0">
                <a:solidFill>
                  <a:srgbClr val="FFFF00"/>
                </a:solidFill>
              </a:rPr>
              <a:t>CPU and Memory Metrics.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546B22-B749-9F7D-CBF6-E11F64769B91}"/>
              </a:ext>
            </a:extLst>
          </p:cNvPr>
          <p:cNvSpPr/>
          <p:nvPr/>
        </p:nvSpPr>
        <p:spPr>
          <a:xfrm>
            <a:off x="228597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help our applications </a:t>
            </a:r>
            <a:r>
              <a:rPr lang="en-US" dirty="0">
                <a:solidFill>
                  <a:srgbClr val="FFFF00"/>
                </a:solidFill>
              </a:rPr>
              <a:t>scale out </a:t>
            </a:r>
            <a:r>
              <a:rPr lang="en-US" dirty="0"/>
              <a:t>to meet increased demand or </a:t>
            </a:r>
            <a:r>
              <a:rPr lang="en-US" dirty="0">
                <a:solidFill>
                  <a:srgbClr val="FFFF00"/>
                </a:solidFill>
              </a:rPr>
              <a:t>scale in </a:t>
            </a:r>
            <a:r>
              <a:rPr lang="en-US" dirty="0"/>
              <a:t>when resources are not needed, thus freeing up your worker nodes for other applications.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C39E52-DE29-0FA9-1596-6EA73C2145C2}"/>
              </a:ext>
            </a:extLst>
          </p:cNvPr>
          <p:cNvSpPr/>
          <p:nvPr/>
        </p:nvSpPr>
        <p:spPr>
          <a:xfrm>
            <a:off x="8904514" y="1326179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we set a </a:t>
            </a:r>
            <a:r>
              <a:rPr lang="en-US" dirty="0">
                <a:solidFill>
                  <a:srgbClr val="FFFF00"/>
                </a:solidFill>
              </a:rPr>
              <a:t>target CPU utilization percentage</a:t>
            </a:r>
            <a:r>
              <a:rPr lang="en-US" dirty="0"/>
              <a:t>, the HPA scales our application in or out to try to meet that </a:t>
            </a:r>
            <a:r>
              <a:rPr lang="en-US" dirty="0">
                <a:solidFill>
                  <a:srgbClr val="FFFF00"/>
                </a:solidFill>
              </a:rPr>
              <a:t>target</a:t>
            </a:r>
            <a:r>
              <a:rPr lang="en-US" dirty="0"/>
              <a:t>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BE6903-39ED-B5C5-36F9-80F6C4B97EA5}"/>
              </a:ext>
            </a:extLst>
          </p:cNvPr>
          <p:cNvSpPr/>
          <p:nvPr/>
        </p:nvSpPr>
        <p:spPr>
          <a:xfrm>
            <a:off x="8904514" y="3518299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needs </a:t>
            </a:r>
            <a:r>
              <a:rPr lang="en-US" dirty="0">
                <a:solidFill>
                  <a:srgbClr val="FFFF00"/>
                </a:solidFill>
              </a:rPr>
              <a:t>Kubernetes metrics server</a:t>
            </a:r>
            <a:r>
              <a:rPr lang="en-US" dirty="0"/>
              <a:t> to verify CPU metrics of a pod.  Metrics Server is by default installed in GKE Cluster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B6B054-C50C-30B9-44AA-B02B63995247}"/>
              </a:ext>
            </a:extLst>
          </p:cNvPr>
          <p:cNvSpPr/>
          <p:nvPr/>
        </p:nvSpPr>
        <p:spPr>
          <a:xfrm>
            <a:off x="8948054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>
                <a:solidFill>
                  <a:srgbClr val="FFFF00"/>
                </a:solidFill>
              </a:rPr>
              <a:t>do not need to deploy or install the HPA </a:t>
            </a:r>
            <a:r>
              <a:rPr lang="en-US" dirty="0"/>
              <a:t>on our cluster to begin scaling our applications, its </a:t>
            </a:r>
            <a:r>
              <a:rPr lang="en-US" dirty="0">
                <a:solidFill>
                  <a:srgbClr val="FFFF00"/>
                </a:solidFill>
              </a:rPr>
              <a:t>out of the box available </a:t>
            </a:r>
            <a:r>
              <a:rPr lang="en-US" dirty="0"/>
              <a:t>as a default Kubernetes API resource. </a:t>
            </a:r>
          </a:p>
        </p:txBody>
      </p:sp>
    </p:spTree>
    <p:extLst>
      <p:ext uri="{BB962C8B-B14F-4D97-AF65-F5344CB8AC3E}">
        <p14:creationId xmlns:p14="http://schemas.microsoft.com/office/powerpoint/2010/main" val="21487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FFDE44-134D-AC8C-C9B5-5CD2467E7E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5824"/>
            <a:ext cx="12618720" cy="1188851"/>
          </a:xfrm>
        </p:spPr>
        <p:txBody>
          <a:bodyPr/>
          <a:lstStyle/>
          <a:p>
            <a:r>
              <a:rPr lang="en-US" dirty="0"/>
              <a:t>Kubernetes Metrics Server</a:t>
            </a:r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EE877551-906F-3F49-6630-887C92BAD13D}"/>
              </a:ext>
            </a:extLst>
          </p:cNvPr>
          <p:cNvSpPr/>
          <p:nvPr/>
        </p:nvSpPr>
        <p:spPr>
          <a:xfrm>
            <a:off x="10428514" y="2528200"/>
            <a:ext cx="4038284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3" name="Google Shape;414;p28">
            <a:extLst>
              <a:ext uri="{FF2B5EF4-FFF2-40B4-BE49-F238E27FC236}">
                <a16:creationId xmlns:a16="http://schemas.microsoft.com/office/drawing/2014/main" id="{3894BA49-7BCD-8D80-3649-5384BFE8F7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84776" y="211551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4;p28">
            <a:extLst>
              <a:ext uri="{FF2B5EF4-FFF2-40B4-BE49-F238E27FC236}">
                <a16:creationId xmlns:a16="http://schemas.microsoft.com/office/drawing/2014/main" id="{BD99CFEC-3DA2-CD5D-F665-BE72C7BFB6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944" y="358387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D921C195-18BF-ADAC-6A26-D914902AB4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8313" y="3583878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82EC9F-A5D1-9ED2-FA32-6714E6E07350}"/>
              </a:ext>
            </a:extLst>
          </p:cNvPr>
          <p:cNvSpPr txBox="1"/>
          <p:nvPr/>
        </p:nvSpPr>
        <p:spPr>
          <a:xfrm>
            <a:off x="12128623" y="452506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BDEF1-223B-464A-1589-30DA37ECC2DD}"/>
              </a:ext>
            </a:extLst>
          </p:cNvPr>
          <p:cNvSpPr txBox="1"/>
          <p:nvPr/>
        </p:nvSpPr>
        <p:spPr>
          <a:xfrm>
            <a:off x="11329308" y="2511978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21" name="Google Shape;412;p28">
            <a:extLst>
              <a:ext uri="{FF2B5EF4-FFF2-40B4-BE49-F238E27FC236}">
                <a16:creationId xmlns:a16="http://schemas.microsoft.com/office/drawing/2014/main" id="{A6B84167-D770-812E-3B30-89C7F87CDB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6639" y="357868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3B58AB-D25C-6FAF-9F68-F4399F135465}"/>
              </a:ext>
            </a:extLst>
          </p:cNvPr>
          <p:cNvSpPr txBox="1"/>
          <p:nvPr/>
        </p:nvSpPr>
        <p:spPr>
          <a:xfrm>
            <a:off x="12945946" y="4538362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2657AB-21B4-3FC8-6515-D3B1D6130584}"/>
              </a:ext>
            </a:extLst>
          </p:cNvPr>
          <p:cNvSpPr/>
          <p:nvPr/>
        </p:nvSpPr>
        <p:spPr>
          <a:xfrm>
            <a:off x="10591401" y="3285480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34BFA3-628E-193D-3456-9B48A3B1D10D}"/>
              </a:ext>
            </a:extLst>
          </p:cNvPr>
          <p:cNvSpPr txBox="1"/>
          <p:nvPr/>
        </p:nvSpPr>
        <p:spPr>
          <a:xfrm>
            <a:off x="10843603" y="4486951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5760B-427F-D427-5CB9-9E37C53F71A2}"/>
              </a:ext>
            </a:extLst>
          </p:cNvPr>
          <p:cNvSpPr/>
          <p:nvPr/>
        </p:nvSpPr>
        <p:spPr>
          <a:xfrm>
            <a:off x="11329308" y="3099224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211808F-1E99-2D96-5429-1E0C0375A3E6}"/>
              </a:ext>
            </a:extLst>
          </p:cNvPr>
          <p:cNvSpPr/>
          <p:nvPr/>
        </p:nvSpPr>
        <p:spPr>
          <a:xfrm>
            <a:off x="255823" y="769836"/>
            <a:ext cx="9880780" cy="12685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</a:t>
            </a:r>
            <a:r>
              <a:rPr lang="en-US" dirty="0">
                <a:solidFill>
                  <a:srgbClr val="FFFF00"/>
                </a:solidFill>
              </a:rPr>
              <a:t>collects</a:t>
            </a:r>
            <a:r>
              <a:rPr lang="en-US" dirty="0"/>
              <a:t> resource metrics from </a:t>
            </a:r>
            <a:r>
              <a:rPr lang="en-US" dirty="0" err="1">
                <a:solidFill>
                  <a:srgbClr val="FFFF00"/>
                </a:solidFill>
              </a:rPr>
              <a:t>Kubelets</a:t>
            </a:r>
            <a:r>
              <a:rPr lang="en-US" dirty="0"/>
              <a:t> and exposes them in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apiserver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through </a:t>
            </a:r>
            <a:r>
              <a:rPr lang="en-US" dirty="0">
                <a:solidFill>
                  <a:srgbClr val="FFFF00"/>
                </a:solidFill>
              </a:rPr>
              <a:t>Metrics API</a:t>
            </a:r>
            <a:r>
              <a:rPr lang="en-US" dirty="0"/>
              <a:t> for use by </a:t>
            </a:r>
            <a:r>
              <a:rPr lang="en-US" dirty="0">
                <a:solidFill>
                  <a:srgbClr val="FFFF00"/>
                </a:solidFill>
              </a:rPr>
              <a:t>Horizontal Pod Autoscaler </a:t>
            </a:r>
            <a:r>
              <a:rPr lang="en-US" dirty="0"/>
              <a:t>and </a:t>
            </a:r>
            <a:r>
              <a:rPr lang="en-US" dirty="0">
                <a:solidFill>
                  <a:srgbClr val="FFFF00"/>
                </a:solidFill>
              </a:rPr>
              <a:t>Vertical Pod Autoscaler.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11CC3D-AA01-05E9-8282-12B17872AA44}"/>
              </a:ext>
            </a:extLst>
          </p:cNvPr>
          <p:cNvSpPr/>
          <p:nvPr/>
        </p:nvSpPr>
        <p:spPr>
          <a:xfrm>
            <a:off x="251838" y="2118783"/>
            <a:ext cx="9930993" cy="80581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 can also be accessed by 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rgbClr val="FFFF00"/>
                </a:solidFill>
              </a:rPr>
              <a:t> top</a:t>
            </a:r>
            <a:r>
              <a:rPr lang="en-US" dirty="0"/>
              <a:t>, making it easier to debug autoscaling pipelines.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0FA572-D36E-30D8-765F-EBE17D24F182}"/>
              </a:ext>
            </a:extLst>
          </p:cNvPr>
          <p:cNvSpPr/>
          <p:nvPr/>
        </p:nvSpPr>
        <p:spPr>
          <a:xfrm>
            <a:off x="190830" y="3017862"/>
            <a:ext cx="10007776" cy="14387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is </a:t>
            </a:r>
            <a:r>
              <a:rPr lang="en-US" dirty="0">
                <a:solidFill>
                  <a:srgbClr val="FFFF00"/>
                </a:solidFill>
              </a:rPr>
              <a:t>not meant for non-autoscaling purposes</a:t>
            </a:r>
            <a:r>
              <a:rPr lang="en-US" dirty="0"/>
              <a:t>. </a:t>
            </a:r>
          </a:p>
          <a:p>
            <a:pPr algn="ctr"/>
            <a:r>
              <a:rPr lang="en-US" dirty="0"/>
              <a:t>For example, </a:t>
            </a:r>
            <a:r>
              <a:rPr lang="en-US" dirty="0">
                <a:solidFill>
                  <a:srgbClr val="FFFF00"/>
                </a:solidFill>
              </a:rPr>
              <a:t>don't use it </a:t>
            </a:r>
            <a:r>
              <a:rPr lang="en-US" dirty="0">
                <a:solidFill>
                  <a:schemeClr val="bg1"/>
                </a:solidFill>
              </a:rPr>
              <a:t>to forward metrics to monitoring solutions.</a:t>
            </a:r>
          </a:p>
          <a:p>
            <a:pPr algn="ctr"/>
            <a:r>
              <a:rPr lang="en-US" dirty="0"/>
              <a:t>In short Metrics Server is for </a:t>
            </a:r>
            <a:r>
              <a:rPr lang="en-US" dirty="0">
                <a:solidFill>
                  <a:srgbClr val="FFFF00"/>
                </a:solidFill>
              </a:rPr>
              <a:t>k8s autoscaling purpose only</a:t>
            </a:r>
            <a:r>
              <a:rPr lang="en-US" dirty="0"/>
              <a:t>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C190F07-0086-127E-744F-AB53E599E55D}"/>
              </a:ext>
            </a:extLst>
          </p:cNvPr>
          <p:cNvSpPr/>
          <p:nvPr/>
        </p:nvSpPr>
        <p:spPr>
          <a:xfrm>
            <a:off x="213910" y="4529837"/>
            <a:ext cx="10007776" cy="4713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Fast Autoscaling solution</a:t>
            </a:r>
            <a:r>
              <a:rPr lang="en-US" dirty="0"/>
              <a:t>, collecting metrics every </a:t>
            </a:r>
            <a:r>
              <a:rPr lang="en-US" dirty="0">
                <a:solidFill>
                  <a:srgbClr val="FFFF00"/>
                </a:solidFill>
              </a:rPr>
              <a:t>15 seconds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E6B09-0F96-330B-6F27-9FBD761E3C28}"/>
              </a:ext>
            </a:extLst>
          </p:cNvPr>
          <p:cNvSpPr/>
          <p:nvPr/>
        </p:nvSpPr>
        <p:spPr>
          <a:xfrm>
            <a:off x="10673296" y="5457387"/>
            <a:ext cx="3680673" cy="74843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kubectl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top</a:t>
            </a:r>
            <a:r>
              <a:rPr lang="en-US" b="1" dirty="0"/>
              <a:t> pods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B611C29-15A1-3872-4C3F-DA972EBDAA22}"/>
              </a:ext>
            </a:extLst>
          </p:cNvPr>
          <p:cNvSpPr/>
          <p:nvPr/>
        </p:nvSpPr>
        <p:spPr>
          <a:xfrm>
            <a:off x="181457" y="5052618"/>
            <a:ext cx="10007776" cy="7742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Resource efficiency, using </a:t>
            </a:r>
            <a:r>
              <a:rPr lang="en-IN" dirty="0">
                <a:solidFill>
                  <a:srgbClr val="FFFF00"/>
                </a:solidFill>
              </a:rPr>
              <a:t>1 </a:t>
            </a:r>
            <a:r>
              <a:rPr lang="en-IN" dirty="0" err="1">
                <a:solidFill>
                  <a:srgbClr val="FFFF00"/>
                </a:solidFill>
              </a:rPr>
              <a:t>mili</a:t>
            </a:r>
            <a:r>
              <a:rPr lang="en-IN" dirty="0">
                <a:solidFill>
                  <a:srgbClr val="FFFF00"/>
                </a:solidFill>
              </a:rPr>
              <a:t> core of CPU </a:t>
            </a:r>
            <a:r>
              <a:rPr lang="en-IN" dirty="0"/>
              <a:t>and </a:t>
            </a:r>
            <a:r>
              <a:rPr lang="en-IN" dirty="0">
                <a:solidFill>
                  <a:srgbClr val="FFFF00"/>
                </a:solidFill>
              </a:rPr>
              <a:t>2 MB of memory </a:t>
            </a:r>
            <a:r>
              <a:rPr lang="en-IN" dirty="0"/>
              <a:t>for each node in a cluster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62F153B-0911-B12C-BA9A-063FF8AD5838}"/>
              </a:ext>
            </a:extLst>
          </p:cNvPr>
          <p:cNvSpPr/>
          <p:nvPr/>
        </p:nvSpPr>
        <p:spPr>
          <a:xfrm>
            <a:off x="197619" y="5878287"/>
            <a:ext cx="10007776" cy="43815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Scalable support up to </a:t>
            </a:r>
            <a:r>
              <a:rPr lang="en-IN" dirty="0">
                <a:solidFill>
                  <a:srgbClr val="FFFF00"/>
                </a:solidFill>
              </a:rPr>
              <a:t>5,000 node clusters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CC1D6EA-1141-E104-167D-B10C54F58B6C}"/>
              </a:ext>
            </a:extLst>
          </p:cNvPr>
          <p:cNvSpPr/>
          <p:nvPr/>
        </p:nvSpPr>
        <p:spPr>
          <a:xfrm>
            <a:off x="213910" y="6379029"/>
            <a:ext cx="10007776" cy="438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CPU/Memory </a:t>
            </a:r>
            <a:r>
              <a:rPr lang="en-IN" dirty="0"/>
              <a:t>based horizontal autoscaling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5C869EE-C325-29C1-28F0-6E8DE5F6D6CD}"/>
              </a:ext>
            </a:extLst>
          </p:cNvPr>
          <p:cNvSpPr/>
          <p:nvPr/>
        </p:nvSpPr>
        <p:spPr>
          <a:xfrm>
            <a:off x="213910" y="6894751"/>
            <a:ext cx="10007776" cy="79950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Automatically adjusting/suggesting </a:t>
            </a:r>
            <a:r>
              <a:rPr lang="en-IN" dirty="0"/>
              <a:t>resources needed by containers  (Vertical Autoscaling)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0FEFE6-5D23-7EC7-235F-7EF4ED3A41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3532C2-D5B6-4FD9-FA33-8080D203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GKE Metrics Supported for HPA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D49C65-E60E-D7D2-FFBC-1F8FC41A32AF}"/>
              </a:ext>
            </a:extLst>
          </p:cNvPr>
          <p:cNvSpPr/>
          <p:nvPr/>
        </p:nvSpPr>
        <p:spPr>
          <a:xfrm>
            <a:off x="228150" y="1380607"/>
            <a:ext cx="3450771" cy="10885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 Resource Usage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26FB58-8BFA-F2EB-2CEE-BB4BE09609E9}"/>
              </a:ext>
            </a:extLst>
          </p:cNvPr>
          <p:cNvSpPr/>
          <p:nvPr/>
        </p:nvSpPr>
        <p:spPr>
          <a:xfrm>
            <a:off x="5279121" y="1380608"/>
            <a:ext cx="3450771" cy="108857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Metrics</a:t>
            </a:r>
          </a:p>
          <a:p>
            <a:pPr algn="ctr"/>
            <a:r>
              <a:rPr lang="en-US" dirty="0"/>
              <a:t>(Inside Cluster)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87FA24-5ECF-74D0-DF98-672768A2D238}"/>
              </a:ext>
            </a:extLst>
          </p:cNvPr>
          <p:cNvSpPr/>
          <p:nvPr/>
        </p:nvSpPr>
        <p:spPr>
          <a:xfrm>
            <a:off x="10227767" y="1380606"/>
            <a:ext cx="3450771" cy="10885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metrics</a:t>
            </a:r>
          </a:p>
          <a:p>
            <a:pPr algn="ctr"/>
            <a:r>
              <a:rPr lang="en-US" dirty="0"/>
              <a:t>(External to Cluster)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36C428-6605-5BE2-F0DF-C0406561392E}"/>
              </a:ext>
            </a:extLst>
          </p:cNvPr>
          <p:cNvSpPr/>
          <p:nvPr/>
        </p:nvSpPr>
        <p:spPr>
          <a:xfrm>
            <a:off x="228150" y="2844737"/>
            <a:ext cx="3450771" cy="8817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0A7E8F-C3F8-6BA6-7F03-978C6DBB828D}"/>
              </a:ext>
            </a:extLst>
          </p:cNvPr>
          <p:cNvSpPr/>
          <p:nvPr/>
        </p:nvSpPr>
        <p:spPr>
          <a:xfrm>
            <a:off x="228150" y="4268889"/>
            <a:ext cx="3450771" cy="8817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C63CA1-6511-3753-1C72-D625567B9D15}"/>
              </a:ext>
            </a:extLst>
          </p:cNvPr>
          <p:cNvSpPr/>
          <p:nvPr/>
        </p:nvSpPr>
        <p:spPr>
          <a:xfrm>
            <a:off x="5279120" y="2687743"/>
            <a:ext cx="3450771" cy="1964871"/>
          </a:xfrm>
          <a:prstGeom prst="roundRect">
            <a:avLst>
              <a:gd name="adj" fmla="val 9432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any metric reported by a Kubernetes object in a cluster, such as the </a:t>
            </a:r>
            <a:r>
              <a:rPr lang="en-US" dirty="0">
                <a:solidFill>
                  <a:srgbClr val="FFFF00"/>
                </a:solidFill>
              </a:rPr>
              <a:t>rate of client requests per second </a:t>
            </a:r>
            <a:r>
              <a:rPr lang="en-US" dirty="0"/>
              <a:t>or </a:t>
            </a:r>
            <a:r>
              <a:rPr lang="en-US" dirty="0">
                <a:solidFill>
                  <a:srgbClr val="FFFF00"/>
                </a:solidFill>
              </a:rPr>
              <a:t>I/O writes per second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9EEC14B-3698-6BBE-FED0-7F5884C6B788}"/>
              </a:ext>
            </a:extLst>
          </p:cNvPr>
          <p:cNvSpPr/>
          <p:nvPr/>
        </p:nvSpPr>
        <p:spPr>
          <a:xfrm>
            <a:off x="5279120" y="4871178"/>
            <a:ext cx="3450771" cy="1964871"/>
          </a:xfrm>
          <a:prstGeom prst="roundRect">
            <a:avLst>
              <a:gd name="adj" fmla="val 9432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be useful if your application is prone to </a:t>
            </a:r>
            <a:r>
              <a:rPr lang="en-US" dirty="0">
                <a:solidFill>
                  <a:srgbClr val="FFFF00"/>
                </a:solidFill>
              </a:rPr>
              <a:t>network bottlenecks</a:t>
            </a:r>
            <a:r>
              <a:rPr lang="en-US" dirty="0"/>
              <a:t>, rather than CPU or memory.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05B2B0-9EEC-B57D-FEB0-5BE8337D6806}"/>
              </a:ext>
            </a:extLst>
          </p:cNvPr>
          <p:cNvSpPr/>
          <p:nvPr/>
        </p:nvSpPr>
        <p:spPr>
          <a:xfrm>
            <a:off x="10227768" y="2685199"/>
            <a:ext cx="3450771" cy="1964871"/>
          </a:xfrm>
          <a:prstGeom prst="roundRect">
            <a:avLst>
              <a:gd name="adj" fmla="val 94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a metric from an </a:t>
            </a:r>
            <a:r>
              <a:rPr lang="en-US" dirty="0">
                <a:solidFill>
                  <a:srgbClr val="FFFF00"/>
                </a:solidFill>
              </a:rPr>
              <a:t>application or service external </a:t>
            </a:r>
            <a:r>
              <a:rPr lang="en-US" dirty="0"/>
              <a:t>to your cluster</a:t>
            </a:r>
          </a:p>
        </p:txBody>
      </p:sp>
    </p:spTree>
    <p:extLst>
      <p:ext uri="{BB962C8B-B14F-4D97-AF65-F5344CB8AC3E}">
        <p14:creationId xmlns:p14="http://schemas.microsoft.com/office/powerpoint/2010/main" val="365495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669" y="558571"/>
            <a:ext cx="364082" cy="36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MyApp1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7292DBF1-452E-C319-22BB-7E0590D2F0F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04" y="5200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F2A95FE8-1583-5CBC-A8C0-82AF7643C7F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844" y="581166"/>
            <a:ext cx="381124" cy="342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/>
      <p:bldP spid="51" grpId="0"/>
      <p:bldP spid="72" grpId="0"/>
      <p:bldP spid="78" grpId="0" animBg="1"/>
      <p:bldP spid="80" grpId="0"/>
      <p:bldP spid="81" grpId="0" animBg="1"/>
      <p:bldP spid="83" grpId="0" animBg="1"/>
      <p:bldP spid="88" grpId="0"/>
      <p:bldP spid="89" grpId="0"/>
      <p:bldP spid="91" grpId="0"/>
      <p:bldP spid="92" grpId="0" animBg="1"/>
      <p:bldP spid="93" grpId="0"/>
      <p:bldP spid="94" grpId="0" animBg="1"/>
      <p:bldP spid="96" grpId="0" animBg="1"/>
      <p:bldP spid="97" grpId="0"/>
      <p:bldP spid="99" grpId="0"/>
      <p:bldP spid="100" grpId="0"/>
      <p:bldP spid="102" grpId="0"/>
      <p:bldP spid="38" grpId="0" animBg="1"/>
      <p:bldP spid="103" grpId="0" animBg="1"/>
      <p:bldP spid="104" grpId="0" animBg="1"/>
      <p:bldP spid="105" grpId="0"/>
      <p:bldP spid="107" grpId="0" animBg="1"/>
      <p:bldP spid="108" grpId="0"/>
      <p:bldP spid="110" grpId="0"/>
      <p:bldP spid="112" grpId="0"/>
      <p:bldP spid="114" grpId="0"/>
      <p:bldP spid="116" grpId="0"/>
      <p:bldP spid="118" grpId="0"/>
      <p:bldP spid="120" grpId="0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637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371779" y="1641092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371779" y="2803180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371779" y="3892495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371779" y="4974255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Max Replicas = 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407398" y="3920547"/>
            <a:ext cx="3479352" cy="7362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4886750" y="2009222"/>
            <a:ext cx="3485029" cy="2279455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cxnSpLocks/>
            <a:stCxn id="55" idx="3"/>
            <a:endCxn id="51" idx="1"/>
          </p:cNvCxnSpPr>
          <p:nvPr/>
        </p:nvCxnSpPr>
        <p:spPr>
          <a:xfrm flipV="1">
            <a:off x="4886750" y="3171310"/>
            <a:ext cx="3485029" cy="1117367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4886750" y="4260625"/>
            <a:ext cx="3485029" cy="2805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cxnSpLocks/>
            <a:stCxn id="55" idx="3"/>
            <a:endCxn id="53" idx="1"/>
          </p:cNvCxnSpPr>
          <p:nvPr/>
        </p:nvCxnSpPr>
        <p:spPr>
          <a:xfrm>
            <a:off x="4886750" y="4288677"/>
            <a:ext cx="3485029" cy="1053708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38A35D5-048F-6694-88D5-203308436202}"/>
              </a:ext>
            </a:extLst>
          </p:cNvPr>
          <p:cNvSpPr/>
          <p:nvPr/>
        </p:nvSpPr>
        <p:spPr>
          <a:xfrm>
            <a:off x="8371779" y="5943083"/>
            <a:ext cx="5376877" cy="11888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Target Reference</a:t>
            </a:r>
          </a:p>
          <a:p>
            <a:pPr algn="ctr"/>
            <a:r>
              <a:rPr lang="en-US" sz="2600" dirty="0"/>
              <a:t>(Deployment, ReplicaSet, </a:t>
            </a:r>
            <a:r>
              <a:rPr lang="en-US" sz="2600" dirty="0" err="1"/>
              <a:t>StatefulSet</a:t>
            </a:r>
            <a:r>
              <a:rPr lang="en-US" sz="2600" dirty="0"/>
              <a:t>)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0FF9C2-2067-726C-D3DD-9D1B592956E2}"/>
              </a:ext>
            </a:extLst>
          </p:cNvPr>
          <p:cNvCxnSpPr>
            <a:cxnSpLocks/>
            <a:stCxn id="55" idx="3"/>
            <a:endCxn id="14" idx="1"/>
          </p:cNvCxnSpPr>
          <p:nvPr/>
        </p:nvCxnSpPr>
        <p:spPr>
          <a:xfrm>
            <a:off x="4886750" y="4288677"/>
            <a:ext cx="3485029" cy="224883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5" grpId="0" animBg="1"/>
      <p:bldP spid="14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1A50BB-9C0A-39C7-E3CD-575F8D7BF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Autoscaler - YAML Manifest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DB45F-A407-A856-6FBD-8835CE8F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6" y="1040209"/>
            <a:ext cx="7772400" cy="64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3645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663543" y="663943"/>
            <a:ext cx="67013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Demo-67</a:t>
            </a:r>
            <a:r>
              <a:rPr lang="en-US" sz="3000" dirty="0"/>
              <a:t>: Kubernetes Horizontal Pod Autoscaler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Deployment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42A117-10D6-0FC9-7CDD-843183688B80}"/>
              </a:ext>
            </a:extLst>
          </p:cNvPr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588BFA-2246-8FC7-DEEC-08C8D03F15FB}"/>
              </a:ext>
            </a:extLst>
          </p:cNvPr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Cluster IP </a:t>
            </a:r>
            <a:r>
              <a:rPr lang="en-US" sz="2600" dirty="0">
                <a:solidFill>
                  <a:schemeClr val="bg1"/>
                </a:solidFill>
              </a:rPr>
              <a:t>Service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639760-5459-D0F4-074B-C8CE2157E72F}"/>
              </a:ext>
            </a:extLst>
          </p:cNvPr>
          <p:cNvSpPr/>
          <p:nvPr/>
        </p:nvSpPr>
        <p:spPr>
          <a:xfrm>
            <a:off x="7004095" y="44227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8E2864-385D-1E10-45D9-6DA2F6CB965A}"/>
              </a:ext>
            </a:extLst>
          </p:cNvPr>
          <p:cNvSpPr/>
          <p:nvPr/>
        </p:nvSpPr>
        <p:spPr>
          <a:xfrm>
            <a:off x="8165597" y="44227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Horizontal Pod Autoscaler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E6169-5E4B-F1A6-ECEE-7C5B42FD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1" y="2595236"/>
            <a:ext cx="5549900" cy="24765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D4206B-0020-45CA-74ED-C55E7550153A}"/>
              </a:ext>
            </a:extLst>
          </p:cNvPr>
          <p:cNvSpPr/>
          <p:nvPr/>
        </p:nvSpPr>
        <p:spPr>
          <a:xfrm>
            <a:off x="503061" y="4498470"/>
            <a:ext cx="4602340" cy="5121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8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Autopilot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54111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A6139-0BB4-BF70-95CB-3A9E2502F9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74D1CB-2DD2-0807-8101-F3F89FAA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821" y="3035181"/>
            <a:ext cx="3563006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</a:t>
            </a:r>
            <a:br>
              <a:rPr lang="en-US"/>
            </a:br>
            <a:r>
              <a:rPr lang="en-US"/>
              <a:t>Autopilot </a:t>
            </a:r>
            <a:br>
              <a:rPr lang="en-US"/>
            </a:br>
            <a:r>
              <a:rPr lang="en-US"/>
              <a:t>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B88EF-6F65-AB12-618B-D1FEB0B1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138610"/>
            <a:ext cx="10310647" cy="737826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054B9-28AD-EB35-7BC0-F12237FCC98F}"/>
              </a:ext>
            </a:extLst>
          </p:cNvPr>
          <p:cNvSpPr txBox="1"/>
          <p:nvPr/>
        </p:nvSpPr>
        <p:spPr>
          <a:xfrm>
            <a:off x="548949" y="7514451"/>
            <a:ext cx="797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70C0"/>
                </a:solidFill>
              </a:rPr>
              <a:t>Complete Comparison: https://</a:t>
            </a:r>
            <a:r>
              <a:rPr lang="en-US" sz="1200" err="1">
                <a:solidFill>
                  <a:srgbClr val="0070C0"/>
                </a:solidFill>
              </a:rPr>
              <a:t>cloud.google.com</a:t>
            </a:r>
            <a:r>
              <a:rPr lang="en-US" sz="1200">
                <a:solidFill>
                  <a:srgbClr val="0070C0"/>
                </a:solidFill>
              </a:rPr>
              <a:t>/</a:t>
            </a:r>
            <a:r>
              <a:rPr lang="en-US" sz="1200" err="1">
                <a:solidFill>
                  <a:srgbClr val="0070C0"/>
                </a:solidFill>
              </a:rPr>
              <a:t>kubernetes</a:t>
            </a:r>
            <a:r>
              <a:rPr lang="en-US" sz="1200">
                <a:solidFill>
                  <a:srgbClr val="0070C0"/>
                </a:solidFill>
              </a:rPr>
              <a:t>-engine/docs/resources/autopilot-standard-feature-comparison</a:t>
            </a:r>
          </a:p>
        </p:txBody>
      </p:sp>
    </p:spTree>
    <p:extLst>
      <p:ext uri="{BB962C8B-B14F-4D97-AF65-F5344CB8AC3E}">
        <p14:creationId xmlns:p14="http://schemas.microsoft.com/office/powerpoint/2010/main" val="263159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CD1996-2B18-2538-883F-5DBE2E51D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9225AD-7C80-4E78-640A-F96BADC1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235629"/>
            <a:ext cx="12618720" cy="1188851"/>
          </a:xfrm>
        </p:spPr>
        <p:txBody>
          <a:bodyPr/>
          <a:lstStyle/>
          <a:p>
            <a:r>
              <a:rPr lang="en-US"/>
              <a:t>GKE Autopilot Cluster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5D6C35-BC4F-5E2A-DFE3-F6B106D56CF3}"/>
              </a:ext>
            </a:extLst>
          </p:cNvPr>
          <p:cNvSpPr/>
          <p:nvPr/>
        </p:nvSpPr>
        <p:spPr>
          <a:xfrm>
            <a:off x="5176344" y="2921876"/>
            <a:ext cx="3100551" cy="21125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GKE</a:t>
            </a:r>
          </a:p>
          <a:p>
            <a:pPr algn="ctr"/>
            <a:r>
              <a:rPr lang="en-US" sz="4000"/>
              <a:t>Autopilot</a:t>
            </a:r>
          </a:p>
          <a:p>
            <a:pPr algn="ctr"/>
            <a:r>
              <a:rPr lang="en-US" sz="4000"/>
              <a:t>Cluster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A4577D-937B-C12B-1961-17564E9139FB}"/>
              </a:ext>
            </a:extLst>
          </p:cNvPr>
          <p:cNvSpPr/>
          <p:nvPr/>
        </p:nvSpPr>
        <p:spPr>
          <a:xfrm>
            <a:off x="147144" y="725213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Pricing: </a:t>
            </a:r>
            <a:r>
              <a:rPr lang="en-US"/>
              <a:t>Pay per pod, Pay for the CPU, memory and storage used by our workloads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96C913-60A3-BC3B-087F-0412A68841A8}"/>
              </a:ext>
            </a:extLst>
          </p:cNvPr>
          <p:cNvSpPr/>
          <p:nvPr/>
        </p:nvSpPr>
        <p:spPr>
          <a:xfrm>
            <a:off x="147144" y="1940339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Pricing: </a:t>
            </a:r>
            <a:r>
              <a:rPr lang="en-US" dirty="0"/>
              <a:t>Not charged for system workloads, unused capacity on nodes, Operating System Costs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47811-9D21-97FF-501D-A7268E431F28}"/>
              </a:ext>
            </a:extLst>
          </p:cNvPr>
          <p:cNvSpPr/>
          <p:nvPr/>
        </p:nvSpPr>
        <p:spPr>
          <a:xfrm>
            <a:off x="147143" y="3155465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Clusters have a super hardened configs with many security settings enabled by default.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0C9D94-5F9B-F028-5D15-C29719644BB8}"/>
              </a:ext>
            </a:extLst>
          </p:cNvPr>
          <p:cNvSpPr/>
          <p:nvPr/>
        </p:nvSpPr>
        <p:spPr>
          <a:xfrm>
            <a:off x="147143" y="4370591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GKE automatically applies the security patches.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C9C086-F48B-2F1C-9F2F-297168CB5E26}"/>
              </a:ext>
            </a:extLst>
          </p:cNvPr>
          <p:cNvSpPr/>
          <p:nvPr/>
        </p:nvSpPr>
        <p:spPr>
          <a:xfrm>
            <a:off x="147140" y="5529587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Node Management: </a:t>
            </a:r>
            <a:r>
              <a:rPr lang="en-US"/>
              <a:t>Google manages Worker Nodes (Creation, Upgrades, Repairs)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232E753-E0C6-640C-6E38-94F52E397534}"/>
              </a:ext>
            </a:extLst>
          </p:cNvPr>
          <p:cNvSpPr/>
          <p:nvPr/>
        </p:nvSpPr>
        <p:spPr>
          <a:xfrm>
            <a:off x="8650016" y="725213"/>
            <a:ext cx="5833243" cy="11282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Scaling:</a:t>
            </a:r>
            <a:r>
              <a:rPr lang="en-US" dirty="0"/>
              <a:t> When high load, GKE provisions new nodes for those pods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31140ED-2DF7-D714-1D3C-F6B687E03B1C}"/>
              </a:ext>
            </a:extLst>
          </p:cNvPr>
          <p:cNvSpPr/>
          <p:nvPr/>
        </p:nvSpPr>
        <p:spPr>
          <a:xfrm>
            <a:off x="8650013" y="1981636"/>
            <a:ext cx="5833243" cy="11282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Resource Management: </a:t>
            </a:r>
            <a:r>
              <a:rPr lang="en-US"/>
              <a:t>If we don’t specify resource values in workloads, Autopilot sets pre-configured default values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1CE9556-17A9-40A9-B8FC-FE1F902F6A28}"/>
              </a:ext>
            </a:extLst>
          </p:cNvPr>
          <p:cNvSpPr/>
          <p:nvPr/>
        </p:nvSpPr>
        <p:spPr>
          <a:xfrm>
            <a:off x="147141" y="6688583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Networking: </a:t>
            </a:r>
            <a:r>
              <a:rPr lang="en-US"/>
              <a:t>very advanced. All pod traffic passes through VPC Firewalls.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00C516E-5A49-3976-3420-D4646A6DC92B}"/>
              </a:ext>
            </a:extLst>
          </p:cNvPr>
          <p:cNvSpPr/>
          <p:nvPr/>
        </p:nvSpPr>
        <p:spPr>
          <a:xfrm>
            <a:off x="8650013" y="3238059"/>
            <a:ext cx="5833243" cy="139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Release Management: 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/>
              <a:t>All Autopilot clusters are enrolled in GKE release channel which ensures control plane and nodes run on latest versions in that channel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3958FF-D60D-293B-00D8-8A0F2A12DBBD}"/>
              </a:ext>
            </a:extLst>
          </p:cNvPr>
          <p:cNvSpPr/>
          <p:nvPr/>
        </p:nvSpPr>
        <p:spPr>
          <a:xfrm>
            <a:off x="8650013" y="4758841"/>
            <a:ext cx="5833243" cy="12635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Managed Flexibility: </a:t>
            </a:r>
            <a:r>
              <a:rPr lang="en-US"/>
              <a:t>Autopilot supports specific hardware requirements (Compute Classes: General Purpose, Balanced, Scale-Out)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2EF64AB-C081-17EC-9291-E7BAF6544107}"/>
              </a:ext>
            </a:extLst>
          </p:cNvPr>
          <p:cNvSpPr/>
          <p:nvPr/>
        </p:nvSpPr>
        <p:spPr>
          <a:xfrm>
            <a:off x="8650013" y="6150591"/>
            <a:ext cx="5833243" cy="14694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Reduced Operational Complexity: </a:t>
            </a:r>
            <a:r>
              <a:rPr lang="en-US"/>
              <a:t>Autopilot reduces platform administration overhead by removing need to continuously monitor nodes, scaling and scheduling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88290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8167" y="2578079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165" y="2578079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Identity</a:t>
            </a:r>
          </a:p>
          <a:p>
            <a:r>
              <a:rPr lang="en-US" sz="3000"/>
              <a:t>Aware</a:t>
            </a:r>
          </a:p>
          <a:p>
            <a:r>
              <a:rPr lang="en-US" sz="3000"/>
              <a:t>Proxy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274862"/>
            <a:ext cx="5274426" cy="28247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836104" y="4243726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87" idx="1"/>
            <a:endCxn id="42" idx="1"/>
          </p:cNvCxnSpPr>
          <p:nvPr/>
        </p:nvCxnSpPr>
        <p:spPr>
          <a:xfrm rot="10800000" flipV="1">
            <a:off x="1276384" y="3846950"/>
            <a:ext cx="1600964" cy="1355619"/>
          </a:xfrm>
          <a:prstGeom prst="bentConnector3">
            <a:avLst>
              <a:gd name="adj1" fmla="val 11427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53378" y="49804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49860" y="4409434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544228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640857"/>
            <a:ext cx="427921" cy="561713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57308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31439" cy="93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42329" y="3471950"/>
            <a:ext cx="712150" cy="1168907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45847" y="47602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775651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354" y="1686636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8790" y="1759552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78449" y="2395599"/>
            <a:ext cx="9187" cy="1824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636" y="1119285"/>
            <a:ext cx="8977" cy="5673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72699" y="6382779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https://app1-ingress.kalyanreddydaida.com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6C0F3E0-0DBA-05B2-DD2D-217EE122D007}"/>
              </a:ext>
            </a:extLst>
          </p:cNvPr>
          <p:cNvSpPr/>
          <p:nvPr/>
        </p:nvSpPr>
        <p:spPr>
          <a:xfrm>
            <a:off x="2472699" y="6741212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 Policy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CA883C2-DAFE-5681-D1D7-7811D0ADA166}"/>
              </a:ext>
            </a:extLst>
          </p:cNvPr>
          <p:cNvSpPr/>
          <p:nvPr/>
        </p:nvSpPr>
        <p:spPr>
          <a:xfrm>
            <a:off x="4271526" y="6390963"/>
            <a:ext cx="1730643" cy="5048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BackendConfig</a:t>
            </a:r>
          </a:p>
          <a:p>
            <a:pPr algn="ctr"/>
            <a:r>
              <a:rPr lang="en-US" sz="1800"/>
              <a:t>GCP IAP</a:t>
            </a:r>
          </a:p>
        </p:txBody>
      </p:sp>
      <p:sp>
        <p:nvSpPr>
          <p:cNvPr id="81" name="Google Shape;540;p32">
            <a:extLst>
              <a:ext uri="{FF2B5EF4-FFF2-40B4-BE49-F238E27FC236}">
                <a16:creationId xmlns:a16="http://schemas.microsoft.com/office/drawing/2014/main" id="{06A85F32-F9BD-8573-CF52-B0B7B462DD4B}"/>
              </a:ext>
            </a:extLst>
          </p:cNvPr>
          <p:cNvSpPr/>
          <p:nvPr/>
        </p:nvSpPr>
        <p:spPr>
          <a:xfrm>
            <a:off x="2824086" y="3492176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Identity-Aware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Proxy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1440;p41">
            <a:extLst>
              <a:ext uri="{FF2B5EF4-FFF2-40B4-BE49-F238E27FC236}">
                <a16:creationId xmlns:a16="http://schemas.microsoft.com/office/drawing/2014/main" id="{861FE13E-D756-D005-8C8C-FF763D916352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77348" y="3614598"/>
            <a:ext cx="766138" cy="4647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4C2A30B-DA87-F82B-BBEA-2AD3B84B23D7}"/>
              </a:ext>
            </a:extLst>
          </p:cNvPr>
          <p:cNvCxnSpPr>
            <a:cxnSpLocks/>
            <a:stCxn id="62" idx="2"/>
            <a:endCxn id="81" idx="0"/>
          </p:cNvCxnSpPr>
          <p:nvPr/>
        </p:nvCxnSpPr>
        <p:spPr>
          <a:xfrm flipH="1">
            <a:off x="4054368" y="3287042"/>
            <a:ext cx="24081" cy="2051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Line Callout 2 113">
            <a:extLst>
              <a:ext uri="{FF2B5EF4-FFF2-40B4-BE49-F238E27FC236}">
                <a16:creationId xmlns:a16="http://schemas.microsoft.com/office/drawing/2014/main" id="{8CA7611A-6813-50D6-25C2-E7ABFDE0B713}"/>
              </a:ext>
            </a:extLst>
          </p:cNvPr>
          <p:cNvSpPr/>
          <p:nvPr/>
        </p:nvSpPr>
        <p:spPr>
          <a:xfrm>
            <a:off x="6073814" y="1226028"/>
            <a:ext cx="4631147" cy="372379"/>
          </a:xfrm>
          <a:prstGeom prst="borderCallout2">
            <a:avLst>
              <a:gd name="adj1" fmla="val 50906"/>
              <a:gd name="adj2" fmla="val 238"/>
              <a:gd name="adj3" fmla="val 301561"/>
              <a:gd name="adj4" fmla="val -3952"/>
              <a:gd name="adj5" fmla="val 724429"/>
              <a:gd name="adj6" fmla="val -19597"/>
            </a:avLst>
          </a:prstGeom>
          <a:solidFill>
            <a:srgbClr val="389954"/>
          </a:solidFill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Authenticate &amp; Authorize using IAP</a:t>
            </a:r>
          </a:p>
        </p:txBody>
      </p:sp>
    </p:spTree>
    <p:extLst>
      <p:ext uri="{BB962C8B-B14F-4D97-AF65-F5344CB8AC3E}">
        <p14:creationId xmlns:p14="http://schemas.microsoft.com/office/powerpoint/2010/main" val="243393571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D75B9D-BB6F-EDA8-1260-608CD940B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DDDC53-7652-1491-0ABC-DFB344AC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Autopilot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4C343-3D52-033B-72FC-29570890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1" y="1265361"/>
            <a:ext cx="13837917" cy="320792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E0B300-083B-2538-39B3-77CAFF86D7FA}"/>
              </a:ext>
            </a:extLst>
          </p:cNvPr>
          <p:cNvSpPr/>
          <p:nvPr/>
        </p:nvSpPr>
        <p:spPr>
          <a:xfrm>
            <a:off x="1093076" y="4934189"/>
            <a:ext cx="11876689" cy="2396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Observation: Once the Autopilot cluster is created, if we don’t deploy any workloads, after some time </a:t>
            </a:r>
            <a:r>
              <a:rPr lang="en-US" sz="3000">
                <a:solidFill>
                  <a:srgbClr val="FFFF00"/>
                </a:solidFill>
              </a:rPr>
              <a:t>Number of nodes, Total vCPUs and Total Memory </a:t>
            </a:r>
            <a:r>
              <a:rPr lang="en-US" sz="3000"/>
              <a:t>all will come to </a:t>
            </a:r>
            <a:r>
              <a:rPr lang="en-US" sz="3000">
                <a:solidFill>
                  <a:srgbClr val="FFFF00"/>
                </a:solidFill>
              </a:rPr>
              <a:t>zero</a:t>
            </a:r>
            <a:r>
              <a:rPr lang="en-US" sz="3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0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Demo-68</a:t>
            </a:r>
            <a:r>
              <a:rPr lang="en-US" sz="3000" dirty="0"/>
              <a:t>: Autopilot Cluster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7010871" y="265324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71330" y="267341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Deployment Manifest with </a:t>
            </a:r>
            <a:r>
              <a:rPr lang="en-US" sz="2600">
                <a:solidFill>
                  <a:srgbClr val="FFFF00"/>
                </a:solidFill>
              </a:rPr>
              <a:t>5 replicas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183B64-731C-523A-6648-73A825CEAB77}"/>
              </a:ext>
            </a:extLst>
          </p:cNvPr>
          <p:cNvSpPr/>
          <p:nvPr/>
        </p:nvSpPr>
        <p:spPr>
          <a:xfrm>
            <a:off x="7010871" y="3584136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2B90F2-2D2F-857A-B592-9715A638C178}"/>
              </a:ext>
            </a:extLst>
          </p:cNvPr>
          <p:cNvSpPr/>
          <p:nvPr/>
        </p:nvSpPr>
        <p:spPr>
          <a:xfrm>
            <a:off x="8171330" y="360430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Load Balancer Service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56ACE-8FC8-8766-C571-5F1D8932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7" y="2559076"/>
            <a:ext cx="66548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2097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Configure Access to Multiple Clusters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8581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52FE69-4127-0F76-64D2-11864E426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A7309E-A85A-2464-CB4E-50DE44CB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Configure Access to Multiple Clusters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99AA0816-B3D0-5165-4DD6-183B4AA8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86" y="3165260"/>
            <a:ext cx="1366345" cy="1366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61D95-0CA6-D73C-AF5E-567D1B4965E6}"/>
              </a:ext>
            </a:extLst>
          </p:cNvPr>
          <p:cNvSpPr txBox="1"/>
          <p:nvPr/>
        </p:nvSpPr>
        <p:spPr>
          <a:xfrm>
            <a:off x="76832" y="4412670"/>
            <a:ext cx="1490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Kubernetes</a:t>
            </a:r>
          </a:p>
          <a:p>
            <a:pPr algn="ctr"/>
            <a:r>
              <a:rPr lang="en-US"/>
              <a:t>Admin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11B5B1-C583-7831-1CB5-6F37EC57C325}"/>
              </a:ext>
            </a:extLst>
          </p:cNvPr>
          <p:cNvSpPr/>
          <p:nvPr/>
        </p:nvSpPr>
        <p:spPr>
          <a:xfrm>
            <a:off x="1891862" y="3488453"/>
            <a:ext cx="1944414" cy="7199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kubectl</a:t>
            </a:r>
            <a:endParaRPr lang="en-US" sz="30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550C15-8C27-1487-7760-2DE592E54954}"/>
              </a:ext>
            </a:extLst>
          </p:cNvPr>
          <p:cNvSpPr/>
          <p:nvPr/>
        </p:nvSpPr>
        <p:spPr>
          <a:xfrm>
            <a:off x="4661338" y="3443293"/>
            <a:ext cx="2990193" cy="81027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current-context</a:t>
            </a:r>
          </a:p>
          <a:p>
            <a:pPr algn="ctr"/>
            <a:r>
              <a:rPr lang="en-US" sz="3000"/>
              <a:t>use-context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2707AA-1C47-CF17-A276-742095790324}"/>
              </a:ext>
            </a:extLst>
          </p:cNvPr>
          <p:cNvSpPr/>
          <p:nvPr/>
        </p:nvSpPr>
        <p:spPr>
          <a:xfrm>
            <a:off x="8891752" y="1709761"/>
            <a:ext cx="2659118" cy="719959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tx1"/>
                </a:solidFill>
              </a:rPr>
              <a:t>GKE Cluster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82E5F79-4FAE-EBFF-6311-5B66ACF574C9}"/>
              </a:ext>
            </a:extLst>
          </p:cNvPr>
          <p:cNvSpPr/>
          <p:nvPr/>
        </p:nvSpPr>
        <p:spPr>
          <a:xfrm>
            <a:off x="8891752" y="5325862"/>
            <a:ext cx="2659118" cy="719959"/>
          </a:xfrm>
          <a:prstGeom prst="roundRect">
            <a:avLst/>
          </a:prstGeom>
          <a:solidFill>
            <a:srgbClr val="FEE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tx1"/>
                </a:solidFill>
              </a:rPr>
              <a:t>GKE Cluster 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9BEF96-1E80-35E0-039C-1B972AD67570}"/>
              </a:ext>
            </a:extLst>
          </p:cNvPr>
          <p:cNvSpPr/>
          <p:nvPr/>
        </p:nvSpPr>
        <p:spPr>
          <a:xfrm>
            <a:off x="11808373" y="1093157"/>
            <a:ext cx="2659118" cy="1953168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865271-4654-A172-9814-B70191EC4E2C}"/>
              </a:ext>
            </a:extLst>
          </p:cNvPr>
          <p:cNvSpPr/>
          <p:nvPr/>
        </p:nvSpPr>
        <p:spPr>
          <a:xfrm>
            <a:off x="11881945" y="4709257"/>
            <a:ext cx="2659118" cy="1953168"/>
          </a:xfrm>
          <a:prstGeom prst="roundRect">
            <a:avLst/>
          </a:prstGeom>
          <a:solidFill>
            <a:srgbClr val="FEE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6F3330-2AF1-2866-5737-DAFEB2DC81A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7651531" y="2069741"/>
            <a:ext cx="1240221" cy="1778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982D58-7285-5CD5-127E-FA718494E69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651531" y="3848432"/>
            <a:ext cx="1240221" cy="1837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708FBF-8EC4-5B74-02E8-F5C2BA274E86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1550870" y="2069741"/>
            <a:ext cx="2575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071252-2109-2D80-98CA-3E974F97F0B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11550870" y="5685841"/>
            <a:ext cx="3310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115617-7967-D003-33D1-05FBDE830A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836276" y="3848432"/>
            <a:ext cx="82506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375F64-C4E1-20B3-ADE9-B66B73C05FFC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1479331" y="3848433"/>
            <a:ext cx="4125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oogle Shape;200;p23">
            <a:extLst>
              <a:ext uri="{FF2B5EF4-FFF2-40B4-BE49-F238E27FC236}">
                <a16:creationId xmlns:a16="http://schemas.microsoft.com/office/drawing/2014/main" id="{938B4B71-994A-6C1B-FFCB-8DC26E002A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7821" y="1239093"/>
            <a:ext cx="1240221" cy="11888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6C89666-4951-8557-6F4B-00B249562B32}"/>
              </a:ext>
            </a:extLst>
          </p:cNvPr>
          <p:cNvSpPr txBox="1"/>
          <p:nvPr/>
        </p:nvSpPr>
        <p:spPr>
          <a:xfrm>
            <a:off x="12352807" y="2573872"/>
            <a:ext cx="1717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GKE Cluster 1</a:t>
            </a:r>
          </a:p>
        </p:txBody>
      </p:sp>
      <p:pic>
        <p:nvPicPr>
          <p:cNvPr id="31" name="Google Shape;200;p23">
            <a:extLst>
              <a:ext uri="{FF2B5EF4-FFF2-40B4-BE49-F238E27FC236}">
                <a16:creationId xmlns:a16="http://schemas.microsoft.com/office/drawing/2014/main" id="{640A1058-283B-D75D-E5B6-AD1A4FD2C5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1393" y="4844793"/>
            <a:ext cx="1240221" cy="11888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476E7C5-7339-476E-C42E-49284BA34149}"/>
              </a:ext>
            </a:extLst>
          </p:cNvPr>
          <p:cNvSpPr txBox="1"/>
          <p:nvPr/>
        </p:nvSpPr>
        <p:spPr>
          <a:xfrm>
            <a:off x="12352806" y="6132587"/>
            <a:ext cx="1717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GKE Cluster 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C1C379-A84C-9BB9-9B14-F4FF7F136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73" y="1211381"/>
            <a:ext cx="5689600" cy="149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A25B18B-484B-FDC4-2C76-66F4D6E54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73" y="5206329"/>
            <a:ext cx="7772400" cy="10800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BD2A6A-9740-57F7-10C5-A6AF5AFDB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73" y="6484411"/>
            <a:ext cx="7772400" cy="11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4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0" grpId="0"/>
      <p:bldP spid="32" grpId="0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DD8A8A-81BF-1941-9096-FBC5C6449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E2E787-4FFF-1D48-9783-D038C19D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925949"/>
            <a:ext cx="12618720" cy="1188851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53840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03952" y="5708367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Self</a:t>
            </a:r>
          </a:p>
          <a:p>
            <a:r>
              <a:rPr lang="en-US" sz="3000"/>
              <a:t>Signed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Certs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app3-default.kalyanreddydaida.com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Self-Signed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2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https://app3-default.kalyanreddydaida.com</a:t>
            </a:r>
          </a:p>
        </p:txBody>
      </p:sp>
    </p:spTree>
    <p:extLst>
      <p:ext uri="{BB962C8B-B14F-4D97-AF65-F5344CB8AC3E}">
        <p14:creationId xmlns:p14="http://schemas.microsoft.com/office/powerpoint/2010/main" val="2855450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72816" y="5708367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Pre-shared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Certs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app3-default.kalyanreddydaida.com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Pre-shared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2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https://app3-default.kalyanreddydaida.com</a:t>
            </a:r>
          </a:p>
        </p:txBody>
      </p:sp>
    </p:spTree>
    <p:extLst>
      <p:ext uri="{BB962C8B-B14F-4D97-AF65-F5344CB8AC3E}">
        <p14:creationId xmlns:p14="http://schemas.microsoft.com/office/powerpoint/2010/main" val="779001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66333" y="381917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331" y="3819173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85636" y="629565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  <a:br>
              <a:rPr lang="en-US" sz="3000"/>
            </a:br>
            <a:r>
              <a:rPr lang="en-US" sz="3000"/>
              <a:t>Cloud CDN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5" y="4173654"/>
            <a:ext cx="1589947" cy="1028915"/>
          </a:xfrm>
          <a:prstGeom prst="bentConnector3">
            <a:avLst>
              <a:gd name="adj1" fmla="val 11437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66333" y="272103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7769" y="279394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96615" y="3429996"/>
            <a:ext cx="0" cy="3891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479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ingress-</a:t>
            </a:r>
            <a:r>
              <a:rPr lang="en-IN" sz="1400" b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cdn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IN" sz="1400" b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demo.kalyanreddydaida.com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80" y="6681257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Cloud CDN</a:t>
            </a: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154A0B9F-4ADB-3748-D4E7-A5EE40436A50}"/>
              </a:ext>
            </a:extLst>
          </p:cNvPr>
          <p:cNvSpPr/>
          <p:nvPr/>
        </p:nvSpPr>
        <p:spPr>
          <a:xfrm>
            <a:off x="2852556" y="1714869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253;p16">
            <a:extLst>
              <a:ext uri="{FF2B5EF4-FFF2-40B4-BE49-F238E27FC236}">
                <a16:creationId xmlns:a16="http://schemas.microsoft.com/office/drawing/2014/main" id="{FC8B78D2-275F-17D9-9861-4E62BC9BB231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61022" y="1718946"/>
            <a:ext cx="686162" cy="643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AEC9-D515-F789-8185-BA07D61B9B74}"/>
              </a:ext>
            </a:extLst>
          </p:cNvPr>
          <p:cNvCxnSpPr>
            <a:cxnSpLocks/>
            <a:stCxn id="79" idx="2"/>
            <a:endCxn id="33" idx="0"/>
          </p:cNvCxnSpPr>
          <p:nvPr/>
        </p:nvCxnSpPr>
        <p:spPr>
          <a:xfrm flipH="1">
            <a:off x="4082838" y="1119285"/>
            <a:ext cx="13775" cy="5955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8DA7D8F-6890-B76E-CBC2-B225C1A72D60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4082838" y="2423832"/>
            <a:ext cx="13777" cy="297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831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Client IP</a:t>
            </a:r>
          </a:p>
          <a:p>
            <a:r>
              <a:rPr lang="en-US" sz="3000"/>
              <a:t>Affinity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04" y="420685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560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http://ingress-with-</a:t>
            </a:r>
            <a:r>
              <a:rPr lang="en-US" sz="1800" err="1">
                <a:solidFill>
                  <a:srgbClr val="0070C0"/>
                </a:solidFill>
              </a:rPr>
              <a:t>clientip</a:t>
            </a:r>
            <a:r>
              <a:rPr lang="en-US" sz="1800">
                <a:solidFill>
                  <a:srgbClr val="0070C0"/>
                </a:solidFill>
              </a:rPr>
              <a:t>-</a:t>
            </a:r>
            <a:r>
              <a:rPr lang="en-US" sz="1800" err="1">
                <a:solidFill>
                  <a:srgbClr val="0070C0"/>
                </a:solidFill>
              </a:rPr>
              <a:t>affinity.kalyanreddydaida.com</a:t>
            </a:r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/>
              <a:t>ClientIP</a:t>
            </a:r>
            <a:r>
              <a:rPr lang="en-US" sz="2000"/>
              <a:t> Affinity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AEC9-D515-F789-8185-BA07D61B9B74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3985" y="1119285"/>
            <a:ext cx="12628" cy="937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3494EC2A-D24C-BA34-04C3-A33C6C07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875" y="428686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29196013-CE8F-8ED7-9F46-61BECC8B8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752" y="440183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96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Cookie</a:t>
            </a:r>
          </a:p>
          <a:p>
            <a:r>
              <a:rPr lang="en-US" sz="3000"/>
              <a:t>Affinity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552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http://ingress-with-cookie-</a:t>
            </a:r>
            <a:r>
              <a:rPr lang="en-US" sz="1800" err="1">
                <a:solidFill>
                  <a:srgbClr val="F5748B"/>
                </a:solidFill>
              </a:rPr>
              <a:t>affinity.kalyanreddydaida.com</a:t>
            </a:r>
            <a:endParaRPr lang="en-US" sz="1800">
              <a:solidFill>
                <a:srgbClr val="F5748B"/>
              </a:solidFill>
            </a:endParaRPr>
          </a:p>
          <a:p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Cookie Affinity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AEC9-D515-F789-8185-BA07D61B9B74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3985" y="1119285"/>
            <a:ext cx="12628" cy="937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459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Custom</a:t>
            </a:r>
          </a:p>
          <a:p>
            <a:r>
              <a:rPr lang="en-US" sz="3000"/>
              <a:t>Health</a:t>
            </a:r>
          </a:p>
          <a:p>
            <a:r>
              <a:rPr lang="en-US" sz="3000"/>
              <a:t>Checks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43" idx="0"/>
          </p:cNvCxnSpPr>
          <p:nvPr/>
        </p:nvCxnSpPr>
        <p:spPr>
          <a:xfrm rot="10800000" flipV="1">
            <a:off x="4083986" y="1184846"/>
            <a:ext cx="9419209" cy="87208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92193" y="802266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http://&lt;</a:t>
            </a:r>
            <a:r>
              <a:rPr lang="en-US" sz="1800" err="1">
                <a:solidFill>
                  <a:srgbClr val="F5748B"/>
                </a:solidFill>
              </a:rPr>
              <a:t>loadbalancer-ip</a:t>
            </a:r>
            <a:r>
              <a:rPr lang="en-US" sz="1800">
                <a:solidFill>
                  <a:srgbClr val="F5748B"/>
                </a:solidFill>
              </a:rPr>
              <a:t>&gt;</a:t>
            </a:r>
          </a:p>
          <a:p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Health Check</a:t>
            </a:r>
          </a:p>
        </p:txBody>
      </p:sp>
    </p:spTree>
    <p:extLst>
      <p:ext uri="{BB962C8B-B14F-4D97-AF65-F5344CB8AC3E}">
        <p14:creationId xmlns:p14="http://schemas.microsoft.com/office/powerpoint/2010/main" val="220770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 </a:t>
            </a:r>
            <a:r>
              <a:rPr lang="en-US" sz="1400" b="1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(Internal LB)</a:t>
            </a:r>
            <a:endParaRPr sz="1400" b="1" i="0" u="none" strike="noStrike" cap="non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Internal Load Balancer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28" idx="3"/>
          </p:cNvCxnSpPr>
          <p:nvPr/>
        </p:nvCxnSpPr>
        <p:spPr>
          <a:xfrm rot="10800000" flipV="1">
            <a:off x="9331210" y="1184847"/>
            <a:ext cx="4171984" cy="1319224"/>
          </a:xfrm>
          <a:prstGeom prst="bentConnector3">
            <a:avLst>
              <a:gd name="adj1" fmla="val 1069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6C471-A605-C70B-415B-9D703CFBFBD7}"/>
              </a:ext>
            </a:extLst>
          </p:cNvPr>
          <p:cNvSpPr txBox="1"/>
          <p:nvPr/>
        </p:nvSpPr>
        <p:spPr>
          <a:xfrm>
            <a:off x="3121192" y="1194489"/>
            <a:ext cx="2817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curl 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859CA-4E30-A985-1920-706B38E1804B}"/>
              </a:ext>
            </a:extLst>
          </p:cNvPr>
          <p:cNvSpPr txBox="1"/>
          <p:nvPr/>
        </p:nvSpPr>
        <p:spPr>
          <a:xfrm>
            <a:off x="5965946" y="1186911"/>
            <a:ext cx="283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curl 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E7E75-42FB-D793-ADA3-EDB33FA3D87D}"/>
              </a:ext>
            </a:extLst>
          </p:cNvPr>
          <p:cNvSpPr txBox="1"/>
          <p:nvPr/>
        </p:nvSpPr>
        <p:spPr>
          <a:xfrm>
            <a:off x="8880085" y="1224711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curl http://&lt;LB-IP&gt;/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73277BF-DDC5-42BC-EB1E-BAFDB1A77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66" y="2192273"/>
            <a:ext cx="619935" cy="6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680C81-9036-6A57-EB77-E5C606D74197}"/>
              </a:ext>
            </a:extLst>
          </p:cNvPr>
          <p:cNvSpPr/>
          <p:nvPr/>
        </p:nvSpPr>
        <p:spPr>
          <a:xfrm>
            <a:off x="8199185" y="2178924"/>
            <a:ext cx="1132025" cy="65029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EBEC7E-32EF-30B7-8EF0-D5FF79B7F095}"/>
              </a:ext>
            </a:extLst>
          </p:cNvPr>
          <p:cNvSpPr txBox="1"/>
          <p:nvPr/>
        </p:nvSpPr>
        <p:spPr>
          <a:xfrm>
            <a:off x="8820935" y="2291646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Curl</a:t>
            </a:r>
          </a:p>
          <a:p>
            <a:r>
              <a:rPr lang="en-US" sz="1200"/>
              <a:t>Pod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69703FD5-77FB-BFFA-F573-0F0D4BF177E3}"/>
              </a:ext>
            </a:extLst>
          </p:cNvPr>
          <p:cNvCxnSpPr>
            <a:cxnSpLocks/>
            <a:stCxn id="28" idx="0"/>
            <a:endCxn id="62" idx="0"/>
          </p:cNvCxnSpPr>
          <p:nvPr/>
        </p:nvCxnSpPr>
        <p:spPr>
          <a:xfrm rot="16200000" flipV="1">
            <a:off x="6257271" y="-329003"/>
            <a:ext cx="322813" cy="4693042"/>
          </a:xfrm>
          <a:prstGeom prst="bentConnector3">
            <a:avLst>
              <a:gd name="adj1" fmla="val 2196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15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82150" y="350166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148" y="350166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458342" y="6976095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Cloud Armor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515847"/>
            <a:ext cx="5274426" cy="2583728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57330" y="4506681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2198435" y="3288573"/>
            <a:ext cx="991946" cy="2836048"/>
          </a:xfrm>
          <a:prstGeom prst="bentConnector4">
            <a:avLst>
              <a:gd name="adj1" fmla="val 22031"/>
              <a:gd name="adj2" fmla="val 10806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5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80987" y="25237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22423" y="2596660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111269" y="3232707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9141878" y="-32372"/>
            <a:ext cx="3775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</a:t>
            </a:r>
            <a:r>
              <a:rPr lang="en-IN" sz="1400" err="1">
                <a:solidFill>
                  <a:srgbClr val="0070C0"/>
                </a:solidFill>
              </a:rPr>
              <a:t>cloudarmor-ingress.kalyanreddydaida.com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1011755" y="6495582"/>
            <a:ext cx="1741955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6BB584-42E6-2389-27CD-87053F8D14F3}"/>
              </a:ext>
            </a:extLst>
          </p:cNvPr>
          <p:cNvSpPr/>
          <p:nvPr/>
        </p:nvSpPr>
        <p:spPr>
          <a:xfrm>
            <a:off x="3245609" y="5513299"/>
            <a:ext cx="2706397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4F7210-4490-5D16-B622-F5F635817553}"/>
              </a:ext>
            </a:extLst>
          </p:cNvPr>
          <p:cNvSpPr/>
          <p:nvPr/>
        </p:nvSpPr>
        <p:spPr>
          <a:xfrm>
            <a:off x="3245608" y="5895300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EAAA8C-8E6B-AF69-72E2-88E478F82FEE}"/>
              </a:ext>
            </a:extLst>
          </p:cNvPr>
          <p:cNvSpPr/>
          <p:nvPr/>
        </p:nvSpPr>
        <p:spPr>
          <a:xfrm>
            <a:off x="3245607" y="6288252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Logging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8B697D-FEB6-8656-D4D5-9EA90D02F865}"/>
              </a:ext>
            </a:extLst>
          </p:cNvPr>
          <p:cNvSpPr/>
          <p:nvPr/>
        </p:nvSpPr>
        <p:spPr>
          <a:xfrm>
            <a:off x="3238763" y="6684854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Security Policy</a:t>
            </a:r>
          </a:p>
        </p:txBody>
      </p:sp>
      <p:sp>
        <p:nvSpPr>
          <p:cNvPr id="54" name="Google Shape;540;p32">
            <a:extLst>
              <a:ext uri="{FF2B5EF4-FFF2-40B4-BE49-F238E27FC236}">
                <a16:creationId xmlns:a16="http://schemas.microsoft.com/office/drawing/2014/main" id="{332EA715-55D2-B6E2-33F2-E70F4C85A025}"/>
              </a:ext>
            </a:extLst>
          </p:cNvPr>
          <p:cNvSpPr/>
          <p:nvPr/>
        </p:nvSpPr>
        <p:spPr>
          <a:xfrm>
            <a:off x="2866331" y="14588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 Armor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6364ED-0BB2-1AA5-A2BB-F11027B5DA8C}"/>
              </a:ext>
            </a:extLst>
          </p:cNvPr>
          <p:cNvCxnSpPr>
            <a:cxnSpLocks/>
            <a:stCxn id="54" idx="2"/>
            <a:endCxn id="43" idx="0"/>
          </p:cNvCxnSpPr>
          <p:nvPr/>
        </p:nvCxnSpPr>
        <p:spPr>
          <a:xfrm>
            <a:off x="4096613" y="2167840"/>
            <a:ext cx="14656" cy="3559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9B1CC0-9D70-FFD6-D74C-37B985B27FA8}"/>
              </a:ext>
            </a:extLst>
          </p:cNvPr>
          <p:cNvCxnSpPr>
            <a:cxnSpLocks/>
            <a:stCxn id="79" idx="2"/>
            <a:endCxn id="54" idx="0"/>
          </p:cNvCxnSpPr>
          <p:nvPr/>
        </p:nvCxnSpPr>
        <p:spPr>
          <a:xfrm>
            <a:off x="4096613" y="1119285"/>
            <a:ext cx="0" cy="3395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oogle Shape;257;p16">
            <a:extLst>
              <a:ext uri="{FF2B5EF4-FFF2-40B4-BE49-F238E27FC236}">
                <a16:creationId xmlns:a16="http://schemas.microsoft.com/office/drawing/2014/main" id="{1130F501-84D0-07B1-4151-21662707ABD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953124" y="1504724"/>
            <a:ext cx="665914" cy="6214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85F988E-B8BF-7588-9CCC-15A699385095}"/>
              </a:ext>
            </a:extLst>
          </p:cNvPr>
          <p:cNvSpPr txBox="1"/>
          <p:nvPr/>
        </p:nvSpPr>
        <p:spPr>
          <a:xfrm>
            <a:off x="4111269" y="1114763"/>
            <a:ext cx="4797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Validates rule: throws 403 Forbidden Error if no match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8CA4DA-DD0E-D401-2E8B-CCF78153C57E}"/>
              </a:ext>
            </a:extLst>
          </p:cNvPr>
          <p:cNvSpPr txBox="1"/>
          <p:nvPr/>
        </p:nvSpPr>
        <p:spPr>
          <a:xfrm>
            <a:off x="1853528" y="2141842"/>
            <a:ext cx="434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89954"/>
                </a:solidFill>
              </a:rPr>
              <a:t>Validation rule: if matches forwards request to </a:t>
            </a:r>
            <a:r>
              <a:rPr lang="en-US" sz="1600" b="1" err="1">
                <a:solidFill>
                  <a:srgbClr val="389954"/>
                </a:solidFill>
              </a:rPr>
              <a:t>lb</a:t>
            </a:r>
            <a:endParaRPr lang="en-US" sz="1600" b="1">
              <a:solidFill>
                <a:srgbClr val="3899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56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IN" dirty="0"/>
              <a:t>Google Kubernetes Engine GKE with DevOps|75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349127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24446" y="364224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</a:p>
          <a:p>
            <a:r>
              <a:rPr lang="en-US" sz="3000"/>
              <a:t>Artifact</a:t>
            </a:r>
          </a:p>
          <a:p>
            <a:r>
              <a:rPr lang="en-US" sz="3000"/>
              <a:t>Registry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>
            <a:extLst>
              <a:ext uri="{FF2B5EF4-FFF2-40B4-BE49-F238E27FC236}">
                <a16:creationId xmlns:a16="http://schemas.microsoft.com/office/drawing/2014/main" id="{8C611D9D-9DFD-AFC3-5EBE-A6633D82F652}"/>
              </a:ext>
            </a:extLst>
          </p:cNvPr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09D9FD0E-894A-7227-CA0E-243F52DB82E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EECD8FE-D182-AD79-4A20-8AFF114A4308}"/>
              </a:ext>
            </a:extLst>
          </p:cNvPr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6C0001-AC41-0382-735A-47A8E44A6E21}"/>
              </a:ext>
            </a:extLst>
          </p:cNvPr>
          <p:cNvSpPr/>
          <p:nvPr/>
        </p:nvSpPr>
        <p:spPr>
          <a:xfrm>
            <a:off x="13514327" y="6391511"/>
            <a:ext cx="816876" cy="1158588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89954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95368E-D4FA-7D7F-0C27-0A43112BE3F0}"/>
              </a:ext>
            </a:extLst>
          </p:cNvPr>
          <p:cNvSpPr txBox="1"/>
          <p:nvPr/>
        </p:nvSpPr>
        <p:spPr>
          <a:xfrm>
            <a:off x="13591788" y="7211544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89954"/>
                </a:solidFill>
              </a:rPr>
              <a:t>Admin</a:t>
            </a:r>
          </a:p>
        </p:txBody>
      </p:sp>
      <p:pic>
        <p:nvPicPr>
          <p:cNvPr id="55" name="Graphic 54" descr="Programmer male with solid fill">
            <a:extLst>
              <a:ext uri="{FF2B5EF4-FFF2-40B4-BE49-F238E27FC236}">
                <a16:creationId xmlns:a16="http://schemas.microsoft.com/office/drawing/2014/main" id="{A562B3ED-DC12-74EF-3B7C-35A422D0B3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79459" y="6356445"/>
            <a:ext cx="914400" cy="914400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BB60755F-EE23-BBD6-ED1B-65330F91AF47}"/>
              </a:ext>
            </a:extLst>
          </p:cNvPr>
          <p:cNvCxnSpPr>
            <a:cxnSpLocks/>
            <a:stCxn id="50" idx="1"/>
            <a:endCxn id="14" idx="2"/>
          </p:cNvCxnSpPr>
          <p:nvPr/>
        </p:nvCxnSpPr>
        <p:spPr>
          <a:xfrm rot="10800000">
            <a:off x="2649023" y="6150847"/>
            <a:ext cx="10865305" cy="819958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8506FB9-3C8D-98C2-276A-43EDD3BC1899}"/>
              </a:ext>
            </a:extLst>
          </p:cNvPr>
          <p:cNvSpPr txBox="1"/>
          <p:nvPr/>
        </p:nvSpPr>
        <p:spPr>
          <a:xfrm>
            <a:off x="2819788" y="6544831"/>
            <a:ext cx="2413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Push Docker Image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0040CD9-E77F-3C86-2306-8B3AD6B5798A}"/>
              </a:ext>
            </a:extLst>
          </p:cNvPr>
          <p:cNvCxnSpPr>
            <a:stCxn id="36" idx="1"/>
            <a:endCxn id="14" idx="3"/>
          </p:cNvCxnSpPr>
          <p:nvPr/>
        </p:nvCxnSpPr>
        <p:spPr>
          <a:xfrm flipH="1" flipV="1"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90D874E-DFEA-3173-80C2-567082DCCE2E}"/>
              </a:ext>
            </a:extLst>
          </p:cNvPr>
          <p:cNvSpPr txBox="1"/>
          <p:nvPr/>
        </p:nvSpPr>
        <p:spPr>
          <a:xfrm>
            <a:off x="4653886" y="5141209"/>
            <a:ext cx="2288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</a:t>
            </a:r>
          </a:p>
        </p:txBody>
      </p:sp>
    </p:spTree>
    <p:extLst>
      <p:ext uri="{BB962C8B-B14F-4D97-AF65-F5344CB8AC3E}">
        <p14:creationId xmlns:p14="http://schemas.microsoft.com/office/powerpoint/2010/main" val="4031060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F5FFC3-B806-D49E-0E23-2DEE0F755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B86D16-7B73-D51B-93DF-640E1FC9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</a:t>
            </a:r>
          </a:p>
        </p:txBody>
      </p:sp>
      <p:sp>
        <p:nvSpPr>
          <p:cNvPr id="5" name="Google Shape;540;p32">
            <a:extLst>
              <a:ext uri="{FF2B5EF4-FFF2-40B4-BE49-F238E27FC236}">
                <a16:creationId xmlns:a16="http://schemas.microsoft.com/office/drawing/2014/main" id="{69BBB8B2-0FFE-EE7D-F75B-892D191AB8DF}"/>
              </a:ext>
            </a:extLst>
          </p:cNvPr>
          <p:cNvSpPr/>
          <p:nvPr/>
        </p:nvSpPr>
        <p:spPr>
          <a:xfrm>
            <a:off x="11179971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2056;p49">
            <a:extLst>
              <a:ext uri="{FF2B5EF4-FFF2-40B4-BE49-F238E27FC236}">
                <a16:creationId xmlns:a16="http://schemas.microsoft.com/office/drawing/2014/main" id="{CBE1F68E-9F1C-3DCE-0A54-66B2285E6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5739" y="3089526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0;p32">
            <a:extLst>
              <a:ext uri="{FF2B5EF4-FFF2-40B4-BE49-F238E27FC236}">
                <a16:creationId xmlns:a16="http://schemas.microsoft.com/office/drawing/2014/main" id="{CCD9E8C7-E7F7-3413-E113-5271DD372519}"/>
              </a:ext>
            </a:extLst>
          </p:cNvPr>
          <p:cNvSpPr/>
          <p:nvPr/>
        </p:nvSpPr>
        <p:spPr>
          <a:xfrm>
            <a:off x="864219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oogle Shape;314;p17">
            <a:extLst>
              <a:ext uri="{FF2B5EF4-FFF2-40B4-BE49-F238E27FC236}">
                <a16:creationId xmlns:a16="http://schemas.microsoft.com/office/drawing/2014/main" id="{7B5763C0-9D40-EEC1-86D2-C2E7655930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47" y="3136429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0;p32">
            <a:extLst>
              <a:ext uri="{FF2B5EF4-FFF2-40B4-BE49-F238E27FC236}">
                <a16:creationId xmlns:a16="http://schemas.microsoft.com/office/drawing/2014/main" id="{8D16CDE3-6BB3-2259-B367-BC423E8D8DD8}"/>
              </a:ext>
            </a:extLst>
          </p:cNvPr>
          <p:cNvSpPr/>
          <p:nvPr/>
        </p:nvSpPr>
        <p:spPr>
          <a:xfrm>
            <a:off x="5995999" y="3084615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044;p49">
            <a:extLst>
              <a:ext uri="{FF2B5EF4-FFF2-40B4-BE49-F238E27FC236}">
                <a16:creationId xmlns:a16="http://schemas.microsoft.com/office/drawing/2014/main" id="{19B28D41-4CE7-EF44-41A4-7C2BB6D16C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959" y="3090177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C6F5E7-D82B-99F3-A323-B48596941BB0}"/>
              </a:ext>
            </a:extLst>
          </p:cNvPr>
          <p:cNvSpPr/>
          <p:nvPr/>
        </p:nvSpPr>
        <p:spPr>
          <a:xfrm>
            <a:off x="173630" y="4556053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Store Code</a:t>
            </a:r>
          </a:p>
          <a:p>
            <a:pPr algn="ctr"/>
            <a:r>
              <a:rPr lang="en-US" sz="3000"/>
              <a:t>(Docker Files)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C6B21C-040C-89D0-BF7B-FB47072584D6}"/>
              </a:ext>
            </a:extLst>
          </p:cNvPr>
          <p:cNvSpPr/>
          <p:nvPr/>
        </p:nvSpPr>
        <p:spPr>
          <a:xfrm>
            <a:off x="5176297" y="4597288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Build Packages</a:t>
            </a:r>
          </a:p>
          <a:p>
            <a:pPr algn="ctr"/>
            <a:r>
              <a:rPr lang="en-US" sz="3000"/>
              <a:t>(Build Docker Image)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7E5E75-39BF-F708-F66E-358A60F893DE}"/>
              </a:ext>
            </a:extLst>
          </p:cNvPr>
          <p:cNvSpPr/>
          <p:nvPr/>
        </p:nvSpPr>
        <p:spPr>
          <a:xfrm>
            <a:off x="10178964" y="4575089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Store Packages</a:t>
            </a:r>
          </a:p>
          <a:p>
            <a:pPr algn="ctr"/>
            <a:r>
              <a:rPr lang="en-US" sz="3000"/>
              <a:t>(Store Docker Image)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82B8EA9-97CA-1F13-2EF0-5AB3744CA9B3}"/>
              </a:ext>
            </a:extLst>
          </p:cNvPr>
          <p:cNvSpPr/>
          <p:nvPr/>
        </p:nvSpPr>
        <p:spPr>
          <a:xfrm>
            <a:off x="189605" y="1470841"/>
            <a:ext cx="14299114" cy="1313793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Continuous Integration Pipeline</a:t>
            </a:r>
          </a:p>
        </p:txBody>
      </p:sp>
    </p:spTree>
    <p:extLst>
      <p:ext uri="{BB962C8B-B14F-4D97-AF65-F5344CB8AC3E}">
        <p14:creationId xmlns:p14="http://schemas.microsoft.com/office/powerpoint/2010/main" val="1138017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7077192" y="1079927"/>
            <a:ext cx="7122286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6569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7346109" y="1606754"/>
            <a:ext cx="6432954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7368294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9921251" y="1959642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>
            <a:extLst>
              <a:ext uri="{FF2B5EF4-FFF2-40B4-BE49-F238E27FC236}">
                <a16:creationId xmlns:a16="http://schemas.microsoft.com/office/drawing/2014/main" id="{A99321FB-FD69-66F0-A794-6DA517E9AC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379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78B718A-174A-CD32-64C6-A916EBC12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090" y="1509391"/>
            <a:ext cx="1623205" cy="1623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C9D68D-4C1A-763C-FB36-C3861221F515}"/>
              </a:ext>
            </a:extLst>
          </p:cNvPr>
          <p:cNvSpPr txBox="1"/>
          <p:nvPr/>
        </p:nvSpPr>
        <p:spPr>
          <a:xfrm>
            <a:off x="802195" y="3183458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5CF60-4EF3-0F6E-1C43-8BAD914B2F6C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2118295" y="2314124"/>
            <a:ext cx="7802956" cy="68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EB5DF-EEEA-9566-356B-AE81867B995B}"/>
              </a:ext>
            </a:extLst>
          </p:cNvPr>
          <p:cNvSpPr txBox="1"/>
          <p:nvPr/>
        </p:nvSpPr>
        <p:spPr>
          <a:xfrm>
            <a:off x="3788061" y="184846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Code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1533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</p:spTree>
    <p:extLst>
      <p:ext uri="{BB962C8B-B14F-4D97-AF65-F5344CB8AC3E}">
        <p14:creationId xmlns:p14="http://schemas.microsoft.com/office/powerpoint/2010/main" val="3384953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287508" y="1079927"/>
            <a:ext cx="14153705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886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556425" y="1606754"/>
            <a:ext cx="13495363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578611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830535" y="2901160"/>
            <a:ext cx="12924253" cy="422640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879584" y="2945335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1744571" y="6045763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65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1733704" y="1959642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(Application Code)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>
            <a:extLst>
              <a:ext uri="{FF2B5EF4-FFF2-40B4-BE49-F238E27FC236}">
                <a16:creationId xmlns:a16="http://schemas.microsoft.com/office/drawing/2014/main" id="{A99321FB-FD69-66F0-A794-6DA517E9AC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833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1733705" y="4362213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(myapp1-ci)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1665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GKE CI CD Pipelines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3026735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1674610" y="3412095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Integration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3026735" y="5071176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1129913" y="5564695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DDD52A61-B2B1-AB6E-51D9-A5F5F064260D}"/>
              </a:ext>
            </a:extLst>
          </p:cNvPr>
          <p:cNvSpPr/>
          <p:nvPr/>
        </p:nvSpPr>
        <p:spPr>
          <a:xfrm>
            <a:off x="10530362" y="6102041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GKE</a:t>
            </a: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Cluster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969C09CB-1A83-529D-E322-E630D9FB7ACE}"/>
              </a:ext>
            </a:extLst>
          </p:cNvPr>
          <p:cNvSpPr/>
          <p:nvPr/>
        </p:nvSpPr>
        <p:spPr>
          <a:xfrm>
            <a:off x="10519495" y="2015920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(k8s </a:t>
            </a:r>
            <a:r>
              <a:rPr lang="en-US" sz="14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yaml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Code)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" name="Google Shape;314;p17">
            <a:extLst>
              <a:ext uri="{FF2B5EF4-FFF2-40B4-BE49-F238E27FC236}">
                <a16:creationId xmlns:a16="http://schemas.microsoft.com/office/drawing/2014/main" id="{416DD598-FED7-462F-DEBC-752E74B937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3624" y="2062172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555B7F5-D697-AB01-7594-A8CA3697485E}"/>
              </a:ext>
            </a:extLst>
          </p:cNvPr>
          <p:cNvSpPr/>
          <p:nvPr/>
        </p:nvSpPr>
        <p:spPr>
          <a:xfrm>
            <a:off x="10519496" y="4418491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(myapp1-cd)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2044;p49">
            <a:extLst>
              <a:ext uri="{FF2B5EF4-FFF2-40B4-BE49-F238E27FC236}">
                <a16:creationId xmlns:a16="http://schemas.microsoft.com/office/drawing/2014/main" id="{A966AC11-3FCA-9426-2C2A-5A167F3F65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7456" y="4424053"/>
            <a:ext cx="702485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9D0067-A757-E483-DB25-2CC7FC4109C4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11812526" y="2724883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334771-DBCA-B65A-CED5-EE0096DF87EE}"/>
              </a:ext>
            </a:extLst>
          </p:cNvPr>
          <p:cNvCxnSpPr>
            <a:cxnSpLocks/>
            <a:stCxn id="31" idx="2"/>
            <a:endCxn id="22" idx="0"/>
          </p:cNvCxnSpPr>
          <p:nvPr/>
        </p:nvCxnSpPr>
        <p:spPr>
          <a:xfrm>
            <a:off x="11812526" y="5127454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oogle Shape;200;p23">
            <a:extLst>
              <a:ext uri="{FF2B5EF4-FFF2-40B4-BE49-F238E27FC236}">
                <a16:creationId xmlns:a16="http://schemas.microsoft.com/office/drawing/2014/main" id="{49B6A879-E692-9731-6A5A-9DC0BEF22A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3480" y="6107603"/>
            <a:ext cx="700188" cy="678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D714C99-4EE5-E85D-C5E5-5467FC9100CD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4319765" y="2377273"/>
            <a:ext cx="6253859" cy="2339422"/>
          </a:xfrm>
          <a:prstGeom prst="bentConnector3">
            <a:avLst>
              <a:gd name="adj1" fmla="val 143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F24214-B592-9F28-B0E1-63F5887F001B}"/>
              </a:ext>
            </a:extLst>
          </p:cNvPr>
          <p:cNvSpPr txBox="1"/>
          <p:nvPr/>
        </p:nvSpPr>
        <p:spPr>
          <a:xfrm>
            <a:off x="5182686" y="1981181"/>
            <a:ext cx="4702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Push Kubernetes YAML Manifests with Docker Image tag as COMMIT_SHA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8DBD52-66E6-F14C-5D04-ECF7BA31E545}"/>
              </a:ext>
            </a:extLst>
          </p:cNvPr>
          <p:cNvSpPr txBox="1"/>
          <p:nvPr/>
        </p:nvSpPr>
        <p:spPr>
          <a:xfrm>
            <a:off x="10425379" y="3134049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Delivery Pipeline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D153FD3-B1D8-18B4-2802-62FE82F6A992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4319765" y="4754949"/>
            <a:ext cx="6199731" cy="1645295"/>
          </a:xfrm>
          <a:prstGeom prst="bentConnector3">
            <a:avLst>
              <a:gd name="adj1" fmla="val 79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8DD6C7-4E25-2E25-6523-D4814F173679}"/>
              </a:ext>
            </a:extLst>
          </p:cNvPr>
          <p:cNvSpPr txBox="1"/>
          <p:nvPr/>
        </p:nvSpPr>
        <p:spPr>
          <a:xfrm>
            <a:off x="6517811" y="4373143"/>
            <a:ext cx="270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Pull Docker Image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E5B460-AA6E-8972-43E3-BF7334084F58}"/>
              </a:ext>
            </a:extLst>
          </p:cNvPr>
          <p:cNvSpPr txBox="1"/>
          <p:nvPr/>
        </p:nvSpPr>
        <p:spPr>
          <a:xfrm>
            <a:off x="10452765" y="5189121"/>
            <a:ext cx="2708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Deploy k8s Manifests to GKE Cluster</a:t>
            </a:r>
          </a:p>
        </p:txBody>
      </p: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40FB7CFF-A0DF-6E02-B4FC-CDA684F91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709" y="-55840"/>
            <a:ext cx="907474" cy="9074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F78EAAF-4224-ABC8-9467-6C5CF1B7EB4E}"/>
              </a:ext>
            </a:extLst>
          </p:cNvPr>
          <p:cNvSpPr txBox="1"/>
          <p:nvPr/>
        </p:nvSpPr>
        <p:spPr>
          <a:xfrm>
            <a:off x="401728" y="763602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7D605A-1355-6DB1-4834-F7D01FA10EED}"/>
              </a:ext>
            </a:extLst>
          </p:cNvPr>
          <p:cNvCxnSpPr>
            <a:stCxn id="52" idx="3"/>
            <a:endCxn id="15" idx="0"/>
          </p:cNvCxnSpPr>
          <p:nvPr/>
        </p:nvCxnSpPr>
        <p:spPr>
          <a:xfrm>
            <a:off x="1334183" y="397897"/>
            <a:ext cx="1692552" cy="156174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9EC561-16F3-4B6C-BBCA-E68A146C45C4}"/>
              </a:ext>
            </a:extLst>
          </p:cNvPr>
          <p:cNvSpPr txBox="1"/>
          <p:nvPr/>
        </p:nvSpPr>
        <p:spPr>
          <a:xfrm>
            <a:off x="1431728" y="356490"/>
            <a:ext cx="2372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App Code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BF1CEB-7964-44DE-A2F5-47C836AC06E0}"/>
              </a:ext>
            </a:extLst>
          </p:cNvPr>
          <p:cNvSpPr/>
          <p:nvPr/>
        </p:nvSpPr>
        <p:spPr>
          <a:xfrm>
            <a:off x="3168752" y="51697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99EE72-842E-3A99-D531-92C2B80B1912}"/>
              </a:ext>
            </a:extLst>
          </p:cNvPr>
          <p:cNvSpPr/>
          <p:nvPr/>
        </p:nvSpPr>
        <p:spPr>
          <a:xfrm>
            <a:off x="3152870" y="2938568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622BA4A-9B35-9353-C30F-36467E37958B}"/>
              </a:ext>
            </a:extLst>
          </p:cNvPr>
          <p:cNvSpPr/>
          <p:nvPr/>
        </p:nvSpPr>
        <p:spPr>
          <a:xfrm>
            <a:off x="3136860" y="5180224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9932D20-B582-781E-94CB-C9B765A2A5CB}"/>
              </a:ext>
            </a:extLst>
          </p:cNvPr>
          <p:cNvSpPr/>
          <p:nvPr/>
        </p:nvSpPr>
        <p:spPr>
          <a:xfrm>
            <a:off x="9950006" y="1904923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69299F-F8A9-E3FF-C3D9-EF5A7FD4BCC0}"/>
              </a:ext>
            </a:extLst>
          </p:cNvPr>
          <p:cNvSpPr/>
          <p:nvPr/>
        </p:nvSpPr>
        <p:spPr>
          <a:xfrm>
            <a:off x="12237441" y="2817490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5E3D27-CE92-7346-1F5A-B64697F89561}"/>
              </a:ext>
            </a:extLst>
          </p:cNvPr>
          <p:cNvSpPr/>
          <p:nvPr/>
        </p:nvSpPr>
        <p:spPr>
          <a:xfrm>
            <a:off x="8741814" y="4293491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3CE95C9-877A-20D0-3132-2205D3668490}"/>
              </a:ext>
            </a:extLst>
          </p:cNvPr>
          <p:cNvSpPr/>
          <p:nvPr/>
        </p:nvSpPr>
        <p:spPr>
          <a:xfrm>
            <a:off x="12237441" y="5656366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ED985F5-FE01-29F5-83BE-5FC19C2D8757}"/>
              </a:ext>
            </a:extLst>
          </p:cNvPr>
          <p:cNvSpPr/>
          <p:nvPr/>
        </p:nvSpPr>
        <p:spPr>
          <a:xfrm>
            <a:off x="787474" y="1872441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7946FB-7DFF-910F-7F0C-DD3C0E438252}"/>
              </a:ext>
            </a:extLst>
          </p:cNvPr>
          <p:cNvSpPr txBox="1"/>
          <p:nvPr/>
        </p:nvSpPr>
        <p:spPr>
          <a:xfrm>
            <a:off x="1383090" y="7346415"/>
            <a:ext cx="2876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Integration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4EDF599-431C-A32E-6238-7F7F02533C34}"/>
              </a:ext>
            </a:extLst>
          </p:cNvPr>
          <p:cNvSpPr/>
          <p:nvPr/>
        </p:nvSpPr>
        <p:spPr>
          <a:xfrm>
            <a:off x="9820009" y="1866649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C4F08-A868-9741-AF15-76EDD3517D9B}"/>
              </a:ext>
            </a:extLst>
          </p:cNvPr>
          <p:cNvSpPr txBox="1"/>
          <p:nvPr/>
        </p:nvSpPr>
        <p:spPr>
          <a:xfrm>
            <a:off x="10415625" y="7340623"/>
            <a:ext cx="30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1329018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AA36E-516D-4654-FD6D-B57829D067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3FBF2-F313-94A7-AFC4-88DE9C4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Probes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233BBE-D606-DB33-9BA0-66B7F8B63C11}"/>
              </a:ext>
            </a:extLst>
          </p:cNvPr>
          <p:cNvSpPr/>
          <p:nvPr/>
        </p:nvSpPr>
        <p:spPr>
          <a:xfrm>
            <a:off x="200721" y="926860"/>
            <a:ext cx="4125951" cy="26428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Liveness Probe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22C085-6B43-641B-FD70-E3B790633A51}"/>
              </a:ext>
            </a:extLst>
          </p:cNvPr>
          <p:cNvSpPr/>
          <p:nvPr/>
        </p:nvSpPr>
        <p:spPr>
          <a:xfrm>
            <a:off x="4849664" y="3150218"/>
            <a:ext cx="4125951" cy="2642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Startup Probe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D83AE8-388F-D40A-031E-4BE0D34699E4}"/>
              </a:ext>
            </a:extLst>
          </p:cNvPr>
          <p:cNvSpPr/>
          <p:nvPr/>
        </p:nvSpPr>
        <p:spPr>
          <a:xfrm>
            <a:off x="10106722" y="4979018"/>
            <a:ext cx="4125951" cy="26428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Readiness Probe</a:t>
            </a:r>
          </a:p>
        </p:txBody>
      </p:sp>
    </p:spTree>
    <p:extLst>
      <p:ext uri="{BB962C8B-B14F-4D97-AF65-F5344CB8AC3E}">
        <p14:creationId xmlns:p14="http://schemas.microsoft.com/office/powerpoint/2010/main" val="1515835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16D378-2D01-714A-4403-8258E6AD6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74B3C5-FAB4-D8E2-4AC0-470C135B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99" y="-194121"/>
            <a:ext cx="12618720" cy="1188851"/>
          </a:xfrm>
        </p:spPr>
        <p:txBody>
          <a:bodyPr/>
          <a:lstStyle/>
          <a:p>
            <a:r>
              <a:rPr lang="en-US" dirty="0"/>
              <a:t>Kubernetes Requests &amp; Limits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69EF5B-3456-7AD3-9E3D-79EA63DED610}"/>
              </a:ext>
            </a:extLst>
          </p:cNvPr>
          <p:cNvSpPr/>
          <p:nvPr/>
        </p:nvSpPr>
        <p:spPr>
          <a:xfrm>
            <a:off x="319140" y="2530028"/>
            <a:ext cx="13992120" cy="4262658"/>
          </a:xfrm>
          <a:prstGeom prst="roundRect">
            <a:avLst>
              <a:gd name="adj" fmla="val 847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FD48BB1-26C0-5805-5375-D7946F981DC0}"/>
              </a:ext>
            </a:extLst>
          </p:cNvPr>
          <p:cNvSpPr/>
          <p:nvPr/>
        </p:nvSpPr>
        <p:spPr>
          <a:xfrm>
            <a:off x="591282" y="2960938"/>
            <a:ext cx="6629401" cy="3234416"/>
          </a:xfrm>
          <a:prstGeom prst="roundRect">
            <a:avLst>
              <a:gd name="adj" fmla="val 847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446B4-0721-9621-0B54-1E8B1E85E20C}"/>
              </a:ext>
            </a:extLst>
          </p:cNvPr>
          <p:cNvSpPr txBox="1"/>
          <p:nvPr/>
        </p:nvSpPr>
        <p:spPr>
          <a:xfrm>
            <a:off x="3079847" y="5697741"/>
            <a:ext cx="18944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F7B461-DDF0-6264-52D5-94B16E0F96F9}"/>
              </a:ext>
            </a:extLst>
          </p:cNvPr>
          <p:cNvSpPr/>
          <p:nvPr/>
        </p:nvSpPr>
        <p:spPr>
          <a:xfrm>
            <a:off x="844711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FE134A3-0125-B279-006B-8DED597F7D82}"/>
              </a:ext>
            </a:extLst>
          </p:cNvPr>
          <p:cNvSpPr/>
          <p:nvPr/>
        </p:nvSpPr>
        <p:spPr>
          <a:xfrm>
            <a:off x="3608972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A268BD-AC60-248A-C5F3-53B04549C663}"/>
              </a:ext>
            </a:extLst>
          </p:cNvPr>
          <p:cNvSpPr/>
          <p:nvPr/>
        </p:nvSpPr>
        <p:spPr>
          <a:xfrm>
            <a:off x="5426761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A25CC-2809-8914-0591-D0540C6E7A1A}"/>
              </a:ext>
            </a:extLst>
          </p:cNvPr>
          <p:cNvSpPr txBox="1"/>
          <p:nvPr/>
        </p:nvSpPr>
        <p:spPr>
          <a:xfrm>
            <a:off x="6354622" y="6269466"/>
            <a:ext cx="248561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Kubernetes Pod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00BC6D5-DA57-8A91-BFEE-3A1D2763AB77}"/>
              </a:ext>
            </a:extLst>
          </p:cNvPr>
          <p:cNvSpPr/>
          <p:nvPr/>
        </p:nvSpPr>
        <p:spPr>
          <a:xfrm>
            <a:off x="7377059" y="2986545"/>
            <a:ext cx="6629401" cy="3234416"/>
          </a:xfrm>
          <a:prstGeom prst="roundRect">
            <a:avLst>
              <a:gd name="adj" fmla="val 8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738A8-BCAB-1FDD-2BB4-4C7825CB1878}"/>
              </a:ext>
            </a:extLst>
          </p:cNvPr>
          <p:cNvSpPr txBox="1"/>
          <p:nvPr/>
        </p:nvSpPr>
        <p:spPr>
          <a:xfrm>
            <a:off x="9865624" y="5736255"/>
            <a:ext cx="18944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563456-3FA6-7FC9-C3F8-27976DDCA163}"/>
              </a:ext>
            </a:extLst>
          </p:cNvPr>
          <p:cNvSpPr/>
          <p:nvPr/>
        </p:nvSpPr>
        <p:spPr>
          <a:xfrm>
            <a:off x="844711" y="442880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A8FDE3-906D-C3A4-3442-52BC4FD0C841}"/>
              </a:ext>
            </a:extLst>
          </p:cNvPr>
          <p:cNvSpPr/>
          <p:nvPr/>
        </p:nvSpPr>
        <p:spPr>
          <a:xfrm>
            <a:off x="3644326" y="4481601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B3004D-2468-A2F5-7AD2-458FB7594FE0}"/>
              </a:ext>
            </a:extLst>
          </p:cNvPr>
          <p:cNvSpPr/>
          <p:nvPr/>
        </p:nvSpPr>
        <p:spPr>
          <a:xfrm>
            <a:off x="5462115" y="4481601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802ADA-5E41-BEDD-F838-EEB0A85ABF77}"/>
              </a:ext>
            </a:extLst>
          </p:cNvPr>
          <p:cNvSpPr/>
          <p:nvPr/>
        </p:nvSpPr>
        <p:spPr>
          <a:xfrm>
            <a:off x="7492825" y="3368348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A5ED01-A8DD-EEBD-784D-0792F14684F6}"/>
              </a:ext>
            </a:extLst>
          </p:cNvPr>
          <p:cNvSpPr/>
          <p:nvPr/>
        </p:nvSpPr>
        <p:spPr>
          <a:xfrm>
            <a:off x="10389595" y="3381255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8CC506-D0E8-2DDD-BF2B-F6E3B75E4483}"/>
              </a:ext>
            </a:extLst>
          </p:cNvPr>
          <p:cNvSpPr/>
          <p:nvPr/>
        </p:nvSpPr>
        <p:spPr>
          <a:xfrm>
            <a:off x="12207384" y="3381255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833E33-E188-7135-2054-52BAC27FCB08}"/>
              </a:ext>
            </a:extLst>
          </p:cNvPr>
          <p:cNvSpPr/>
          <p:nvPr/>
        </p:nvSpPr>
        <p:spPr>
          <a:xfrm>
            <a:off x="7492825" y="456881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E9A091-82A6-BD60-1E22-16118920559B}"/>
              </a:ext>
            </a:extLst>
          </p:cNvPr>
          <p:cNvSpPr/>
          <p:nvPr/>
        </p:nvSpPr>
        <p:spPr>
          <a:xfrm>
            <a:off x="10389595" y="456881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9B5475-9080-2C02-B235-26BE8819C9FB}"/>
              </a:ext>
            </a:extLst>
          </p:cNvPr>
          <p:cNvSpPr/>
          <p:nvPr/>
        </p:nvSpPr>
        <p:spPr>
          <a:xfrm>
            <a:off x="12207384" y="4581717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72F5D0B-4AFB-BF37-E369-87C909D81880}"/>
              </a:ext>
            </a:extLst>
          </p:cNvPr>
          <p:cNvSpPr/>
          <p:nvPr/>
        </p:nvSpPr>
        <p:spPr>
          <a:xfrm>
            <a:off x="630848" y="849625"/>
            <a:ext cx="13237949" cy="15206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Requests &amp; Limits </a:t>
            </a:r>
            <a:r>
              <a:rPr lang="en-US" sz="3000" dirty="0"/>
              <a:t>are the mechanisms Kubernetes uses to control resources such as </a:t>
            </a:r>
            <a:r>
              <a:rPr lang="en-US" sz="3000" dirty="0">
                <a:solidFill>
                  <a:srgbClr val="FFFF00"/>
                </a:solidFill>
              </a:rPr>
              <a:t>CPU and Memory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07DAE38-0405-0AE5-88B0-06CA60ECBCBE}"/>
              </a:ext>
            </a:extLst>
          </p:cNvPr>
          <p:cNvSpPr/>
          <p:nvPr/>
        </p:nvSpPr>
        <p:spPr>
          <a:xfrm>
            <a:off x="2904497" y="6950840"/>
            <a:ext cx="8632371" cy="6749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and Limits are </a:t>
            </a:r>
            <a:r>
              <a:rPr lang="en-US" sz="2800" dirty="0">
                <a:solidFill>
                  <a:srgbClr val="FFFF00"/>
                </a:solidFill>
              </a:rPr>
              <a:t>per container basis </a:t>
            </a:r>
            <a:r>
              <a:rPr lang="en-US" sz="2800" dirty="0"/>
              <a:t>in a Pod. </a:t>
            </a:r>
          </a:p>
        </p:txBody>
      </p:sp>
    </p:spTree>
    <p:extLst>
      <p:ext uri="{BB962C8B-B14F-4D97-AF65-F5344CB8AC3E}">
        <p14:creationId xmlns:p14="http://schemas.microsoft.com/office/powerpoint/2010/main" val="1404465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5592253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5106016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585280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266787" y="533118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266787" y="578475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54255" y="5341830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54255" y="5795399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659959" y="5341830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659959" y="5795399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>
            <a:extLst>
              <a:ext uri="{FF2B5EF4-FFF2-40B4-BE49-F238E27FC236}">
                <a16:creationId xmlns:a16="http://schemas.microsoft.com/office/drawing/2014/main" id="{8DAE91C0-BDBA-AAC2-3056-CA82ECFB84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FB6C80-3403-76CE-4CA9-0B52CBC96C19}"/>
              </a:ext>
            </a:extLst>
          </p:cNvPr>
          <p:cNvSpPr/>
          <p:nvPr/>
        </p:nvSpPr>
        <p:spPr>
          <a:xfrm>
            <a:off x="476606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B546-E264-220A-D3BA-D40F8AB0BDF4}"/>
              </a:ext>
            </a:extLst>
          </p:cNvPr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23A6E-17F2-79E4-F9B1-FFB0BF3E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DC9297-821E-7E1C-EE6D-926F36E9321A}"/>
              </a:ext>
            </a:extLst>
          </p:cNvPr>
          <p:cNvSpPr/>
          <p:nvPr/>
        </p:nvSpPr>
        <p:spPr>
          <a:xfrm>
            <a:off x="4868699" y="5341830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F7871D-4F7D-02A2-6005-EC9E53CEA4F9}"/>
              </a:ext>
            </a:extLst>
          </p:cNvPr>
          <p:cNvSpPr/>
          <p:nvPr/>
        </p:nvSpPr>
        <p:spPr>
          <a:xfrm>
            <a:off x="4868699" y="5795399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21DA95-F212-1B85-CBB3-B3545E77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D6E8694-53B7-312F-62A6-F6D3716077BB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6117771" y="4760258"/>
            <a:ext cx="4463990" cy="715256"/>
          </a:xfrm>
          <a:prstGeom prst="bentConnector3">
            <a:avLst>
              <a:gd name="adj1" fmla="val 8511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7026E8-6AF2-AE4C-ADA5-AFA27F3FC1CC}"/>
              </a:ext>
            </a:extLst>
          </p:cNvPr>
          <p:cNvSpPr txBox="1"/>
          <p:nvPr/>
        </p:nvSpPr>
        <p:spPr>
          <a:xfrm>
            <a:off x="7035209" y="5088599"/>
            <a:ext cx="2577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B5AA80D-862A-B707-6503-C9262AF7C2D4}"/>
              </a:ext>
            </a:extLst>
          </p:cNvPr>
          <p:cNvSpPr/>
          <p:nvPr/>
        </p:nvSpPr>
        <p:spPr>
          <a:xfrm>
            <a:off x="7193826" y="3820264"/>
            <a:ext cx="1808984" cy="651944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Scale-Out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3232E67-1BDB-9A34-EFB9-660C411F90C6}"/>
              </a:ext>
            </a:extLst>
          </p:cNvPr>
          <p:cNvSpPr/>
          <p:nvPr/>
        </p:nvSpPr>
        <p:spPr>
          <a:xfrm>
            <a:off x="1164155" y="6484626"/>
            <a:ext cx="47576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452D9BC-86CB-E2F5-7EDA-64B481DFDDEF}"/>
              </a:ext>
            </a:extLst>
          </p:cNvPr>
          <p:cNvSpPr/>
          <p:nvPr/>
        </p:nvSpPr>
        <p:spPr>
          <a:xfrm>
            <a:off x="6775553" y="2424159"/>
            <a:ext cx="2632412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C803F26-92DE-8331-6AF1-BAF8AEB8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556" y="24892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D0EBA60-DE42-A1BB-F4CC-377DDB37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308" y="24823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447F833-5D55-08BF-8026-30D89413BB24}"/>
              </a:ext>
            </a:extLst>
          </p:cNvPr>
          <p:cNvSpPr txBox="1"/>
          <p:nvPr/>
        </p:nvSpPr>
        <p:spPr>
          <a:xfrm>
            <a:off x="6765446" y="3139049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</a:p>
        </p:txBody>
      </p:sp>
    </p:spTree>
    <p:extLst>
      <p:ext uri="{BB962C8B-B14F-4D97-AF65-F5344CB8AC3E}">
        <p14:creationId xmlns:p14="http://schemas.microsoft.com/office/powerpoint/2010/main" val="2748788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9" y="1886114"/>
            <a:ext cx="4448652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6" y="2475763"/>
            <a:ext cx="3832388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488818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307939" y="52768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307939" y="57304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95407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95407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701111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701111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C3718F1-68E3-C65C-DB2F-965B9D0CDB95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4844145" y="4760258"/>
            <a:ext cx="5737623" cy="715256"/>
          </a:xfrm>
          <a:prstGeom prst="bentConnector3">
            <a:avLst>
              <a:gd name="adj1" fmla="val 8832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6B257C-11A4-F47B-FAC7-9BA3B9B0CECC}"/>
              </a:ext>
            </a:extLst>
          </p:cNvPr>
          <p:cNvSpPr txBox="1"/>
          <p:nvPr/>
        </p:nvSpPr>
        <p:spPr>
          <a:xfrm>
            <a:off x="6184011" y="5026375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845236-5678-0940-AE7B-9BD812C83380}"/>
              </a:ext>
            </a:extLst>
          </p:cNvPr>
          <p:cNvSpPr/>
          <p:nvPr/>
        </p:nvSpPr>
        <p:spPr>
          <a:xfrm>
            <a:off x="6200767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C143A3-05A5-C9DA-0F5B-92B655DFF044}"/>
              </a:ext>
            </a:extLst>
          </p:cNvPr>
          <p:cNvSpPr/>
          <p:nvPr/>
        </p:nvSpPr>
        <p:spPr>
          <a:xfrm>
            <a:off x="1164155" y="6484626"/>
            <a:ext cx="3461315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</p:spTree>
    <p:extLst>
      <p:ext uri="{BB962C8B-B14F-4D97-AF65-F5344CB8AC3E}">
        <p14:creationId xmlns:p14="http://schemas.microsoft.com/office/powerpoint/2010/main" val="2843714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Namespaces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74613" y="1886514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Contains all the Kubernetes </a:t>
            </a:r>
            <a:r>
              <a:rPr lang="en-US" dirty="0">
                <a:solidFill>
                  <a:srgbClr val="0070C0"/>
                </a:solidFill>
              </a:rPr>
              <a:t>System</a:t>
            </a:r>
            <a:r>
              <a:rPr lang="en-US" dirty="0"/>
              <a:t> Components.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Its good idea to not touch this Namespace.</a:t>
            </a: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87526" y="1865446"/>
            <a:ext cx="308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-system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72;p27">
            <a:extLst>
              <a:ext uri="{FF2B5EF4-FFF2-40B4-BE49-F238E27FC236}">
                <a16:creationId xmlns:a16="http://schemas.microsoft.com/office/drawing/2014/main" id="{E85CB46A-D702-1121-E268-5EF17E568AEE}"/>
              </a:ext>
            </a:extLst>
          </p:cNvPr>
          <p:cNvSpPr/>
          <p:nvPr/>
        </p:nvSpPr>
        <p:spPr>
          <a:xfrm>
            <a:off x="441350" y="4780495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3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AutoNum type="arabicPeriod"/>
            </a:pPr>
            <a:r>
              <a:rPr lang="en-US" dirty="0"/>
              <a:t>Holds </a:t>
            </a:r>
            <a:r>
              <a:rPr lang="en-US" dirty="0">
                <a:solidFill>
                  <a:srgbClr val="0070C0"/>
                </a:solidFill>
              </a:rPr>
              <a:t>Lease objects </a:t>
            </a:r>
            <a:r>
              <a:rPr lang="en-US" dirty="0"/>
              <a:t>associated with each node. 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Node leases allow the </a:t>
            </a:r>
            <a:r>
              <a:rPr lang="en-IN" dirty="0" err="1"/>
              <a:t>kubelet</a:t>
            </a:r>
            <a:r>
              <a:rPr lang="en-IN" dirty="0"/>
              <a:t> to </a:t>
            </a:r>
            <a:r>
              <a:rPr lang="en-IN" dirty="0">
                <a:solidFill>
                  <a:srgbClr val="0070C0"/>
                </a:solidFill>
              </a:rPr>
              <a:t>send heartbeats </a:t>
            </a:r>
            <a:r>
              <a:rPr lang="en-IN" dirty="0"/>
              <a:t>so that the control plane can detect node failure.</a:t>
            </a:r>
          </a:p>
        </p:txBody>
      </p:sp>
      <p:pic>
        <p:nvPicPr>
          <p:cNvPr id="31" name="Google Shape;389;p27">
            <a:extLst>
              <a:ext uri="{FF2B5EF4-FFF2-40B4-BE49-F238E27FC236}">
                <a16:creationId xmlns:a16="http://schemas.microsoft.com/office/drawing/2014/main" id="{F65FFB38-6491-7066-229A-91A6749335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79" y="4351913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15951F0-56C6-2BB2-3F8E-E9F51D00C04E}"/>
              </a:ext>
            </a:extLst>
          </p:cNvPr>
          <p:cNvSpPr txBox="1"/>
          <p:nvPr/>
        </p:nvSpPr>
        <p:spPr>
          <a:xfrm>
            <a:off x="1554263" y="4759427"/>
            <a:ext cx="3560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-node-lease Namespace</a:t>
            </a:r>
          </a:p>
        </p:txBody>
      </p:sp>
      <p:sp>
        <p:nvSpPr>
          <p:cNvPr id="41" name="Google Shape;372;p27">
            <a:extLst>
              <a:ext uri="{FF2B5EF4-FFF2-40B4-BE49-F238E27FC236}">
                <a16:creationId xmlns:a16="http://schemas.microsoft.com/office/drawing/2014/main" id="{7F907B47-229D-10F9-2F83-4802846CB7C0}"/>
              </a:ext>
            </a:extLst>
          </p:cNvPr>
          <p:cNvSpPr/>
          <p:nvPr/>
        </p:nvSpPr>
        <p:spPr>
          <a:xfrm>
            <a:off x="7607542" y="1886514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2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2000" dirty="0">
                <a:solidFill>
                  <a:srgbClr val="0070C0"/>
                </a:solidFill>
                <a:latin typeface="arial" panose="020B0604020202020204" pitchFamily="34" charset="0"/>
              </a:rPr>
              <a:t>R</a:t>
            </a:r>
            <a:r>
              <a:rPr lang="en-IN" sz="20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eadable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by all clients (including those not authenticated).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Mostly </a:t>
            </a:r>
            <a:r>
              <a:rPr lang="en-US" sz="2000" dirty="0">
                <a:solidFill>
                  <a:srgbClr val="0070C0"/>
                </a:solidFill>
              </a:rPr>
              <a:t>reserved for cluster usage</a:t>
            </a:r>
            <a:r>
              <a:rPr lang="en-US" sz="2000" dirty="0"/>
              <a:t>, in case that some resources should be visible and readable publicly throughout the whole cluster</a:t>
            </a:r>
          </a:p>
        </p:txBody>
      </p:sp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6D7DC940-48CD-BE68-E058-2497964C53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371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7FDA011-F326-4331-62EA-793C1756FCE8}"/>
              </a:ext>
            </a:extLst>
          </p:cNvPr>
          <p:cNvSpPr txBox="1"/>
          <p:nvPr/>
        </p:nvSpPr>
        <p:spPr>
          <a:xfrm>
            <a:off x="8720455" y="1865446"/>
            <a:ext cx="2980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-public Namespace</a:t>
            </a:r>
          </a:p>
        </p:txBody>
      </p:sp>
      <p:sp>
        <p:nvSpPr>
          <p:cNvPr id="53" name="Google Shape;372;p27">
            <a:extLst>
              <a:ext uri="{FF2B5EF4-FFF2-40B4-BE49-F238E27FC236}">
                <a16:creationId xmlns:a16="http://schemas.microsoft.com/office/drawing/2014/main" id="{11E51E72-1892-99AB-06EF-7C57BA6C986F}"/>
              </a:ext>
            </a:extLst>
          </p:cNvPr>
          <p:cNvSpPr/>
          <p:nvPr/>
        </p:nvSpPr>
        <p:spPr>
          <a:xfrm>
            <a:off x="7643039" y="4789187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4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Any Kubernetes object (Pod, Service, Deployment) </a:t>
            </a:r>
            <a:r>
              <a:rPr lang="en-US" sz="2000" dirty="0">
                <a:solidFill>
                  <a:srgbClr val="0070C0"/>
                </a:solidFill>
              </a:rPr>
              <a:t>by default </a:t>
            </a:r>
            <a:r>
              <a:rPr lang="en-US" sz="2000" dirty="0"/>
              <a:t>creates in this namespace.</a:t>
            </a:r>
          </a:p>
          <a:p>
            <a:pPr marL="457200" indent="-457200">
              <a:buFontTx/>
              <a:buAutoNum type="arabicPeriod"/>
            </a:pPr>
            <a:r>
              <a:rPr lang="en-IN" sz="2000" dirty="0"/>
              <a:t>Kubernetes includes this namespace so that </a:t>
            </a:r>
            <a:r>
              <a:rPr lang="en-IN" sz="2000" dirty="0">
                <a:solidFill>
                  <a:srgbClr val="0070C0"/>
                </a:solidFill>
              </a:rPr>
              <a:t>you can start using </a:t>
            </a:r>
            <a:r>
              <a:rPr lang="en-IN" sz="2000" dirty="0"/>
              <a:t>your new cluster without first creating a namespace.</a:t>
            </a:r>
            <a:endParaRPr sz="2000" dirty="0"/>
          </a:p>
        </p:txBody>
      </p:sp>
      <p:pic>
        <p:nvPicPr>
          <p:cNvPr id="54" name="Google Shape;389;p27">
            <a:extLst>
              <a:ext uri="{FF2B5EF4-FFF2-40B4-BE49-F238E27FC236}">
                <a16:creationId xmlns:a16="http://schemas.microsoft.com/office/drawing/2014/main" id="{613A042F-67C0-BB77-C128-0D8B6CE978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868" y="436060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3461F53-B2E6-552B-8D0E-799A3E29A26D}"/>
              </a:ext>
            </a:extLst>
          </p:cNvPr>
          <p:cNvSpPr txBox="1"/>
          <p:nvPr/>
        </p:nvSpPr>
        <p:spPr>
          <a:xfrm>
            <a:off x="8755952" y="4768119"/>
            <a:ext cx="2443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default Namespace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D61BF98-5735-5583-6218-08AEDDA1E16A}"/>
              </a:ext>
            </a:extLst>
          </p:cNvPr>
          <p:cNvSpPr/>
          <p:nvPr/>
        </p:nvSpPr>
        <p:spPr>
          <a:xfrm>
            <a:off x="1624629" y="3775053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27B8618-1584-D5A8-A578-404B1A178E29}"/>
              </a:ext>
            </a:extLst>
          </p:cNvPr>
          <p:cNvSpPr/>
          <p:nvPr/>
        </p:nvSpPr>
        <p:spPr>
          <a:xfrm>
            <a:off x="8882518" y="3795770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31A4D5C-5E83-47A2-3A87-33A18EF1BCFA}"/>
              </a:ext>
            </a:extLst>
          </p:cNvPr>
          <p:cNvSpPr/>
          <p:nvPr/>
        </p:nvSpPr>
        <p:spPr>
          <a:xfrm>
            <a:off x="1483858" y="6686229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9A2E8688-601E-3791-CC47-D8698277C6A0}"/>
              </a:ext>
            </a:extLst>
          </p:cNvPr>
          <p:cNvSpPr/>
          <p:nvPr/>
        </p:nvSpPr>
        <p:spPr>
          <a:xfrm>
            <a:off x="9215399" y="6664554"/>
            <a:ext cx="3701143" cy="3701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Application Workloads</a:t>
            </a:r>
          </a:p>
        </p:txBody>
      </p:sp>
    </p:spTree>
    <p:extLst>
      <p:ext uri="{BB962C8B-B14F-4D97-AF65-F5344CB8AC3E}">
        <p14:creationId xmlns:p14="http://schemas.microsoft.com/office/powerpoint/2010/main" val="1606182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Resource Quota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886514"/>
            <a:ext cx="13602608" cy="5450457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87526" y="186544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2449286" y="2487510"/>
            <a:ext cx="8871857" cy="4555547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4965552" y="2514818"/>
            <a:ext cx="3146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 (custom)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C1743-2107-6F2D-A710-4705550F2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635" y="2884922"/>
            <a:ext cx="7207157" cy="403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9A9476-90C3-1AB1-3705-550552C6EF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10" name="Google Shape;88;p15">
            <a:extLst>
              <a:ext uri="{FF2B5EF4-FFF2-40B4-BE49-F238E27FC236}">
                <a16:creationId xmlns:a16="http://schemas.microsoft.com/office/drawing/2014/main" id="{B63D82CF-88C0-98D1-E9CD-795196D75C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197" y="340116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9;p15">
            <a:extLst>
              <a:ext uri="{FF2B5EF4-FFF2-40B4-BE49-F238E27FC236}">
                <a16:creationId xmlns:a16="http://schemas.microsoft.com/office/drawing/2014/main" id="{DDF7DD04-5C76-7748-1D25-DF056A0617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69" y="3965736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2;p15">
            <a:extLst>
              <a:ext uri="{FF2B5EF4-FFF2-40B4-BE49-F238E27FC236}">
                <a16:creationId xmlns:a16="http://schemas.microsoft.com/office/drawing/2014/main" id="{3C9DA0F5-D98B-93BC-B2AB-32F58E116F5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68" y="2018130"/>
            <a:ext cx="1286866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6;p17">
            <a:extLst>
              <a:ext uri="{FF2B5EF4-FFF2-40B4-BE49-F238E27FC236}">
                <a16:creationId xmlns:a16="http://schemas.microsoft.com/office/drawing/2014/main" id="{D1FFAB05-97F3-6F23-2160-69E49C45D4A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769" y="5842636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798DA6-DB33-BE92-2265-6318E9D0DA48}"/>
              </a:ext>
            </a:extLst>
          </p:cNvPr>
          <p:cNvSpPr txBox="1"/>
          <p:nvPr/>
        </p:nvSpPr>
        <p:spPr>
          <a:xfrm>
            <a:off x="684907" y="1421600"/>
            <a:ext cx="621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B3EF47-E88A-C7ED-7605-64A43D64F0EB}"/>
              </a:ext>
            </a:extLst>
          </p:cNvPr>
          <p:cNvSpPr txBox="1"/>
          <p:nvPr/>
        </p:nvSpPr>
        <p:spPr>
          <a:xfrm>
            <a:off x="411614" y="305526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AF1DA-6E51-0CCF-133D-70CCFDC8362F}"/>
              </a:ext>
            </a:extLst>
          </p:cNvPr>
          <p:cNvSpPr txBox="1"/>
          <p:nvPr/>
        </p:nvSpPr>
        <p:spPr>
          <a:xfrm>
            <a:off x="275889" y="498455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EC5408-6B78-86AF-3F47-E8A80D6933B7}"/>
              </a:ext>
            </a:extLst>
          </p:cNvPr>
          <p:cNvSpPr txBox="1"/>
          <p:nvPr/>
        </p:nvSpPr>
        <p:spPr>
          <a:xfrm>
            <a:off x="224694" y="7001048"/>
            <a:ext cx="1350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NodePort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22" name="Google Shape;126;p17">
            <a:extLst>
              <a:ext uri="{FF2B5EF4-FFF2-40B4-BE49-F238E27FC236}">
                <a16:creationId xmlns:a16="http://schemas.microsoft.com/office/drawing/2014/main" id="{C7A10BC2-0DCE-B5D2-8720-7A214AA36A8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253" y="5853600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500DD1-9BB6-20B5-54B0-A307D01EE406}"/>
              </a:ext>
            </a:extLst>
          </p:cNvPr>
          <p:cNvSpPr txBox="1"/>
          <p:nvPr/>
        </p:nvSpPr>
        <p:spPr>
          <a:xfrm>
            <a:off x="3983159" y="6943153"/>
            <a:ext cx="1265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24" name="Google Shape;126;p17">
            <a:extLst>
              <a:ext uri="{FF2B5EF4-FFF2-40B4-BE49-F238E27FC236}">
                <a16:creationId xmlns:a16="http://schemas.microsoft.com/office/drawing/2014/main" id="{1640D385-C998-D1ED-D4EB-440AAB663AA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8398" y="5842636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838614-0BB6-2704-A3C7-88FB5AA3EBB7}"/>
              </a:ext>
            </a:extLst>
          </p:cNvPr>
          <p:cNvSpPr txBox="1"/>
          <p:nvPr/>
        </p:nvSpPr>
        <p:spPr>
          <a:xfrm>
            <a:off x="2056781" y="6976870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Headless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26" name="Google Shape;126;p17">
            <a:extLst>
              <a:ext uri="{FF2B5EF4-FFF2-40B4-BE49-F238E27FC236}">
                <a16:creationId xmlns:a16="http://schemas.microsoft.com/office/drawing/2014/main" id="{A9190368-6593-9CAB-7C4C-5D75356EE87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9602" y="5863139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A67BD2-B2C9-6939-90C9-B67EB8D70A22}"/>
              </a:ext>
            </a:extLst>
          </p:cNvPr>
          <p:cNvSpPr txBox="1"/>
          <p:nvPr/>
        </p:nvSpPr>
        <p:spPr>
          <a:xfrm>
            <a:off x="5692959" y="6952692"/>
            <a:ext cx="1870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 Name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28" name="Google Shape;414;p28">
            <a:extLst>
              <a:ext uri="{FF2B5EF4-FFF2-40B4-BE49-F238E27FC236}">
                <a16:creationId xmlns:a16="http://schemas.microsoft.com/office/drawing/2014/main" id="{264FE6C8-0504-B56B-4038-16FEF35B6CC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3049" y="306004"/>
            <a:ext cx="1241247" cy="10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9B5DB8-CB4B-22CD-6B6C-742B05BF8EA6}"/>
              </a:ext>
            </a:extLst>
          </p:cNvPr>
          <p:cNvSpPr txBox="1"/>
          <p:nvPr/>
        </p:nvSpPr>
        <p:spPr>
          <a:xfrm>
            <a:off x="2149560" y="1322865"/>
            <a:ext cx="1521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834E42-8F09-8986-C569-2B8DC025C4D6}"/>
              </a:ext>
            </a:extLst>
          </p:cNvPr>
          <p:cNvSpPr txBox="1"/>
          <p:nvPr/>
        </p:nvSpPr>
        <p:spPr>
          <a:xfrm>
            <a:off x="1905611" y="2989051"/>
            <a:ext cx="2010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Namespace</a:t>
            </a:r>
          </a:p>
          <a:p>
            <a:pPr algn="ctr"/>
            <a:r>
              <a:rPr lang="en-US" dirty="0"/>
              <a:t>Resource Quota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EC02D-C665-A6F1-2C78-10CB0036E050}"/>
              </a:ext>
            </a:extLst>
          </p:cNvPr>
          <p:cNvSpPr txBox="1"/>
          <p:nvPr/>
        </p:nvSpPr>
        <p:spPr>
          <a:xfrm>
            <a:off x="2180753" y="4860547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Namespace</a:t>
            </a:r>
          </a:p>
          <a:p>
            <a:pPr algn="ctr"/>
            <a:r>
              <a:rPr lang="en-US" dirty="0"/>
              <a:t>Limit Range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669F477B-EE4A-737D-876E-E1AE76C97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52" y="300132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2CB8082A-9314-CF1A-BF85-A243DA17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598" y="230400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1DDE83EB-33BC-D195-94D8-53B70945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00" y="1927123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C29E609B-1FBA-2BB7-C366-63DA60494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47" y="3949265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CB618F6-1B35-9237-1621-775F1E0E2951}"/>
              </a:ext>
            </a:extLst>
          </p:cNvPr>
          <p:cNvSpPr txBox="1"/>
          <p:nvPr/>
        </p:nvSpPr>
        <p:spPr>
          <a:xfrm>
            <a:off x="3970550" y="506080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Persistent</a:t>
            </a:r>
          </a:p>
          <a:p>
            <a:pPr algn="ctr"/>
            <a:r>
              <a:rPr lang="en-US" dirty="0"/>
              <a:t>Volume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AF7202-AF28-F1B2-94E6-1AAED5F1C97C}"/>
              </a:ext>
            </a:extLst>
          </p:cNvPr>
          <p:cNvSpPr txBox="1"/>
          <p:nvPr/>
        </p:nvSpPr>
        <p:spPr>
          <a:xfrm>
            <a:off x="3829166" y="3049218"/>
            <a:ext cx="1764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Persistent</a:t>
            </a:r>
          </a:p>
          <a:p>
            <a:pPr algn="ctr"/>
            <a:r>
              <a:rPr lang="en-US" dirty="0"/>
              <a:t>Volume Claim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6AEBBF-C909-BBED-77E6-2E89BBBADB45}"/>
              </a:ext>
            </a:extLst>
          </p:cNvPr>
          <p:cNvSpPr txBox="1"/>
          <p:nvPr/>
        </p:nvSpPr>
        <p:spPr>
          <a:xfrm>
            <a:off x="3883349" y="1393524"/>
            <a:ext cx="16886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 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D72EEA-C29F-FD45-A545-7FCA7E4951DB}"/>
              </a:ext>
            </a:extLst>
          </p:cNvPr>
          <p:cNvSpPr txBox="1"/>
          <p:nvPr/>
        </p:nvSpPr>
        <p:spPr>
          <a:xfrm>
            <a:off x="5737475" y="1385922"/>
            <a:ext cx="1500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 Map</a:t>
            </a:r>
          </a:p>
        </p:txBody>
      </p:sp>
      <p:pic>
        <p:nvPicPr>
          <p:cNvPr id="44" name="Picture 8">
            <a:extLst>
              <a:ext uri="{FF2B5EF4-FFF2-40B4-BE49-F238E27FC236}">
                <a16:creationId xmlns:a16="http://schemas.microsoft.com/office/drawing/2014/main" id="{5C07AB84-4DA2-9603-764D-C44BCA9FA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96" y="3921421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54FF28-FE53-F87B-B566-40D63DAB3A65}"/>
              </a:ext>
            </a:extLst>
          </p:cNvPr>
          <p:cNvSpPr txBox="1"/>
          <p:nvPr/>
        </p:nvSpPr>
        <p:spPr>
          <a:xfrm>
            <a:off x="5862746" y="5031505"/>
            <a:ext cx="12445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Volume</a:t>
            </a:r>
          </a:p>
          <a:p>
            <a:pPr algn="ctr"/>
            <a:r>
              <a:rPr lang="en-US" dirty="0"/>
              <a:t>Snapshot</a:t>
            </a: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99D50D58-6BDB-050E-4E07-6E3D0D5D2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02" y="1921128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8518552-1B30-F498-8410-0DAF0D53F519}"/>
              </a:ext>
            </a:extLst>
          </p:cNvPr>
          <p:cNvSpPr txBox="1"/>
          <p:nvPr/>
        </p:nvSpPr>
        <p:spPr>
          <a:xfrm>
            <a:off x="5514352" y="3052429"/>
            <a:ext cx="2184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Volume Snapshot</a:t>
            </a:r>
          </a:p>
          <a:p>
            <a:pPr algn="ctr"/>
            <a:r>
              <a:rPr lang="en-US" dirty="0"/>
              <a:t>Class</a:t>
            </a:r>
          </a:p>
        </p:txBody>
      </p:sp>
      <p:pic>
        <p:nvPicPr>
          <p:cNvPr id="48" name="Google Shape;126;p17">
            <a:extLst>
              <a:ext uri="{FF2B5EF4-FFF2-40B4-BE49-F238E27FC236}">
                <a16:creationId xmlns:a16="http://schemas.microsoft.com/office/drawing/2014/main" id="{350D67C7-677B-3B5F-DE88-09E06BA176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0450" y="5842636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439E728-66BF-5E06-BDF0-3CE18EBB15E4}"/>
              </a:ext>
            </a:extLst>
          </p:cNvPr>
          <p:cNvSpPr txBox="1"/>
          <p:nvPr/>
        </p:nvSpPr>
        <p:spPr>
          <a:xfrm>
            <a:off x="7693593" y="6932189"/>
            <a:ext cx="1790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Load Balancer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9C6DC28-282D-5AC4-C335-90C41C4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127" y="3921421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AE12F4A-6ECB-9BB0-D9F2-6F51FF1C0D24}"/>
              </a:ext>
            </a:extLst>
          </p:cNvPr>
          <p:cNvSpPr txBox="1"/>
          <p:nvPr/>
        </p:nvSpPr>
        <p:spPr>
          <a:xfrm>
            <a:off x="7955440" y="5031177"/>
            <a:ext cx="10064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52" name="Google Shape;91;p15">
            <a:extLst>
              <a:ext uri="{FF2B5EF4-FFF2-40B4-BE49-F238E27FC236}">
                <a16:creationId xmlns:a16="http://schemas.microsoft.com/office/drawing/2014/main" id="{3496C4CE-D3C7-0EA1-DD14-FB3B197A0D8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86337" y="2117134"/>
            <a:ext cx="1241247" cy="106412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30AC6B0-3009-C76B-D9DE-5AAE16F13776}"/>
              </a:ext>
            </a:extLst>
          </p:cNvPr>
          <p:cNvSpPr txBox="1"/>
          <p:nvPr/>
        </p:nvSpPr>
        <p:spPr>
          <a:xfrm>
            <a:off x="7788119" y="3212937"/>
            <a:ext cx="1500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Daemonset</a:t>
            </a:r>
            <a:endParaRPr lang="en-US" dirty="0"/>
          </a:p>
        </p:txBody>
      </p:sp>
      <p:pic>
        <p:nvPicPr>
          <p:cNvPr id="54" name="Google Shape;158;p18">
            <a:extLst>
              <a:ext uri="{FF2B5EF4-FFF2-40B4-BE49-F238E27FC236}">
                <a16:creationId xmlns:a16="http://schemas.microsoft.com/office/drawing/2014/main" id="{738E1FD4-2CBA-E7F7-38AA-B6594741D78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79127" y="204995"/>
            <a:ext cx="1241246" cy="10549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5A58CD-3DDD-B605-33B4-0B1ADBE46B3C}"/>
              </a:ext>
            </a:extLst>
          </p:cNvPr>
          <p:cNvSpPr txBox="1"/>
          <p:nvPr/>
        </p:nvSpPr>
        <p:spPr>
          <a:xfrm>
            <a:off x="9852885" y="1186547"/>
            <a:ext cx="140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Cluster</a:t>
            </a:r>
          </a:p>
          <a:p>
            <a:pPr algn="ctr"/>
            <a:r>
              <a:rPr lang="en-US" dirty="0"/>
              <a:t>Autoscaler</a:t>
            </a:r>
          </a:p>
        </p:txBody>
      </p:sp>
      <p:pic>
        <p:nvPicPr>
          <p:cNvPr id="56" name="Google Shape;55;p13">
            <a:extLst>
              <a:ext uri="{FF2B5EF4-FFF2-40B4-BE49-F238E27FC236}">
                <a16:creationId xmlns:a16="http://schemas.microsoft.com/office/drawing/2014/main" id="{2B23FA74-0827-57FB-163F-8BC0B42D544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770352" y="819579"/>
            <a:ext cx="2507851" cy="200966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CF3D67E0-A5CC-43D0-2CBC-63C3009A8701}"/>
              </a:ext>
            </a:extLst>
          </p:cNvPr>
          <p:cNvSpPr/>
          <p:nvPr/>
        </p:nvSpPr>
        <p:spPr>
          <a:xfrm>
            <a:off x="11572682" y="3318572"/>
            <a:ext cx="3042220" cy="15924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25+ </a:t>
            </a:r>
          </a:p>
          <a:p>
            <a:pPr algn="ctr"/>
            <a:r>
              <a:rPr lang="en-US" sz="3000" b="1" dirty="0"/>
              <a:t>Kubernetes </a:t>
            </a:r>
          </a:p>
          <a:p>
            <a:pPr algn="ctr"/>
            <a:r>
              <a:rPr lang="en-US" sz="3000" b="1" dirty="0"/>
              <a:t>Concepts</a:t>
            </a:r>
            <a:endParaRPr lang="en-US" b="1" dirty="0"/>
          </a:p>
        </p:txBody>
      </p:sp>
      <p:pic>
        <p:nvPicPr>
          <p:cNvPr id="59" name="Google Shape;171;p19">
            <a:extLst>
              <a:ext uri="{FF2B5EF4-FFF2-40B4-BE49-F238E27FC236}">
                <a16:creationId xmlns:a16="http://schemas.microsoft.com/office/drawing/2014/main" id="{25A4E779-CA19-7F0A-A78B-8FE83C50C82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868960" y="5928091"/>
            <a:ext cx="1268947" cy="102736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E77B6E7-5ECB-BBF9-BBB8-BDD3A02719C4}"/>
              </a:ext>
            </a:extLst>
          </p:cNvPr>
          <p:cNvSpPr txBox="1"/>
          <p:nvPr/>
        </p:nvSpPr>
        <p:spPr>
          <a:xfrm>
            <a:off x="10010376" y="6993402"/>
            <a:ext cx="101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Secrets</a:t>
            </a:r>
          </a:p>
        </p:txBody>
      </p:sp>
      <p:pic>
        <p:nvPicPr>
          <p:cNvPr id="61" name="Google Shape;185;p20">
            <a:extLst>
              <a:ext uri="{FF2B5EF4-FFF2-40B4-BE49-F238E27FC236}">
                <a16:creationId xmlns:a16="http://schemas.microsoft.com/office/drawing/2014/main" id="{36D19AFA-B007-0534-E0DA-A519E0992D30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05834" y="2007482"/>
            <a:ext cx="1230337" cy="99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86;p20">
            <a:extLst>
              <a:ext uri="{FF2B5EF4-FFF2-40B4-BE49-F238E27FC236}">
                <a16:creationId xmlns:a16="http://schemas.microsoft.com/office/drawing/2014/main" id="{69CB8FC4-FF36-3E54-C8D3-023A7AABA35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73049" y="3921421"/>
            <a:ext cx="1209986" cy="103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86;p20">
            <a:extLst>
              <a:ext uri="{FF2B5EF4-FFF2-40B4-BE49-F238E27FC236}">
                <a16:creationId xmlns:a16="http://schemas.microsoft.com/office/drawing/2014/main" id="{A26D691E-3FBB-F312-186C-44202A20525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896011" y="3965736"/>
            <a:ext cx="1222989" cy="106318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F912A01-5ED3-26D1-51CB-F94C601CFCEB}"/>
              </a:ext>
            </a:extLst>
          </p:cNvPr>
          <p:cNvSpPr txBox="1"/>
          <p:nvPr/>
        </p:nvSpPr>
        <p:spPr>
          <a:xfrm>
            <a:off x="9863771" y="5042833"/>
            <a:ext cx="1287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Requests </a:t>
            </a:r>
          </a:p>
          <a:p>
            <a:pPr algn="ctr"/>
            <a:r>
              <a:rPr lang="en-US" dirty="0"/>
              <a:t>&amp; Limits</a:t>
            </a:r>
          </a:p>
        </p:txBody>
      </p:sp>
      <p:pic>
        <p:nvPicPr>
          <p:cNvPr id="65" name="Google Shape;187;p20">
            <a:extLst>
              <a:ext uri="{FF2B5EF4-FFF2-40B4-BE49-F238E27FC236}">
                <a16:creationId xmlns:a16="http://schemas.microsoft.com/office/drawing/2014/main" id="{FCDD7B35-185F-B8F2-4F16-D4B56F1843F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09878" y="2041965"/>
            <a:ext cx="1149021" cy="106318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A341213-AE1F-6C53-868C-F2117F2F5879}"/>
              </a:ext>
            </a:extLst>
          </p:cNvPr>
          <p:cNvSpPr txBox="1"/>
          <p:nvPr/>
        </p:nvSpPr>
        <p:spPr>
          <a:xfrm>
            <a:off x="9654302" y="3073128"/>
            <a:ext cx="1862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Horizontal Pod</a:t>
            </a:r>
          </a:p>
          <a:p>
            <a:pPr algn="ctr"/>
            <a:r>
              <a:rPr lang="en-US" dirty="0"/>
              <a:t>Autoscaler</a:t>
            </a:r>
          </a:p>
        </p:txBody>
      </p:sp>
      <p:pic>
        <p:nvPicPr>
          <p:cNvPr id="67" name="Google Shape;213;p22">
            <a:extLst>
              <a:ext uri="{FF2B5EF4-FFF2-40B4-BE49-F238E27FC236}">
                <a16:creationId xmlns:a16="http://schemas.microsoft.com/office/drawing/2014/main" id="{3B67321C-C08D-A9AA-64C0-D929F64E73E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924715" y="182001"/>
            <a:ext cx="1162146" cy="10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2FF39AB-F775-8494-DC1C-9FF0383091A1}"/>
              </a:ext>
            </a:extLst>
          </p:cNvPr>
          <p:cNvSpPr txBox="1"/>
          <p:nvPr/>
        </p:nvSpPr>
        <p:spPr>
          <a:xfrm>
            <a:off x="8004062" y="1234764"/>
            <a:ext cx="1119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</a:t>
            </a:r>
          </a:p>
          <a:p>
            <a:r>
              <a:rPr lang="en-US" dirty="0"/>
              <a:t>Account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06C22A7-8D22-8D98-0EBA-B1B22094C77C}"/>
              </a:ext>
            </a:extLst>
          </p:cNvPr>
          <p:cNvCxnSpPr>
            <a:cxnSpLocks/>
          </p:cNvCxnSpPr>
          <p:nvPr/>
        </p:nvCxnSpPr>
        <p:spPr>
          <a:xfrm flipH="1">
            <a:off x="1863252" y="157558"/>
            <a:ext cx="42085" cy="750981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7B15112-59CD-BB4C-0FD1-FDF0B319ADD6}"/>
              </a:ext>
            </a:extLst>
          </p:cNvPr>
          <p:cNvCxnSpPr>
            <a:cxnSpLocks/>
          </p:cNvCxnSpPr>
          <p:nvPr/>
        </p:nvCxnSpPr>
        <p:spPr>
          <a:xfrm flipH="1">
            <a:off x="3779852" y="157558"/>
            <a:ext cx="42085" cy="750981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0A82E7-5457-FDB3-BF67-4216B8D5035B}"/>
              </a:ext>
            </a:extLst>
          </p:cNvPr>
          <p:cNvCxnSpPr>
            <a:cxnSpLocks/>
          </p:cNvCxnSpPr>
          <p:nvPr/>
        </p:nvCxnSpPr>
        <p:spPr>
          <a:xfrm flipH="1">
            <a:off x="5588329" y="166514"/>
            <a:ext cx="42085" cy="750981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66AC872-E77B-FB62-8526-D3CECFF6F006}"/>
              </a:ext>
            </a:extLst>
          </p:cNvPr>
          <p:cNvCxnSpPr>
            <a:cxnSpLocks/>
          </p:cNvCxnSpPr>
          <p:nvPr/>
        </p:nvCxnSpPr>
        <p:spPr>
          <a:xfrm flipH="1">
            <a:off x="7626839" y="112682"/>
            <a:ext cx="49386" cy="7579386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9E9E6F1-8B95-F5AA-83C6-B00E322C4E04}"/>
              </a:ext>
            </a:extLst>
          </p:cNvPr>
          <p:cNvCxnSpPr>
            <a:cxnSpLocks/>
          </p:cNvCxnSpPr>
          <p:nvPr/>
        </p:nvCxnSpPr>
        <p:spPr>
          <a:xfrm flipH="1">
            <a:off x="11530597" y="112682"/>
            <a:ext cx="47970" cy="7633629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9117785-4852-7B99-1070-64B0252284E1}"/>
              </a:ext>
            </a:extLst>
          </p:cNvPr>
          <p:cNvCxnSpPr>
            <a:cxnSpLocks/>
          </p:cNvCxnSpPr>
          <p:nvPr/>
        </p:nvCxnSpPr>
        <p:spPr>
          <a:xfrm flipV="1">
            <a:off x="161881" y="1911946"/>
            <a:ext cx="11439198" cy="3765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90C415-64F2-AD37-A8A5-7764DCF61C13}"/>
              </a:ext>
            </a:extLst>
          </p:cNvPr>
          <p:cNvCxnSpPr>
            <a:cxnSpLocks/>
          </p:cNvCxnSpPr>
          <p:nvPr/>
        </p:nvCxnSpPr>
        <p:spPr>
          <a:xfrm flipV="1">
            <a:off x="196530" y="3834455"/>
            <a:ext cx="11320461" cy="1866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51F140-00BD-718A-E0A9-3D5D5D10C021}"/>
              </a:ext>
            </a:extLst>
          </p:cNvPr>
          <p:cNvCxnSpPr>
            <a:cxnSpLocks/>
          </p:cNvCxnSpPr>
          <p:nvPr/>
        </p:nvCxnSpPr>
        <p:spPr>
          <a:xfrm flipV="1">
            <a:off x="161881" y="5792838"/>
            <a:ext cx="11368716" cy="8108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A6E0701-54D3-F7C6-BAD5-8DF03E0E2857}"/>
              </a:ext>
            </a:extLst>
          </p:cNvPr>
          <p:cNvCxnSpPr>
            <a:cxnSpLocks/>
          </p:cNvCxnSpPr>
          <p:nvPr/>
        </p:nvCxnSpPr>
        <p:spPr>
          <a:xfrm flipH="1">
            <a:off x="9685836" y="157553"/>
            <a:ext cx="6439" cy="7518775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38D718F-94EC-BA71-2222-2C1F2D23804C}"/>
              </a:ext>
            </a:extLst>
          </p:cNvPr>
          <p:cNvCxnSpPr>
            <a:cxnSpLocks/>
          </p:cNvCxnSpPr>
          <p:nvPr/>
        </p:nvCxnSpPr>
        <p:spPr>
          <a:xfrm flipH="1">
            <a:off x="140839" y="196157"/>
            <a:ext cx="42085" cy="750981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6371126-90A1-0FFD-4399-7D9E1FA69EC5}"/>
              </a:ext>
            </a:extLst>
          </p:cNvPr>
          <p:cNvCxnSpPr>
            <a:cxnSpLocks/>
          </p:cNvCxnSpPr>
          <p:nvPr/>
        </p:nvCxnSpPr>
        <p:spPr>
          <a:xfrm flipV="1">
            <a:off x="182924" y="138728"/>
            <a:ext cx="11389758" cy="6626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2B44C1-8C3C-4992-365B-901736D4CA92}"/>
              </a:ext>
            </a:extLst>
          </p:cNvPr>
          <p:cNvCxnSpPr>
            <a:cxnSpLocks/>
          </p:cNvCxnSpPr>
          <p:nvPr/>
        </p:nvCxnSpPr>
        <p:spPr>
          <a:xfrm flipV="1">
            <a:off x="118327" y="7658935"/>
            <a:ext cx="11389758" cy="6626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oogle Shape;200;p23">
            <a:extLst>
              <a:ext uri="{FF2B5EF4-FFF2-40B4-BE49-F238E27FC236}">
                <a16:creationId xmlns:a16="http://schemas.microsoft.com/office/drawing/2014/main" id="{1CA6F099-6A33-2A59-D258-E41C303F7F45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2028321" y="5499965"/>
            <a:ext cx="2173641" cy="1933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99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3" grpId="0"/>
      <p:bldP spid="25" grpId="0"/>
      <p:bldP spid="27" grpId="0"/>
      <p:bldP spid="29" grpId="0"/>
      <p:bldP spid="31" grpId="0"/>
      <p:bldP spid="35" grpId="0"/>
      <p:bldP spid="40" grpId="0"/>
      <p:bldP spid="41" grpId="0"/>
      <p:bldP spid="42" grpId="0"/>
      <p:bldP spid="43" grpId="0"/>
      <p:bldP spid="45" grpId="0"/>
      <p:bldP spid="47" grpId="0"/>
      <p:bldP spid="49" grpId="0"/>
      <p:bldP spid="51" grpId="0"/>
      <p:bldP spid="53" grpId="0"/>
      <p:bldP spid="55" grpId="0"/>
      <p:bldP spid="60" grpId="0"/>
      <p:bldP spid="64" grpId="0"/>
      <p:bldP spid="66" grpId="0"/>
      <p:bldP spid="6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1062EF-7D69-D5A8-2EAA-87A75893883A}"/>
              </a:ext>
            </a:extLst>
          </p:cNvPr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80ED22-3484-8408-CEE8-AFE6E3D8633D}"/>
              </a:ext>
            </a:extLst>
          </p:cNvPr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6FFF0BC-6C6D-417F-1376-E041E29DDB64}"/>
              </a:ext>
            </a:extLst>
          </p:cNvPr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61B386-FDC6-7FB4-CCAD-CD041E4FDE7B}"/>
              </a:ext>
            </a:extLst>
          </p:cNvPr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0D1EC0-5C40-D853-5EC3-D1CA9FE8A755}"/>
              </a:ext>
            </a:extLst>
          </p:cNvPr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66AAB53-FF99-75A0-7513-D04F716F074B}"/>
              </a:ext>
            </a:extLst>
          </p:cNvPr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427E35-6AE1-D16D-0043-19EB2BB7CF18}"/>
              </a:ext>
            </a:extLst>
          </p:cNvPr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3A3BD19-384B-44D5-60FA-845E0EE56ED7}"/>
              </a:ext>
            </a:extLst>
          </p:cNvPr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D384C54-7FF5-3A96-5AA2-A59C8AB1C525}"/>
              </a:ext>
            </a:extLst>
          </p:cNvPr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8C5042-AC1C-11CF-F23E-2AD8B042C547}"/>
              </a:ext>
            </a:extLst>
          </p:cNvPr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AFCF9-CA5A-E76E-97F6-4540AAC180E5}"/>
              </a:ext>
            </a:extLst>
          </p:cNvPr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EE888B7-C525-A3DA-DD88-C74EFF4EE34D}"/>
              </a:ext>
            </a:extLst>
          </p:cNvPr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49A6BF8-E2F6-3065-34D9-465D3A817E58}"/>
              </a:ext>
            </a:extLst>
          </p:cNvPr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9E5FDD-08DC-A2E2-7E39-42DF655DEC0D}"/>
              </a:ext>
            </a:extLst>
          </p:cNvPr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3784845-611B-5AE4-4365-427F97E089C0}"/>
              </a:ext>
            </a:extLst>
          </p:cNvPr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1C33F6-001C-F678-AAAC-9CCE2BD806D6}"/>
              </a:ext>
            </a:extLst>
          </p:cNvPr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36F2AE-26E9-D13E-4CA7-A9A63B258BD9}"/>
              </a:ext>
            </a:extLst>
          </p:cNvPr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A79345-8068-100D-1CC9-202B2FC3A873}"/>
              </a:ext>
            </a:extLst>
          </p:cNvPr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2354899-ED8B-855D-4935-1E88D88A211E}"/>
              </a:ext>
            </a:extLst>
          </p:cNvPr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B74F79C-D52E-4DE0-46E1-0EE5E8D47804}"/>
              </a:ext>
            </a:extLst>
          </p:cNvPr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41081E-90F9-1800-8496-80CDD1BC40FF}"/>
              </a:ext>
            </a:extLst>
          </p:cNvPr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5547ACD-70EF-2DBE-E16B-0F9B20D4630D}"/>
              </a:ext>
            </a:extLst>
          </p:cNvPr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BE519C2-CCFA-EFC7-BA48-9F1C3E708AF7}"/>
              </a:ext>
            </a:extLst>
          </p:cNvPr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B177DF2-D633-9C22-5FE5-C0A1FEA80C82}"/>
              </a:ext>
            </a:extLst>
          </p:cNvPr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F141613-CB05-13D6-9D09-E0F0ED489154}"/>
              </a:ext>
            </a:extLst>
          </p:cNvPr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C527F6-6599-4C20-B0D0-30C4B74BB88F}"/>
              </a:ext>
            </a:extLst>
          </p:cNvPr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6742693D-028A-0022-AA21-ADE7603390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2073" y="3064626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1B6B75D-3938-FFB4-7A4F-4097412641B7}"/>
              </a:ext>
            </a:extLst>
          </p:cNvPr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2DF55DE-A7AD-2506-9259-811CFA833F79}"/>
              </a:ext>
            </a:extLst>
          </p:cNvPr>
          <p:cNvSpPr/>
          <p:nvPr/>
        </p:nvSpPr>
        <p:spPr>
          <a:xfrm>
            <a:off x="1372529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3AFD3EE-9274-9B2C-A789-E6DB8487EBD6}"/>
              </a:ext>
            </a:extLst>
          </p:cNvPr>
          <p:cNvSpPr/>
          <p:nvPr/>
        </p:nvSpPr>
        <p:spPr>
          <a:xfrm>
            <a:off x="3438662" y="622148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C7185E2-6A79-A9A5-64D9-8E06F2F5F2A6}"/>
              </a:ext>
            </a:extLst>
          </p:cNvPr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E6CDF04-A569-A859-01FF-EDF0520D7213}"/>
              </a:ext>
            </a:extLst>
          </p:cNvPr>
          <p:cNvSpPr/>
          <p:nvPr/>
        </p:nvSpPr>
        <p:spPr>
          <a:xfrm>
            <a:off x="1372529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DCF380D-BEA9-430B-8B9F-BE8BE91AD65E}"/>
              </a:ext>
            </a:extLst>
          </p:cNvPr>
          <p:cNvSpPr/>
          <p:nvPr/>
        </p:nvSpPr>
        <p:spPr>
          <a:xfrm>
            <a:off x="3445570" y="670684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BA3E03A-0582-5B2E-3DD4-9012042B1141}"/>
              </a:ext>
            </a:extLst>
          </p:cNvPr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BAD5E60-4311-E192-382B-E91D32A70EF6}"/>
              </a:ext>
            </a:extLst>
          </p:cNvPr>
          <p:cNvSpPr/>
          <p:nvPr/>
        </p:nvSpPr>
        <p:spPr>
          <a:xfrm>
            <a:off x="3450372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4FD1988-21B0-EBA5-4DEF-C03CE20AC266}"/>
              </a:ext>
            </a:extLst>
          </p:cNvPr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39845C3-A43E-5443-D295-8CA52822AEE8}"/>
              </a:ext>
            </a:extLst>
          </p:cNvPr>
          <p:cNvSpPr/>
          <p:nvPr/>
        </p:nvSpPr>
        <p:spPr>
          <a:xfrm>
            <a:off x="1377331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C7A997-DA41-8D1D-A988-5EA5BD44D8EC}"/>
              </a:ext>
            </a:extLst>
          </p:cNvPr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</a:p>
        </p:txBody>
      </p:sp>
      <p:pic>
        <p:nvPicPr>
          <p:cNvPr id="61" name="Google Shape;383;p27">
            <a:extLst>
              <a:ext uri="{FF2B5EF4-FFF2-40B4-BE49-F238E27FC236}">
                <a16:creationId xmlns:a16="http://schemas.microsoft.com/office/drawing/2014/main" id="{F0D0B92B-71E9-2DB2-5FC0-5C4FF6433A0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>
            <a:extLst>
              <a:ext uri="{FF2B5EF4-FFF2-40B4-BE49-F238E27FC236}">
                <a16:creationId xmlns:a16="http://schemas.microsoft.com/office/drawing/2014/main" id="{1F6CBA3F-2A47-4C37-D98D-ED7F59189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>
            <a:extLst>
              <a:ext uri="{FF2B5EF4-FFF2-40B4-BE49-F238E27FC236}">
                <a16:creationId xmlns:a16="http://schemas.microsoft.com/office/drawing/2014/main" id="{021BB6D1-06EF-4CB5-EF77-DA87F0043B2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FBF8DD3-20E0-841B-5506-772AB9CB9B31}"/>
              </a:ext>
            </a:extLst>
          </p:cNvPr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210E9C-8A43-21ED-381F-4D7F3038341A}"/>
              </a:ext>
            </a:extLst>
          </p:cNvPr>
          <p:cNvSpPr/>
          <p:nvPr/>
        </p:nvSpPr>
        <p:spPr>
          <a:xfrm>
            <a:off x="132935" y="124617"/>
            <a:ext cx="1745810" cy="5980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0C5F22-D853-DFE0-F27D-70B0B71DBAAC}"/>
              </a:ext>
            </a:extLst>
          </p:cNvPr>
          <p:cNvSpPr/>
          <p:nvPr/>
        </p:nvSpPr>
        <p:spPr>
          <a:xfrm>
            <a:off x="2835943" y="2651552"/>
            <a:ext cx="4404901" cy="10940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automatically set by </a:t>
            </a:r>
            <a:r>
              <a:rPr lang="en-US" dirty="0" err="1"/>
              <a:t>LimitRange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550DEE-5BC0-DEE8-B99B-EB43483029C3}"/>
              </a:ext>
            </a:extLst>
          </p:cNvPr>
          <p:cNvCxnSpPr/>
          <p:nvPr/>
        </p:nvCxnSpPr>
        <p:spPr>
          <a:xfrm>
            <a:off x="6157280" y="3639743"/>
            <a:ext cx="0" cy="182305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442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1062EF-7D69-D5A8-2EAA-87A75893883A}"/>
              </a:ext>
            </a:extLst>
          </p:cNvPr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80ED22-3484-8408-CEE8-AFE6E3D8633D}"/>
              </a:ext>
            </a:extLst>
          </p:cNvPr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6FFF0BC-6C6D-417F-1376-E041E29DDB64}"/>
              </a:ext>
            </a:extLst>
          </p:cNvPr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61B386-FDC6-7FB4-CCAD-CD041E4FDE7B}"/>
              </a:ext>
            </a:extLst>
          </p:cNvPr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0D1EC0-5C40-D853-5EC3-D1CA9FE8A755}"/>
              </a:ext>
            </a:extLst>
          </p:cNvPr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66AAB53-FF99-75A0-7513-D04F716F074B}"/>
              </a:ext>
            </a:extLst>
          </p:cNvPr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427E35-6AE1-D16D-0043-19EB2BB7CF18}"/>
              </a:ext>
            </a:extLst>
          </p:cNvPr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3A3BD19-384B-44D5-60FA-845E0EE56ED7}"/>
              </a:ext>
            </a:extLst>
          </p:cNvPr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D384C54-7FF5-3A96-5AA2-A59C8AB1C525}"/>
              </a:ext>
            </a:extLst>
          </p:cNvPr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8C5042-AC1C-11CF-F23E-2AD8B042C547}"/>
              </a:ext>
            </a:extLst>
          </p:cNvPr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AFCF9-CA5A-E76E-97F6-4540AAC180E5}"/>
              </a:ext>
            </a:extLst>
          </p:cNvPr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EE888B7-C525-A3DA-DD88-C74EFF4EE34D}"/>
              </a:ext>
            </a:extLst>
          </p:cNvPr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49A6BF8-E2F6-3065-34D9-465D3A817E58}"/>
              </a:ext>
            </a:extLst>
          </p:cNvPr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9E5FDD-08DC-A2E2-7E39-42DF655DEC0D}"/>
              </a:ext>
            </a:extLst>
          </p:cNvPr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3784845-611B-5AE4-4365-427F97E089C0}"/>
              </a:ext>
            </a:extLst>
          </p:cNvPr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1C33F6-001C-F678-AAAC-9CCE2BD806D6}"/>
              </a:ext>
            </a:extLst>
          </p:cNvPr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36F2AE-26E9-D13E-4CA7-A9A63B258BD9}"/>
              </a:ext>
            </a:extLst>
          </p:cNvPr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A79345-8068-100D-1CC9-202B2FC3A873}"/>
              </a:ext>
            </a:extLst>
          </p:cNvPr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2354899-ED8B-855D-4935-1E88D88A211E}"/>
              </a:ext>
            </a:extLst>
          </p:cNvPr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B74F79C-D52E-4DE0-46E1-0EE5E8D47804}"/>
              </a:ext>
            </a:extLst>
          </p:cNvPr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41081E-90F9-1800-8496-80CDD1BC40FF}"/>
              </a:ext>
            </a:extLst>
          </p:cNvPr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5547ACD-70EF-2DBE-E16B-0F9B20D4630D}"/>
              </a:ext>
            </a:extLst>
          </p:cNvPr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BE519C2-CCFA-EFC7-BA48-9F1C3E708AF7}"/>
              </a:ext>
            </a:extLst>
          </p:cNvPr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B177DF2-D633-9C22-5FE5-C0A1FEA80C82}"/>
              </a:ext>
            </a:extLst>
          </p:cNvPr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F141613-CB05-13D6-9D09-E0F0ED489154}"/>
              </a:ext>
            </a:extLst>
          </p:cNvPr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C527F6-6599-4C20-B0D0-30C4B74BB88F}"/>
              </a:ext>
            </a:extLst>
          </p:cNvPr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6742693D-028A-0022-AA21-ADE7603390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671" y="2992306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1B6B75D-3938-FFB4-7A4F-4097412641B7}"/>
              </a:ext>
            </a:extLst>
          </p:cNvPr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2DF55DE-A7AD-2506-9259-811CFA833F79}"/>
              </a:ext>
            </a:extLst>
          </p:cNvPr>
          <p:cNvSpPr/>
          <p:nvPr/>
        </p:nvSpPr>
        <p:spPr>
          <a:xfrm>
            <a:off x="1289478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3AFD3EE-9274-9B2C-A789-E6DB8487EBD6}"/>
              </a:ext>
            </a:extLst>
          </p:cNvPr>
          <p:cNvSpPr/>
          <p:nvPr/>
        </p:nvSpPr>
        <p:spPr>
          <a:xfrm>
            <a:off x="3355611" y="6221487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450m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C7185E2-6A79-A9A5-64D9-8E06F2F5F2A6}"/>
              </a:ext>
            </a:extLst>
          </p:cNvPr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E6CDF04-A569-A859-01FF-EDF0520D7213}"/>
              </a:ext>
            </a:extLst>
          </p:cNvPr>
          <p:cNvSpPr/>
          <p:nvPr/>
        </p:nvSpPr>
        <p:spPr>
          <a:xfrm>
            <a:off x="1289478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DCF380D-BEA9-430B-8B9F-BE8BE91AD65E}"/>
              </a:ext>
            </a:extLst>
          </p:cNvPr>
          <p:cNvSpPr/>
          <p:nvPr/>
        </p:nvSpPr>
        <p:spPr>
          <a:xfrm>
            <a:off x="3362519" y="6706847"/>
            <a:ext cx="1449558" cy="42205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600m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BA3E03A-0582-5B2E-3DD4-9012042B1141}"/>
              </a:ext>
            </a:extLst>
          </p:cNvPr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BAD5E60-4311-E192-382B-E91D32A70EF6}"/>
              </a:ext>
            </a:extLst>
          </p:cNvPr>
          <p:cNvSpPr/>
          <p:nvPr/>
        </p:nvSpPr>
        <p:spPr>
          <a:xfrm>
            <a:off x="3367321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4FD1988-21B0-EBA5-4DEF-C03CE20AC266}"/>
              </a:ext>
            </a:extLst>
          </p:cNvPr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39845C3-A43E-5443-D295-8CA52822AEE8}"/>
              </a:ext>
            </a:extLst>
          </p:cNvPr>
          <p:cNvSpPr/>
          <p:nvPr/>
        </p:nvSpPr>
        <p:spPr>
          <a:xfrm>
            <a:off x="1294280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C7A997-DA41-8D1D-A988-5EA5BD44D8EC}"/>
              </a:ext>
            </a:extLst>
          </p:cNvPr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</a:p>
        </p:txBody>
      </p:sp>
      <p:pic>
        <p:nvPicPr>
          <p:cNvPr id="61" name="Google Shape;383;p27">
            <a:extLst>
              <a:ext uri="{FF2B5EF4-FFF2-40B4-BE49-F238E27FC236}">
                <a16:creationId xmlns:a16="http://schemas.microsoft.com/office/drawing/2014/main" id="{F0D0B92B-71E9-2DB2-5FC0-5C4FF6433A0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>
            <a:extLst>
              <a:ext uri="{FF2B5EF4-FFF2-40B4-BE49-F238E27FC236}">
                <a16:creationId xmlns:a16="http://schemas.microsoft.com/office/drawing/2014/main" id="{1F6CBA3F-2A47-4C37-D98D-ED7F59189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>
            <a:extLst>
              <a:ext uri="{FF2B5EF4-FFF2-40B4-BE49-F238E27FC236}">
                <a16:creationId xmlns:a16="http://schemas.microsoft.com/office/drawing/2014/main" id="{021BB6D1-06EF-4CB5-EF77-DA87F0043B2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FBF8DD3-20E0-841B-5506-772AB9CB9B31}"/>
              </a:ext>
            </a:extLst>
          </p:cNvPr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210E9C-8A43-21ED-381F-4D7F3038341A}"/>
              </a:ext>
            </a:extLst>
          </p:cNvPr>
          <p:cNvSpPr/>
          <p:nvPr/>
        </p:nvSpPr>
        <p:spPr>
          <a:xfrm>
            <a:off x="205354" y="116124"/>
            <a:ext cx="1745810" cy="5980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F1F24D-E39F-B564-716F-E0C8765BD04C}"/>
              </a:ext>
            </a:extLst>
          </p:cNvPr>
          <p:cNvSpPr/>
          <p:nvPr/>
        </p:nvSpPr>
        <p:spPr>
          <a:xfrm>
            <a:off x="2752892" y="2056247"/>
            <a:ext cx="4404901" cy="16893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configured in Deployment  is above </a:t>
            </a:r>
            <a:r>
              <a:rPr lang="en-US" dirty="0">
                <a:solidFill>
                  <a:srgbClr val="FFFF00"/>
                </a:solidFill>
              </a:rPr>
              <a:t>max</a:t>
            </a:r>
            <a:r>
              <a:rPr lang="en-US" dirty="0"/>
              <a:t> in Limit Range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30B20C-9C89-11A2-BB1B-13FC1A670D33}"/>
              </a:ext>
            </a:extLst>
          </p:cNvPr>
          <p:cNvCxnSpPr/>
          <p:nvPr/>
        </p:nvCxnSpPr>
        <p:spPr>
          <a:xfrm>
            <a:off x="5878286" y="3668471"/>
            <a:ext cx="0" cy="17445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AADC10A-7038-E339-8D3F-9F82DD3A6147}"/>
              </a:ext>
            </a:extLst>
          </p:cNvPr>
          <p:cNvSpPr/>
          <p:nvPr/>
        </p:nvSpPr>
        <p:spPr>
          <a:xfrm>
            <a:off x="2850715" y="1142433"/>
            <a:ext cx="7383445" cy="5065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Pods will not be scheduled and throws error</a:t>
            </a:r>
          </a:p>
        </p:txBody>
      </p:sp>
    </p:spTree>
    <p:extLst>
      <p:ext uri="{BB962C8B-B14F-4D97-AF65-F5344CB8AC3E}">
        <p14:creationId xmlns:p14="http://schemas.microsoft.com/office/powerpoint/2010/main" val="3065153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FC6E3-A1DA-1175-C211-FD6CF64222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/>
        </p:nvGraphicFramePr>
        <p:xfrm>
          <a:off x="442433" y="1622266"/>
          <a:ext cx="13984706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/google-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/google-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-engine/tree/main/course-presentation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0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/docker-fundamentals/tree/master/</a:t>
                      </a:r>
                      <a:r>
                        <a:rPr lang="en-US" dirty="0" err="1"/>
                        <a:t>otherfiles</a:t>
                      </a:r>
                      <a:r>
                        <a:rPr lang="en-US" dirty="0"/>
                        <a:t>/presentation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582820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0714F085-9C50-D8BB-140F-AAA68267BE29}"/>
              </a:ext>
            </a:extLst>
          </p:cNvPr>
          <p:cNvSpPr/>
          <p:nvPr/>
        </p:nvSpPr>
        <p:spPr>
          <a:xfrm>
            <a:off x="3703285" y="5368066"/>
            <a:ext cx="10453779" cy="17992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400+ presentation slides outlining various </a:t>
            </a:r>
            <a:r>
              <a:rPr lang="en-US" sz="3000" dirty="0">
                <a:solidFill>
                  <a:srgbClr val="FFFF00"/>
                </a:solidFill>
              </a:rPr>
              <a:t>architectures</a:t>
            </a:r>
            <a:r>
              <a:rPr lang="en-US" sz="3000" dirty="0"/>
              <a:t> and </a:t>
            </a:r>
            <a:r>
              <a:rPr lang="en-US" sz="3000" dirty="0">
                <a:solidFill>
                  <a:srgbClr val="FFFF00"/>
                </a:solidFill>
              </a:rPr>
              <a:t>concepts</a:t>
            </a:r>
            <a:r>
              <a:rPr lang="en-US" sz="3000" dirty="0"/>
              <a:t> we have implemented</a:t>
            </a:r>
          </a:p>
        </p:txBody>
      </p:sp>
      <p:pic>
        <p:nvPicPr>
          <p:cNvPr id="7" name="Graphic 6" descr="Presentation with bar chart with solid fill">
            <a:extLst>
              <a:ext uri="{FF2B5EF4-FFF2-40B4-BE49-F238E27FC236}">
                <a16:creationId xmlns:a16="http://schemas.microsoft.com/office/drawing/2014/main" id="{A0B91D67-656F-6185-96EA-DBBB7C03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145" y="5144878"/>
            <a:ext cx="2267140" cy="22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504EA-51A1-4C4E-71AC-41F72E20C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28FF1-4225-3AB9-A311-DC528AB4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311236"/>
            <a:ext cx="12618720" cy="1188851"/>
          </a:xfrm>
        </p:spPr>
        <p:txBody>
          <a:bodyPr/>
          <a:lstStyle/>
          <a:p>
            <a:r>
              <a:rPr lang="en-US" dirty="0"/>
              <a:t>END OF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6805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3258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Account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EE9AD83A-B641-1402-74C8-89DFFE65E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6236" y="2783833"/>
            <a:ext cx="2966734" cy="2966734"/>
          </a:xfrm>
          <a:prstGeom prst="rect">
            <a:avLst/>
          </a:prstGeom>
        </p:spPr>
      </p:pic>
      <p:pic>
        <p:nvPicPr>
          <p:cNvPr id="10" name="Picture 2" descr="Cloud Computing Services | Google Cloud">
            <a:extLst>
              <a:ext uri="{FF2B5EF4-FFF2-40B4-BE49-F238E27FC236}">
                <a16:creationId xmlns:a16="http://schemas.microsoft.com/office/drawing/2014/main" id="{5096D56A-09B7-7CC9-4A59-D8BFC6D30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983" y="217697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597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3F746C-7E32-4917-2767-E3792F3A0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C63C44-FC25-14A5-B9E0-E787836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5084"/>
            <a:ext cx="12618720" cy="1188851"/>
          </a:xfrm>
        </p:spPr>
        <p:txBody>
          <a:bodyPr/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6A102-5FA0-200A-4059-E59655B2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54" y="1035585"/>
            <a:ext cx="11233451" cy="66213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235412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03820-81FD-9ABA-7630-E29172AE7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BA58CF-4CD2-1FE3-1658-6CB0E407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4C82E-8142-B02E-8AE9-C2E223B3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808" y="1239094"/>
            <a:ext cx="8226310" cy="629445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55655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8BD279-E794-B822-952A-DA3A98BC2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8D8118-BADB-E22F-410C-F9AC60D4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Individual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9247C-59EA-6451-48A0-539DFEA1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3" y="1233586"/>
            <a:ext cx="5293922" cy="626655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478ED-D203-A6BA-88E6-21FC9E59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25" y="2435379"/>
            <a:ext cx="7462092" cy="308407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12D03F1-4615-50E7-92DB-C8C716DC1035}"/>
              </a:ext>
            </a:extLst>
          </p:cNvPr>
          <p:cNvSpPr/>
          <p:nvPr/>
        </p:nvSpPr>
        <p:spPr>
          <a:xfrm>
            <a:off x="456883" y="3271520"/>
            <a:ext cx="5172736" cy="1686560"/>
          </a:xfrm>
          <a:prstGeom prst="roundRect">
            <a:avLst/>
          </a:prstGeom>
          <a:noFill/>
          <a:ln w="1047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52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15EF0F-DF6A-BAD3-074F-22377B310B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75F66B-798E-E705-3E29-853C0F00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E518F-7220-2340-7D72-7341D3C2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8" y="1121134"/>
            <a:ext cx="5494519" cy="645847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F1303-08CB-EF05-6B92-7D384BA82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179" y="2303391"/>
            <a:ext cx="7689850" cy="362281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D25B31-F444-7241-40B1-46BFBA98C0FA}"/>
              </a:ext>
            </a:extLst>
          </p:cNvPr>
          <p:cNvSpPr/>
          <p:nvPr/>
        </p:nvSpPr>
        <p:spPr>
          <a:xfrm>
            <a:off x="456883" y="3271520"/>
            <a:ext cx="5172736" cy="1686560"/>
          </a:xfrm>
          <a:prstGeom prst="roundRect">
            <a:avLst/>
          </a:prstGeom>
          <a:noFill/>
          <a:ln w="1047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7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DE5F90-166D-A55F-D1DD-248FFCB987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90567C-9813-532D-EB06-B993B59F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71950-65F1-85FD-D9C5-852A60D1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85" y="1239094"/>
            <a:ext cx="5609293" cy="635673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2777A61-2180-03B1-A8F3-CEA79DE31B7F}"/>
              </a:ext>
            </a:extLst>
          </p:cNvPr>
          <p:cNvSpPr/>
          <p:nvPr/>
        </p:nvSpPr>
        <p:spPr>
          <a:xfrm>
            <a:off x="7315200" y="2831335"/>
            <a:ext cx="6301648" cy="293048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Provide Address Details</a:t>
            </a:r>
          </a:p>
        </p:txBody>
      </p:sp>
    </p:spTree>
    <p:extLst>
      <p:ext uri="{BB962C8B-B14F-4D97-AF65-F5344CB8AC3E}">
        <p14:creationId xmlns:p14="http://schemas.microsoft.com/office/powerpoint/2010/main" val="1297656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BF1C0E-4F4E-55CA-9110-8CC2947F2F69}"/>
              </a:ext>
            </a:extLst>
          </p:cNvPr>
          <p:cNvSpPr/>
          <p:nvPr/>
        </p:nvSpPr>
        <p:spPr>
          <a:xfrm>
            <a:off x="5965676" y="1065008"/>
            <a:ext cx="2829261" cy="4157690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4AC06-ABCD-5360-8B7E-D6891477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530" y="1151218"/>
            <a:ext cx="2173641" cy="1822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D95D4C-B85E-66A0-5A35-5D0392AD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39" y="537882"/>
            <a:ext cx="5587574" cy="694247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9AA46-29E7-262C-230F-3055B10E4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0" y="774700"/>
            <a:ext cx="5346700" cy="6680200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D99F952-AB5D-EF5C-194A-501D0C0DBB65}"/>
              </a:ext>
            </a:extLst>
          </p:cNvPr>
          <p:cNvSpPr/>
          <p:nvPr/>
        </p:nvSpPr>
        <p:spPr>
          <a:xfrm>
            <a:off x="6097177" y="3132082"/>
            <a:ext cx="2566257" cy="19256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32+ </a:t>
            </a:r>
          </a:p>
          <a:p>
            <a:pPr algn="ctr"/>
            <a:r>
              <a:rPr lang="en-US" sz="2600" b="1" dirty="0"/>
              <a:t>Google Cloud</a:t>
            </a:r>
          </a:p>
          <a:p>
            <a:pPr algn="ctr"/>
            <a:r>
              <a:rPr lang="en-US" sz="2600" b="1" dirty="0"/>
              <a:t>Services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AE2F88-EC67-ADD4-95D4-D42A76921886}"/>
              </a:ext>
            </a:extLst>
          </p:cNvPr>
          <p:cNvSpPr/>
          <p:nvPr/>
        </p:nvSpPr>
        <p:spPr>
          <a:xfrm>
            <a:off x="5900013" y="5554740"/>
            <a:ext cx="2829261" cy="192561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75</a:t>
            </a:r>
          </a:p>
          <a:p>
            <a:pPr algn="ctr"/>
            <a:r>
              <a:rPr lang="en-US" sz="2600" b="1" dirty="0"/>
              <a:t>Real-World</a:t>
            </a:r>
          </a:p>
          <a:p>
            <a:pPr algn="ctr"/>
            <a:r>
              <a:rPr lang="en-US" sz="2600" b="1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55958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5EE73F-0C89-85CD-4E99-A70058F54C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A5E9A7-B387-8A5F-99F2-5F01762B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3E1CC-EC94-6738-7D8A-B8D1D520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79" y="1239094"/>
            <a:ext cx="12305841" cy="641036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57922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FC7DAB-6B63-17F1-6884-4333FCA8D8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D0D15A-C354-AF0B-C4CD-3BAE691B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578F0-456A-DD24-E437-260CD4A13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4" y="1239094"/>
            <a:ext cx="6080127" cy="624820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DF8E6-CDFF-67D6-406B-82D1A198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87" y="1239094"/>
            <a:ext cx="5587673" cy="634258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870415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185BD-B704-3542-3B05-9DDBD03CF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AF3C6F-4D85-6167-E191-09BD2619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8C758-0F47-C2F5-23A6-92895E19E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5" y="1239094"/>
            <a:ext cx="6649336" cy="644486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409745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004012-4CA5-6BE8-2F86-A586FE8488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4A30C4-972E-7A55-6077-1A6AD494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ACTIVATE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1DBFF-FCEC-854F-BE2C-1F14082E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79" y="1852812"/>
            <a:ext cx="13522599" cy="45239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82934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BD8A04-572F-CB14-8244-5AE7AA254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BB2E1F-D343-13B0-3F7F-54355141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ACTIVATE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86B6C-F1D8-9E3E-6AE2-3AA68943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00" y="1152550"/>
            <a:ext cx="11688896" cy="633529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249125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DDF21-B91F-B685-FFFC-B581ED939F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DC32B5-79C0-8E11-2071-83646021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–Set a Budget Alert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50F30-E0CA-C0E7-C082-B5BD8BC9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01" y="1466906"/>
            <a:ext cx="11202611" cy="607975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341953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1828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Create Budget Alerts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17;p15">
            <a:extLst>
              <a:ext uri="{FF2B5EF4-FFF2-40B4-BE49-F238E27FC236}">
                <a16:creationId xmlns:a16="http://schemas.microsoft.com/office/drawing/2014/main" id="{BE7012C5-4DBB-F196-9E3C-880594C913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33623" y="2960671"/>
            <a:ext cx="2045933" cy="145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Cloud Computing Services | Google Cloud">
            <a:extLst>
              <a:ext uri="{FF2B5EF4-FFF2-40B4-BE49-F238E27FC236}">
                <a16:creationId xmlns:a16="http://schemas.microsoft.com/office/drawing/2014/main" id="{FDE6FFC8-B14C-B7F0-F0BE-D7FAD5AE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0943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724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9DE6F0-3E67-CF3F-7981-7F8E4BC980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7EE69-66C6-156C-D331-9DB7AEA0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Create Budget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F7DC2-253D-99C9-8F18-A07FDD48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51" y="1375681"/>
            <a:ext cx="11270255" cy="58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96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77DBE6-66F6-6F2F-81A9-F2658EFF4A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18CF41-AFE8-84B5-D14D-49DB1FB7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Create Budget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20F0D-C560-30AD-101F-B2C71492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18" y="1239094"/>
            <a:ext cx="12371942" cy="62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74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AE98E2-A82D-1F1A-B2B2-5DFD6ACA2A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803096-57BD-55D8-A5F8-3DF52861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Create Budget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C21DE-19CE-420F-2176-4B1E3725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62" y="1099210"/>
            <a:ext cx="12360925" cy="64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BF231-654D-4F44-C08B-9021C36CFA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7C54CF-B976-6CD5-2935-196216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 dirty="0"/>
              <a:t>GitHub Step-by-Step Documentation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808E5-46C4-F3E8-EC61-463AEE3B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7" y="712085"/>
            <a:ext cx="6027131" cy="7033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F11F9-6FE8-97D2-AF60-2FC5DAC6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833" y="712085"/>
            <a:ext cx="5577840" cy="70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8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Create GKE Standard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B28F4A-958C-CC1F-E84B-507C88250E3D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Demo-02</a:t>
            </a:r>
          </a:p>
        </p:txBody>
      </p:sp>
    </p:spTree>
    <p:extLst>
      <p:ext uri="{BB962C8B-B14F-4D97-AF65-F5344CB8AC3E}">
        <p14:creationId xmlns:p14="http://schemas.microsoft.com/office/powerpoint/2010/main" val="30386157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83ED36-49F1-2EDD-90D9-1174A9AEF2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C32A02-858A-CA0A-D369-DB10B59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Cluster Modes &amp; Types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531A00-D5EE-5AE6-66B1-C06464970F2E}"/>
              </a:ext>
            </a:extLst>
          </p:cNvPr>
          <p:cNvSpPr/>
          <p:nvPr/>
        </p:nvSpPr>
        <p:spPr>
          <a:xfrm>
            <a:off x="1340951" y="3325360"/>
            <a:ext cx="4021157" cy="10275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Standard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4765DF-8FDD-17B1-BB7D-9B28024F320B}"/>
              </a:ext>
            </a:extLst>
          </p:cNvPr>
          <p:cNvSpPr/>
          <p:nvPr/>
        </p:nvSpPr>
        <p:spPr>
          <a:xfrm>
            <a:off x="1340951" y="5200933"/>
            <a:ext cx="4021157" cy="1027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Autopilot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906149-FA8D-E514-6FE6-94E3A7B8CBD9}"/>
              </a:ext>
            </a:extLst>
          </p:cNvPr>
          <p:cNvSpPr/>
          <p:nvPr/>
        </p:nvSpPr>
        <p:spPr>
          <a:xfrm>
            <a:off x="8328752" y="3132357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Zonal Cluster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9E9E39-C03B-2DE2-99DC-E0338638276B}"/>
              </a:ext>
            </a:extLst>
          </p:cNvPr>
          <p:cNvSpPr/>
          <p:nvPr/>
        </p:nvSpPr>
        <p:spPr>
          <a:xfrm>
            <a:off x="11176612" y="3126350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Regional Cluster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FE5A4C-222F-893D-37C6-9CB94494F40E}"/>
              </a:ext>
            </a:extLst>
          </p:cNvPr>
          <p:cNvSpPr/>
          <p:nvPr/>
        </p:nvSpPr>
        <p:spPr>
          <a:xfrm>
            <a:off x="8337934" y="4243828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Public Cluster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0449242-7CF6-894A-8750-824B784AC797}"/>
              </a:ext>
            </a:extLst>
          </p:cNvPr>
          <p:cNvSpPr/>
          <p:nvPr/>
        </p:nvSpPr>
        <p:spPr>
          <a:xfrm>
            <a:off x="11176612" y="4239314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Private Cluster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C6DF57-A5DC-74CD-9EAA-0F1F19C75484}"/>
              </a:ext>
            </a:extLst>
          </p:cNvPr>
          <p:cNvSpPr/>
          <p:nvPr/>
        </p:nvSpPr>
        <p:spPr>
          <a:xfrm>
            <a:off x="8337934" y="5296243"/>
            <a:ext cx="2568766" cy="932206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Alpha Cluster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833DE1-FBBC-BB0B-BC45-612A1F5144D5}"/>
              </a:ext>
            </a:extLst>
          </p:cNvPr>
          <p:cNvSpPr/>
          <p:nvPr/>
        </p:nvSpPr>
        <p:spPr>
          <a:xfrm>
            <a:off x="11158252" y="5352278"/>
            <a:ext cx="2568766" cy="932206"/>
          </a:xfrm>
          <a:prstGeom prst="roundRect">
            <a:avLst/>
          </a:prstGeom>
          <a:solidFill>
            <a:srgbClr val="19A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Cluster using Windows Node Pools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D33C11-9929-1EC4-06FB-F329F40E74F5}"/>
              </a:ext>
            </a:extLst>
          </p:cNvPr>
          <p:cNvSpPr/>
          <p:nvPr/>
        </p:nvSpPr>
        <p:spPr>
          <a:xfrm>
            <a:off x="808638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5989A0-E2C7-CB82-BE0E-A79937966677}"/>
              </a:ext>
            </a:extLst>
          </p:cNvPr>
          <p:cNvSpPr txBox="1"/>
          <p:nvPr/>
        </p:nvSpPr>
        <p:spPr>
          <a:xfrm>
            <a:off x="9540525" y="2335424"/>
            <a:ext cx="3029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Types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A474C0-05A6-2BE4-C267-DF1797523504}"/>
              </a:ext>
            </a:extLst>
          </p:cNvPr>
          <p:cNvSpPr/>
          <p:nvPr/>
        </p:nvSpPr>
        <p:spPr>
          <a:xfrm>
            <a:off x="49584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FF5B-0893-3D43-89E7-581F5624ADDA}"/>
              </a:ext>
            </a:extLst>
          </p:cNvPr>
          <p:cNvSpPr txBox="1"/>
          <p:nvPr/>
        </p:nvSpPr>
        <p:spPr>
          <a:xfrm>
            <a:off x="1641996" y="2368591"/>
            <a:ext cx="3211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Modes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893B4DA-83B1-93F3-AB7A-0F860F44BAB7}"/>
              </a:ext>
            </a:extLst>
          </p:cNvPr>
          <p:cNvSpPr/>
          <p:nvPr/>
        </p:nvSpPr>
        <p:spPr>
          <a:xfrm>
            <a:off x="6472492" y="4114800"/>
            <a:ext cx="1575330" cy="81864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6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CD0763-4288-405B-1D3E-24C20F613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0AD4C7-892C-ECAC-BC01-FE98452B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796" y="29687"/>
            <a:ext cx="9804400" cy="924976"/>
          </a:xfrm>
        </p:spPr>
        <p:txBody>
          <a:bodyPr>
            <a:normAutofit/>
          </a:bodyPr>
          <a:lstStyle/>
          <a:p>
            <a:r>
              <a:rPr lang="en-US"/>
              <a:t>GKE Standard Cluster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AD432-8C26-8096-4486-82F23ACC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8" y="1020764"/>
            <a:ext cx="10353982" cy="6317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7ADF9-5138-1757-C979-5CAAF2B0D6C2}"/>
              </a:ext>
            </a:extLst>
          </p:cNvPr>
          <p:cNvSpPr txBox="1"/>
          <p:nvPr/>
        </p:nvSpPr>
        <p:spPr>
          <a:xfrm>
            <a:off x="8674602" y="7514451"/>
            <a:ext cx="595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</a:t>
            </a:r>
            <a:r>
              <a:rPr lang="en-US" sz="1200"/>
              <a:t>https://</a:t>
            </a:r>
            <a:r>
              <a:rPr lang="en-US" sz="1200" err="1"/>
              <a:t>cloud.google.com</a:t>
            </a:r>
            <a:r>
              <a:rPr lang="en-US" sz="1200"/>
              <a:t>/</a:t>
            </a:r>
            <a:r>
              <a:rPr lang="en-US" sz="1200" err="1"/>
              <a:t>kubernetes</a:t>
            </a:r>
            <a:r>
              <a:rPr lang="en-US" sz="1200"/>
              <a:t>-engine/docs/concepts/cluster-architecture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4E3251-5787-E261-1B36-7555AFCAC4F2}"/>
              </a:ext>
            </a:extLst>
          </p:cNvPr>
          <p:cNvSpPr/>
          <p:nvPr/>
        </p:nvSpPr>
        <p:spPr>
          <a:xfrm>
            <a:off x="11390118" y="1078686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Control Plane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9332D1-DDA6-1679-C169-1CE7DB93B4B1}"/>
              </a:ext>
            </a:extLst>
          </p:cNvPr>
          <p:cNvSpPr/>
          <p:nvPr/>
        </p:nvSpPr>
        <p:spPr>
          <a:xfrm>
            <a:off x="11390118" y="1749494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F87082-3932-8888-E95B-85C8E50D6D00}"/>
              </a:ext>
            </a:extLst>
          </p:cNvPr>
          <p:cNvSpPr/>
          <p:nvPr/>
        </p:nvSpPr>
        <p:spPr>
          <a:xfrm>
            <a:off x="11390118" y="2406618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Resource Controllers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2FF5497-7ECF-DA00-5465-BD328387CBD2}"/>
              </a:ext>
            </a:extLst>
          </p:cNvPr>
          <p:cNvSpPr/>
          <p:nvPr/>
        </p:nvSpPr>
        <p:spPr>
          <a:xfrm>
            <a:off x="11390118" y="3070691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30D8BB1-82B4-6FA2-8089-CD359D46A5A1}"/>
              </a:ext>
            </a:extLst>
          </p:cNvPr>
          <p:cNvSpPr/>
          <p:nvPr/>
        </p:nvSpPr>
        <p:spPr>
          <a:xfrm>
            <a:off x="11390118" y="3726857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ABE44C-E95E-FE54-261C-0BE713A55837}"/>
              </a:ext>
            </a:extLst>
          </p:cNvPr>
          <p:cNvSpPr/>
          <p:nvPr/>
        </p:nvSpPr>
        <p:spPr>
          <a:xfrm>
            <a:off x="11422843" y="4391541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kubectl</a:t>
            </a:r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44565A-FFA0-76EC-A652-CB6CB7F851F2}"/>
              </a:ext>
            </a:extLst>
          </p:cNvPr>
          <p:cNvSpPr/>
          <p:nvPr/>
        </p:nvSpPr>
        <p:spPr>
          <a:xfrm>
            <a:off x="11422843" y="5052038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Nodes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1CBA2-7B39-5E5A-29B1-00D9F812FB7B}"/>
              </a:ext>
            </a:extLst>
          </p:cNvPr>
          <p:cNvSpPr/>
          <p:nvPr/>
        </p:nvSpPr>
        <p:spPr>
          <a:xfrm>
            <a:off x="4134178" y="6762752"/>
            <a:ext cx="10353982" cy="634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have a series of </a:t>
            </a:r>
            <a:r>
              <a:rPr lang="en-US">
                <a:solidFill>
                  <a:srgbClr val="FFFF00"/>
                </a:solidFill>
              </a:rPr>
              <a:t>Kubernetes Fundamental demos</a:t>
            </a:r>
            <a:r>
              <a:rPr lang="en-US"/>
              <a:t>, outlining each concept in detail.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7180C40-FC58-8FAE-5DCC-004A05AB3BB0}"/>
              </a:ext>
            </a:extLst>
          </p:cNvPr>
          <p:cNvSpPr/>
          <p:nvPr/>
        </p:nvSpPr>
        <p:spPr>
          <a:xfrm>
            <a:off x="11390118" y="5715764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41AE00-4182-6F5D-8153-B04D55961264}"/>
              </a:ext>
            </a:extLst>
          </p:cNvPr>
          <p:cNvSpPr/>
          <p:nvPr/>
        </p:nvSpPr>
        <p:spPr>
          <a:xfrm>
            <a:off x="11176758" y="832485"/>
            <a:ext cx="3286944" cy="5647621"/>
          </a:xfrm>
          <a:prstGeom prst="roundRect">
            <a:avLst>
              <a:gd name="adj" fmla="val 6930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65FCAD-1585-3755-31CB-55645D674D05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12820230" y="6480106"/>
            <a:ext cx="25437" cy="28264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43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4237B1-1FE4-BF58-E54F-D15432B7C3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46F6E2-1699-8A24-D3BF-D733F935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Autopilot Cluster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9E2AE-0C61-B1FE-39DE-377A3289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85" y="1117257"/>
            <a:ext cx="10974558" cy="6519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42F70-4FBC-DB22-A581-A27869F3F91B}"/>
              </a:ext>
            </a:extLst>
          </p:cNvPr>
          <p:cNvSpPr txBox="1"/>
          <p:nvPr/>
        </p:nvSpPr>
        <p:spPr>
          <a:xfrm>
            <a:off x="8378945" y="7514451"/>
            <a:ext cx="6251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https://</a:t>
            </a:r>
            <a:r>
              <a:rPr lang="en-US" sz="1200" b="1" err="1"/>
              <a:t>cloud.google.com</a:t>
            </a:r>
            <a:r>
              <a:rPr lang="en-US" sz="1200" b="1"/>
              <a:t>/</a:t>
            </a:r>
            <a:r>
              <a:rPr lang="en-US" sz="1200" b="1" err="1"/>
              <a:t>kubernetes</a:t>
            </a:r>
            <a:r>
              <a:rPr lang="en-US" sz="1200" b="1"/>
              <a:t>-engine/docs/concepts/autopilot-architecture</a:t>
            </a:r>
          </a:p>
        </p:txBody>
      </p:sp>
    </p:spTree>
    <p:extLst>
      <p:ext uri="{BB962C8B-B14F-4D97-AF65-F5344CB8AC3E}">
        <p14:creationId xmlns:p14="http://schemas.microsoft.com/office/powerpoint/2010/main" val="19447681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CD0763-4288-405B-1D3E-24C20F613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0AD4C7-892C-ECAC-BC01-FE98452B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2661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Standard vs Autopilot Cluster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AD432-8C26-8096-4486-82F23ACC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15" y="2193288"/>
            <a:ext cx="6355871" cy="3878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7ADF9-5138-1757-C979-5CAAF2B0D6C2}"/>
              </a:ext>
            </a:extLst>
          </p:cNvPr>
          <p:cNvSpPr txBox="1"/>
          <p:nvPr/>
        </p:nvSpPr>
        <p:spPr>
          <a:xfrm>
            <a:off x="103479" y="7514451"/>
            <a:ext cx="6089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https://</a:t>
            </a:r>
            <a:r>
              <a:rPr lang="en-US" sz="1200" b="1" err="1"/>
              <a:t>cloud.google.com</a:t>
            </a:r>
            <a:r>
              <a:rPr lang="en-US" sz="1200" b="1"/>
              <a:t>/</a:t>
            </a:r>
            <a:r>
              <a:rPr lang="en-US" sz="1200" b="1" err="1"/>
              <a:t>kubernetes</a:t>
            </a:r>
            <a:r>
              <a:rPr lang="en-US" sz="1200" b="1"/>
              <a:t>-engine/docs/concepts/cluster-architecture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475EE-FA66-B17E-3EF6-1376FE40C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27" y="2193288"/>
            <a:ext cx="6528741" cy="3878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4794E-87D7-8710-F919-0FC6C2D595DD}"/>
              </a:ext>
            </a:extLst>
          </p:cNvPr>
          <p:cNvSpPr txBox="1"/>
          <p:nvPr/>
        </p:nvSpPr>
        <p:spPr>
          <a:xfrm>
            <a:off x="8378945" y="7514451"/>
            <a:ext cx="6251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https://</a:t>
            </a:r>
            <a:r>
              <a:rPr lang="en-US" sz="1200" b="1" err="1"/>
              <a:t>cloud.google.com</a:t>
            </a:r>
            <a:r>
              <a:rPr lang="en-US" sz="1200" b="1"/>
              <a:t>/</a:t>
            </a:r>
            <a:r>
              <a:rPr lang="en-US" sz="1200" b="1" err="1"/>
              <a:t>kubernetes</a:t>
            </a:r>
            <a:r>
              <a:rPr lang="en-US" sz="1200" b="1"/>
              <a:t>-engine/docs/concepts/autopilot-architecture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301CDC-59E6-BC67-9D5E-C54C14D945A2}"/>
              </a:ext>
            </a:extLst>
          </p:cNvPr>
          <p:cNvSpPr/>
          <p:nvPr/>
        </p:nvSpPr>
        <p:spPr>
          <a:xfrm>
            <a:off x="1003237" y="929405"/>
            <a:ext cx="5472078" cy="10245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GKE Standard Cluster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F646C9-65B4-3C1D-6E32-B0EB159F04F0}"/>
              </a:ext>
            </a:extLst>
          </p:cNvPr>
          <p:cNvSpPr/>
          <p:nvPr/>
        </p:nvSpPr>
        <p:spPr>
          <a:xfrm>
            <a:off x="8376342" y="929404"/>
            <a:ext cx="5472078" cy="102456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GKE Autopilot Cluster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21D3BC-7DE5-0623-21DA-7C3CAF09F43D}"/>
              </a:ext>
            </a:extLst>
          </p:cNvPr>
          <p:cNvSpPr/>
          <p:nvPr/>
        </p:nvSpPr>
        <p:spPr>
          <a:xfrm>
            <a:off x="3818997" y="2380795"/>
            <a:ext cx="1336897" cy="3456097"/>
          </a:xfrm>
          <a:prstGeom prst="round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DEA6D7-0901-FA81-FC33-9673EDB3DE4C}"/>
              </a:ext>
            </a:extLst>
          </p:cNvPr>
          <p:cNvSpPr/>
          <p:nvPr/>
        </p:nvSpPr>
        <p:spPr>
          <a:xfrm>
            <a:off x="11385749" y="2380795"/>
            <a:ext cx="1336897" cy="3456098"/>
          </a:xfrm>
          <a:prstGeom prst="roundRect">
            <a:avLst/>
          </a:prstGeom>
          <a:noFill/>
          <a:ln w="47625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0E614D-8D01-7B9E-7570-C671C65634F0}"/>
              </a:ext>
            </a:extLst>
          </p:cNvPr>
          <p:cNvSpPr/>
          <p:nvPr/>
        </p:nvSpPr>
        <p:spPr>
          <a:xfrm>
            <a:off x="2288350" y="6707236"/>
            <a:ext cx="4398192" cy="7381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maintains and operates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C786B0-A837-DFCA-3192-47513336B334}"/>
              </a:ext>
            </a:extLst>
          </p:cNvPr>
          <p:cNvSpPr/>
          <p:nvPr/>
        </p:nvSpPr>
        <p:spPr>
          <a:xfrm>
            <a:off x="9855102" y="6706233"/>
            <a:ext cx="4398192" cy="73813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Provisions, maintains and operates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82A8CE-6E76-C5D3-D04A-96DD822F2600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V="1">
            <a:off x="4487446" y="5836892"/>
            <a:ext cx="0" cy="87034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EB14A9-A772-3E5D-9881-BAFB089C0079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12054198" y="5836893"/>
            <a:ext cx="0" cy="869340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E20AF1-40E5-9961-A672-280C008F2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01E83-23D1-95ED-4E99-4ECE7D8C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Cluster Modes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813118-435F-9352-1513-83EB652EF2A2}"/>
              </a:ext>
            </a:extLst>
          </p:cNvPr>
          <p:cNvSpPr/>
          <p:nvPr/>
        </p:nvSpPr>
        <p:spPr>
          <a:xfrm>
            <a:off x="4499269" y="1195024"/>
            <a:ext cx="4839512" cy="102751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Standard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DBD905-1B50-5AAF-61DD-F630AE8AF32B}"/>
              </a:ext>
            </a:extLst>
          </p:cNvPr>
          <p:cNvSpPr/>
          <p:nvPr/>
        </p:nvSpPr>
        <p:spPr>
          <a:xfrm>
            <a:off x="9541887" y="1195024"/>
            <a:ext cx="4839512" cy="1027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Autopilot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11281A-272E-7AB6-4A1E-F26E72D01886}"/>
              </a:ext>
            </a:extLst>
          </p:cNvPr>
          <p:cNvSpPr/>
          <p:nvPr/>
        </p:nvSpPr>
        <p:spPr>
          <a:xfrm>
            <a:off x="4469533" y="2503479"/>
            <a:ext cx="4839512" cy="74914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by GKE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952265-72CB-2A29-3588-E883D8531C25}"/>
              </a:ext>
            </a:extLst>
          </p:cNvPr>
          <p:cNvSpPr/>
          <p:nvPr/>
        </p:nvSpPr>
        <p:spPr>
          <a:xfrm>
            <a:off x="9512150" y="2503478"/>
            <a:ext cx="4839512" cy="74914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by GKE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FAB416-2BB3-8FA5-2C4D-9AE688EBFBD0}"/>
              </a:ext>
            </a:extLst>
          </p:cNvPr>
          <p:cNvSpPr/>
          <p:nvPr/>
        </p:nvSpPr>
        <p:spPr>
          <a:xfrm>
            <a:off x="4499268" y="3438077"/>
            <a:ext cx="4839512" cy="74914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and Configured by 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E80D37D-EFF9-D1FC-8A91-A706C2345584}"/>
              </a:ext>
            </a:extLst>
          </p:cNvPr>
          <p:cNvSpPr/>
          <p:nvPr/>
        </p:nvSpPr>
        <p:spPr>
          <a:xfrm>
            <a:off x="9541885" y="3438076"/>
            <a:ext cx="4839512" cy="74914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by GKE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7C1E01-DDCF-5B36-954B-1F53962E5283}"/>
              </a:ext>
            </a:extLst>
          </p:cNvPr>
          <p:cNvSpPr/>
          <p:nvPr/>
        </p:nvSpPr>
        <p:spPr>
          <a:xfrm>
            <a:off x="4499268" y="4397569"/>
            <a:ext cx="4839512" cy="113482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You manually provision additional resources and set overall cluster size</a:t>
            </a:r>
            <a:endParaRPr lang="en-US" sz="260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C43F20-2E1F-F8B4-98E7-0FDC7D9554FA}"/>
              </a:ext>
            </a:extLst>
          </p:cNvPr>
          <p:cNvSpPr/>
          <p:nvPr/>
        </p:nvSpPr>
        <p:spPr>
          <a:xfrm>
            <a:off x="9541885" y="4397569"/>
            <a:ext cx="4839512" cy="11348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GKE dynamically provisions resources based on your Pod specification.</a:t>
            </a:r>
            <a:endParaRPr lang="en-US" sz="26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0BE3061-6076-ECF7-65A6-D0F441958150}"/>
              </a:ext>
            </a:extLst>
          </p:cNvPr>
          <p:cNvSpPr/>
          <p:nvPr/>
        </p:nvSpPr>
        <p:spPr>
          <a:xfrm>
            <a:off x="4499268" y="5747228"/>
            <a:ext cx="4839512" cy="11022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Pay per node (CPU, memory, boot disk)</a:t>
            </a:r>
            <a:endParaRPr lang="en-US" sz="26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AF76B4-0E32-C4E9-D587-782C5144DAAC}"/>
              </a:ext>
            </a:extLst>
          </p:cNvPr>
          <p:cNvSpPr/>
          <p:nvPr/>
        </p:nvSpPr>
        <p:spPr>
          <a:xfrm>
            <a:off x="9541885" y="5747227"/>
            <a:ext cx="4839512" cy="11022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Pay per Pod resource requests (CPU, memory, and ephemeral storage)</a:t>
            </a:r>
            <a:endParaRPr lang="en-US" sz="26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ABAEC6-2753-2BE3-B0CA-A8BDB5E13517}"/>
              </a:ext>
            </a:extLst>
          </p:cNvPr>
          <p:cNvSpPr/>
          <p:nvPr/>
        </p:nvSpPr>
        <p:spPr>
          <a:xfrm>
            <a:off x="178820" y="1195023"/>
            <a:ext cx="4117343" cy="102751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Features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A0DCDA6-EC0E-B016-676F-AFA199CDAC28}"/>
              </a:ext>
            </a:extLst>
          </p:cNvPr>
          <p:cNvSpPr/>
          <p:nvPr/>
        </p:nvSpPr>
        <p:spPr>
          <a:xfrm>
            <a:off x="178820" y="2503478"/>
            <a:ext cx="4117343" cy="74914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GKE Control Plane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B1B4B30-B3C0-B74F-C79F-BF0EAC8A2EB3}"/>
              </a:ext>
            </a:extLst>
          </p:cNvPr>
          <p:cNvSpPr/>
          <p:nvPr/>
        </p:nvSpPr>
        <p:spPr>
          <a:xfrm>
            <a:off x="208555" y="3438076"/>
            <a:ext cx="4117343" cy="74914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Node and Node Pools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1BE9AA-4D26-A3DA-F7F6-03DDC066950F}"/>
              </a:ext>
            </a:extLst>
          </p:cNvPr>
          <p:cNvSpPr/>
          <p:nvPr/>
        </p:nvSpPr>
        <p:spPr>
          <a:xfrm>
            <a:off x="208555" y="4397569"/>
            <a:ext cx="4117343" cy="11348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Provisioning Resources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15318D-77EE-FEE8-B6D9-1CCE073B80C2}"/>
              </a:ext>
            </a:extLst>
          </p:cNvPr>
          <p:cNvSpPr/>
          <p:nvPr/>
        </p:nvSpPr>
        <p:spPr>
          <a:xfrm>
            <a:off x="208555" y="5747227"/>
            <a:ext cx="4117343" cy="11022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Billing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7263535-6AAD-622E-6400-EF0C8E3FFDE0}"/>
              </a:ext>
            </a:extLst>
          </p:cNvPr>
          <p:cNvSpPr/>
          <p:nvPr/>
        </p:nvSpPr>
        <p:spPr>
          <a:xfrm>
            <a:off x="178820" y="7000985"/>
            <a:ext cx="14272760" cy="63897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Additional Reference: </a:t>
            </a:r>
            <a:r>
              <a:rPr lang="en-IN"/>
              <a:t>https://</a:t>
            </a:r>
            <a:r>
              <a:rPr lang="en-IN" err="1"/>
              <a:t>cloud.google.com</a:t>
            </a:r>
            <a:r>
              <a:rPr lang="en-IN"/>
              <a:t>/</a:t>
            </a:r>
            <a:r>
              <a:rPr lang="en-IN" err="1"/>
              <a:t>kubernetes</a:t>
            </a:r>
            <a:r>
              <a:rPr lang="en-IN"/>
              <a:t>-engine/docs/concepts/</a:t>
            </a:r>
            <a:r>
              <a:rPr lang="en-IN" err="1"/>
              <a:t>autopilot-overview#comparison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09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5CBEE5-887E-6BD5-33D5-91464D39B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339A18-386B-588B-8723-4C0A920E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Kubernetes Engine - Enable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E89E0-C8FB-DE53-B6A8-16CD617D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44" y="1239094"/>
            <a:ext cx="12328614" cy="622252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5996030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Sample Application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869440" y="1763174"/>
            <a:ext cx="12325024" cy="5710939"/>
          </a:xfrm>
          <a:prstGeom prst="roundRect">
            <a:avLst>
              <a:gd name="adj" fmla="val 10263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2194559" y="2586414"/>
            <a:ext cx="11702193" cy="4473029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31579" y="1179987"/>
            <a:ext cx="1150450" cy="103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380;p27">
            <a:extLst>
              <a:ext uri="{FF2B5EF4-FFF2-40B4-BE49-F238E27FC236}">
                <a16:creationId xmlns:a16="http://schemas.microsoft.com/office/drawing/2014/main" id="{58AA1FDE-0694-2E40-9273-DA6D6E2A6D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683630" y="4765433"/>
            <a:ext cx="1240240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1" name="Google Shape;382;p27">
            <a:extLst>
              <a:ext uri="{FF2B5EF4-FFF2-40B4-BE49-F238E27FC236}">
                <a16:creationId xmlns:a16="http://schemas.microsoft.com/office/drawing/2014/main" id="{444AB258-6BBC-C946-8CC4-1DF0000B850E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rot="10800000">
            <a:off x="11219963" y="4765433"/>
            <a:ext cx="105167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79" y="2005230"/>
            <a:ext cx="1293690" cy="119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9;p27">
            <a:extLst>
              <a:ext uri="{FF2B5EF4-FFF2-40B4-BE49-F238E27FC236}">
                <a16:creationId xmlns:a16="http://schemas.microsoft.com/office/drawing/2014/main" id="{993342C3-E358-3D43-8763-2ACCC84C5E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3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164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3870" y="4167824"/>
            <a:ext cx="1296093" cy="119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78;p27">
            <a:extLst>
              <a:ext uri="{FF2B5EF4-FFF2-40B4-BE49-F238E27FC236}">
                <a16:creationId xmlns:a16="http://schemas.microsoft.com/office/drawing/2014/main" id="{20AEC196-2DC4-B649-9855-3915671506C1}"/>
              </a:ext>
            </a:extLst>
          </p:cNvPr>
          <p:cNvCxnSpPr>
            <a:cxnSpLocks/>
            <a:stCxn id="80" idx="3"/>
            <a:endCxn id="26" idx="1"/>
          </p:cNvCxnSpPr>
          <p:nvPr/>
        </p:nvCxnSpPr>
        <p:spPr>
          <a:xfrm>
            <a:off x="6083506" y="4763465"/>
            <a:ext cx="1304025" cy="19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668" y="4167824"/>
            <a:ext cx="1291838" cy="119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79;p27">
            <a:extLst>
              <a:ext uri="{FF2B5EF4-FFF2-40B4-BE49-F238E27FC236}">
                <a16:creationId xmlns:a16="http://schemas.microsoft.com/office/drawing/2014/main" id="{40EC51C2-C5B8-964E-96C5-74176DD56C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179" y="4315766"/>
            <a:ext cx="1296099" cy="11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700175" y="218528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4189849" y="5344649"/>
            <a:ext cx="259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Load Balancer Service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1696427" y="210294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GKE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7687652" y="5510983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9839529" y="5416366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12147681" y="544865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F46F577-7A00-574C-89A9-53D7CEE098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75" y="3980809"/>
            <a:ext cx="914400" cy="914400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84E1860-59C8-A94A-8E84-B725366ED3BF}"/>
              </a:ext>
            </a:extLst>
          </p:cNvPr>
          <p:cNvCxnSpPr>
            <a:stCxn id="7" idx="3"/>
            <a:endCxn id="80" idx="1"/>
          </p:cNvCxnSpPr>
          <p:nvPr/>
        </p:nvCxnSpPr>
        <p:spPr>
          <a:xfrm>
            <a:off x="984175" y="4438009"/>
            <a:ext cx="3807493" cy="325456"/>
          </a:xfrm>
          <a:prstGeom prst="bentConnector3">
            <a:avLst>
              <a:gd name="adj1" fmla="val 746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8F5022-1D3E-3F46-9E92-063F2A85BC8C}"/>
              </a:ext>
            </a:extLst>
          </p:cNvPr>
          <p:cNvSpPr txBox="1"/>
          <p:nvPr/>
        </p:nvSpPr>
        <p:spPr>
          <a:xfrm>
            <a:off x="1433556" y="4406214"/>
            <a:ext cx="2246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</a:t>
            </a:r>
            <a:r>
              <a:rPr lang="en-US" sz="1600" err="1">
                <a:solidFill>
                  <a:srgbClr val="7030A0"/>
                </a:solidFill>
              </a:rPr>
              <a:t>ip</a:t>
            </a:r>
            <a:r>
              <a:rPr lang="en-US" sz="160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1AEC2-267C-AC71-B50C-E0EDA9CEF21B}"/>
              </a:ext>
            </a:extLst>
          </p:cNvPr>
          <p:cNvSpPr txBox="1"/>
          <p:nvPr/>
        </p:nvSpPr>
        <p:spPr>
          <a:xfrm>
            <a:off x="147553" y="508189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208509" y="1198208"/>
            <a:ext cx="1180539" cy="987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35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43" grpId="0"/>
      <p:bldP spid="94" grpId="0"/>
      <p:bldP spid="97" grpId="0"/>
      <p:bldP spid="98" grpId="0"/>
      <p:bldP spid="99" grpId="0"/>
      <p:bldP spid="100" grpId="0"/>
      <p:bldP spid="43" grpId="0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Install </a:t>
            </a:r>
            <a:r>
              <a:rPr lang="en-US" sz="7000" b="1" dirty="0" err="1">
                <a:solidFill>
                  <a:srgbClr val="389954"/>
                </a:solidFill>
              </a:rPr>
              <a:t>gcloud</a:t>
            </a:r>
            <a:r>
              <a:rPr lang="en-US" sz="7000" b="1" dirty="0">
                <a:solidFill>
                  <a:srgbClr val="389954"/>
                </a:solidFill>
              </a:rPr>
              <a:t> CLI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MacOS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B28F4A-958C-CC1F-E84B-507C88250E3D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Demo-03</a:t>
            </a:r>
          </a:p>
        </p:txBody>
      </p:sp>
    </p:spTree>
    <p:extLst>
      <p:ext uri="{BB962C8B-B14F-4D97-AF65-F5344CB8AC3E}">
        <p14:creationId xmlns:p14="http://schemas.microsoft.com/office/powerpoint/2010/main" val="2655506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Install </a:t>
            </a:r>
            <a:r>
              <a:rPr lang="en-US" sz="7000" b="1" dirty="0" err="1">
                <a:solidFill>
                  <a:srgbClr val="389954"/>
                </a:solidFill>
              </a:rPr>
              <a:t>gcloud</a:t>
            </a:r>
            <a:r>
              <a:rPr lang="en-US" sz="7000" b="1" dirty="0">
                <a:solidFill>
                  <a:srgbClr val="389954"/>
                </a:solidFill>
              </a:rPr>
              <a:t> CLI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WindowsOS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B28F4A-958C-CC1F-E84B-507C88250E3D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Demo-04</a:t>
            </a:r>
          </a:p>
        </p:txBody>
      </p:sp>
    </p:spTree>
    <p:extLst>
      <p:ext uri="{BB962C8B-B14F-4D97-AF65-F5344CB8AC3E}">
        <p14:creationId xmlns:p14="http://schemas.microsoft.com/office/powerpoint/2010/main" val="2424282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BF231-654D-4F44-C08B-9021C36CFA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7C54CF-B976-6CD5-2935-196216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 dirty="0"/>
              <a:t>GitHub Step-by-Step Documentation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5ECD3-7041-6360-19E2-23E0B367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8" y="634701"/>
            <a:ext cx="5598715" cy="7104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FB4EE-6612-76F6-61E7-42C4C9E13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62" y="634701"/>
            <a:ext cx="7772400" cy="585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7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8DB0A-0150-7072-F761-E6F29BEA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1" y="114127"/>
            <a:ext cx="994410" cy="7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22" grpId="0" animBg="1"/>
      <p:bldP spid="24" grpId="0" animBg="1"/>
      <p:bldP spid="26" grpId="0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4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Architecture - </a:t>
            </a:r>
            <a:r>
              <a:rPr lang="en-IN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rgbClr val="C00000"/>
                </a:solidFill>
              </a:rPr>
              <a:t>kube-apiserver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(Kubelet)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rgbClr val="C00000"/>
                </a:solidFill>
              </a:rPr>
              <a:t>etcd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rgbClr val="C00000"/>
                </a:solidFill>
              </a:rPr>
              <a:t>kube</a:t>
            </a:r>
            <a:r>
              <a:rPr lang="en-IN" dirty="0">
                <a:solidFill>
                  <a:srgbClr val="C00000"/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</a:t>
            </a:r>
            <a:r>
              <a:rPr lang="en-US" dirty="0">
                <a:solidFill>
                  <a:srgbClr val="0070C0"/>
                </a:solidFill>
              </a:rPr>
              <a:t>distributing</a:t>
            </a:r>
            <a:r>
              <a:rPr lang="en-US" dirty="0"/>
              <a:t> containers across multiple nodes.  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watches</a:t>
            </a:r>
            <a:r>
              <a:rPr lang="en-US" dirty="0"/>
              <a:t>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8" grpId="0" animBg="1"/>
      <p:bldP spid="39" grpId="0" animBg="1"/>
      <p:bldP spid="4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Architecture - </a:t>
            </a:r>
            <a:r>
              <a:rPr lang="en-IN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rgbClr val="C00000"/>
                </a:solidFill>
              </a:rPr>
              <a:t>kube</a:t>
            </a:r>
            <a:r>
              <a:rPr lang="en-IN" dirty="0">
                <a:solidFill>
                  <a:srgbClr val="C00000"/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</a:t>
            </a:r>
            <a:r>
              <a:rPr lang="en-US" dirty="0">
                <a:solidFill>
                  <a:srgbClr val="0070C0"/>
                </a:solidFill>
              </a:rPr>
              <a:t>go down</a:t>
            </a:r>
            <a:r>
              <a:rPr lang="en-US" dirty="0"/>
              <a:t>. They make decisions to bring up new containers in such cases.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Architecture - </a:t>
            </a:r>
            <a:r>
              <a:rPr lang="en-IN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Many more </a:t>
            </a:r>
            <a:r>
              <a:rPr lang="en-US" dirty="0"/>
              <a:t>controllers might be present and will differ from cloud to cloud based on that respective cloud Kubernetes Platform design and Integrations to their Cloud products</a:t>
            </a: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Kubelet</a:t>
            </a:r>
          </a:p>
          <a:p>
            <a:pPr lvl="1"/>
            <a:r>
              <a:rPr lang="en-IN" dirty="0"/>
              <a:t>Kubelet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rgbClr val="C00000"/>
                </a:solidFill>
              </a:rPr>
              <a:t>Kube</a:t>
            </a:r>
            <a:r>
              <a:rPr lang="en-IN" dirty="0">
                <a:solidFill>
                  <a:srgbClr val="C00000"/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</a:t>
            </a:r>
            <a:r>
              <a:rPr lang="en-US" dirty="0">
                <a:solidFill>
                  <a:srgbClr val="0070C0"/>
                </a:solidFill>
              </a:rPr>
              <a:t>allow</a:t>
            </a:r>
            <a:r>
              <a:rPr lang="en-US" dirty="0"/>
              <a:t>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Kubernetes Architecture – </a:t>
            </a:r>
            <a:r>
              <a:rPr lang="en-IN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 or </a:t>
            </a:r>
            <a:r>
              <a:rPr lang="en-IN" sz="1800" dirty="0" err="1"/>
              <a:t>Containerd</a:t>
            </a:r>
            <a:r>
              <a:rPr lang="en-IN" sz="1800" dirty="0"/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C00000"/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In GKE, default is </a:t>
            </a:r>
            <a:r>
              <a:rPr lang="en-IN" dirty="0" err="1">
                <a:solidFill>
                  <a:srgbClr val="0070C0"/>
                </a:solidFill>
              </a:rPr>
              <a:t>containerd</a:t>
            </a:r>
            <a:r>
              <a:rPr lang="en-IN" dirty="0"/>
              <a:t> but we also have options like </a:t>
            </a:r>
            <a:r>
              <a:rPr lang="en-IN" dirty="0">
                <a:solidFill>
                  <a:srgbClr val="0070C0"/>
                </a:solidFill>
              </a:rPr>
              <a:t>Ubuntu with </a:t>
            </a:r>
            <a:r>
              <a:rPr lang="en-IN" dirty="0" err="1">
                <a:solidFill>
                  <a:srgbClr val="0070C0"/>
                </a:solidFill>
              </a:rPr>
              <a:t>Containerd</a:t>
            </a:r>
            <a:r>
              <a:rPr lang="en-IN" dirty="0">
                <a:solidFill>
                  <a:srgbClr val="0070C0"/>
                </a:solidFill>
              </a:rPr>
              <a:t>, Ubuntu with Docker and Windows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CD0763-4288-405B-1D3E-24C20F613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0AD4C7-892C-ECAC-BC01-FE98452B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796" y="29687"/>
            <a:ext cx="9804400" cy="924976"/>
          </a:xfrm>
        </p:spPr>
        <p:txBody>
          <a:bodyPr>
            <a:normAutofit/>
          </a:bodyPr>
          <a:lstStyle/>
          <a:p>
            <a:r>
              <a:rPr lang="en-US"/>
              <a:t>GKE Standard Cluster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AD432-8C26-8096-4486-82F23ACC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04" y="954663"/>
            <a:ext cx="10740796" cy="655370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7ADF9-5138-1757-C979-5CAAF2B0D6C2}"/>
              </a:ext>
            </a:extLst>
          </p:cNvPr>
          <p:cNvSpPr txBox="1"/>
          <p:nvPr/>
        </p:nvSpPr>
        <p:spPr>
          <a:xfrm>
            <a:off x="8674602" y="7514451"/>
            <a:ext cx="595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</a:t>
            </a:r>
            <a:r>
              <a:rPr lang="en-US" sz="1200"/>
              <a:t>https://</a:t>
            </a:r>
            <a:r>
              <a:rPr lang="en-US" sz="1200" err="1"/>
              <a:t>cloud.google.com</a:t>
            </a:r>
            <a:r>
              <a:rPr lang="en-US" sz="1200"/>
              <a:t>/</a:t>
            </a:r>
            <a:r>
              <a:rPr lang="en-US" sz="1200" err="1"/>
              <a:t>kubernetes</a:t>
            </a:r>
            <a:r>
              <a:rPr lang="en-US" sz="1200"/>
              <a:t>-engine/docs/concepts/cluster-architecture</a:t>
            </a:r>
          </a:p>
        </p:txBody>
      </p:sp>
    </p:spTree>
    <p:extLst>
      <p:ext uri="{BB962C8B-B14F-4D97-AF65-F5344CB8AC3E}">
        <p14:creationId xmlns:p14="http://schemas.microsoft.com/office/powerpoint/2010/main" val="25211851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49" y="241319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Fundamentals</a:t>
            </a:r>
          </a:p>
        </p:txBody>
      </p:sp>
      <p:pic>
        <p:nvPicPr>
          <p:cNvPr id="6" name="Google Shape;88;p15">
            <a:extLst>
              <a:ext uri="{FF2B5EF4-FFF2-40B4-BE49-F238E27FC236}">
                <a16:creationId xmlns:a16="http://schemas.microsoft.com/office/drawing/2014/main" id="{7BB0B2EC-AE30-E7F7-BCF1-6A1D992AF1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7486" y="5191985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9;p15">
            <a:extLst>
              <a:ext uri="{FF2B5EF4-FFF2-40B4-BE49-F238E27FC236}">
                <a16:creationId xmlns:a16="http://schemas.microsoft.com/office/drawing/2014/main" id="{C550371D-E150-C189-4151-64E7CD0CD8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699" y="5191985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5">
            <a:extLst>
              <a:ext uri="{FF2B5EF4-FFF2-40B4-BE49-F238E27FC236}">
                <a16:creationId xmlns:a16="http://schemas.microsoft.com/office/drawing/2014/main" id="{DF817106-2174-5764-5B0D-C1D79A426F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096" y="5191985"/>
            <a:ext cx="1286866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6;p17">
            <a:extLst>
              <a:ext uri="{FF2B5EF4-FFF2-40B4-BE49-F238E27FC236}">
                <a16:creationId xmlns:a16="http://schemas.microsoft.com/office/drawing/2014/main" id="{236F5156-F43C-51C2-3A65-756DC789A35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8001" y="5195584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7125D-6D39-F7A4-86CD-72759D31BB9C}"/>
              </a:ext>
            </a:extLst>
          </p:cNvPr>
          <p:cNvSpPr txBox="1"/>
          <p:nvPr/>
        </p:nvSpPr>
        <p:spPr>
          <a:xfrm>
            <a:off x="4309110" y="6417968"/>
            <a:ext cx="628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BFA27-B796-CD28-4C6C-B4D19B720B19}"/>
              </a:ext>
            </a:extLst>
          </p:cNvPr>
          <p:cNvSpPr txBox="1"/>
          <p:nvPr/>
        </p:nvSpPr>
        <p:spPr>
          <a:xfrm>
            <a:off x="5712096" y="6417967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ReplicaSet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6E0E7A-CD9B-4B9F-DFE0-50178D8AA4A8}"/>
              </a:ext>
            </a:extLst>
          </p:cNvPr>
          <p:cNvSpPr txBox="1"/>
          <p:nvPr/>
        </p:nvSpPr>
        <p:spPr>
          <a:xfrm>
            <a:off x="7269479" y="6417966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Deployment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ECD49B-C393-99EF-6736-E03D6114F1A8}"/>
              </a:ext>
            </a:extLst>
          </p:cNvPr>
          <p:cNvSpPr txBox="1"/>
          <p:nvPr/>
        </p:nvSpPr>
        <p:spPr>
          <a:xfrm>
            <a:off x="9462815" y="6417965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257153-94F5-0D69-C3B2-5B8ADE98A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1" y="114127"/>
            <a:ext cx="994410" cy="769484"/>
          </a:xfrm>
          <a:prstGeom prst="rect">
            <a:avLst/>
          </a:prstGeom>
        </p:spPr>
      </p:pic>
      <p:pic>
        <p:nvPicPr>
          <p:cNvPr id="4" name="Google Shape;200;p23">
            <a:extLst>
              <a:ext uri="{FF2B5EF4-FFF2-40B4-BE49-F238E27FC236}">
                <a16:creationId xmlns:a16="http://schemas.microsoft.com/office/drawing/2014/main" id="{EFF37B8C-739B-71CE-CFAB-07D87907DDF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Kubernetes - Wikipedia">
            <a:extLst>
              <a:ext uri="{FF2B5EF4-FFF2-40B4-BE49-F238E27FC236}">
                <a16:creationId xmlns:a16="http://schemas.microsoft.com/office/drawing/2014/main" id="{6917AC42-DEAD-4872-BBB7-3A85F3DF6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loud Computing Services | Google Cloud">
            <a:extLst>
              <a:ext uri="{FF2B5EF4-FFF2-40B4-BE49-F238E27FC236}">
                <a16:creationId xmlns:a16="http://schemas.microsoft.com/office/drawing/2014/main" id="{EB9BE744-B2E7-0A73-4235-CD2F25EE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783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B9B076-22DD-947D-7027-9DF5B3EB11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C99B5B-D6C1-726E-C88F-F204E147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83" y="-131895"/>
            <a:ext cx="12618720" cy="1188851"/>
          </a:xfrm>
        </p:spPr>
        <p:txBody>
          <a:bodyPr/>
          <a:lstStyle/>
          <a:p>
            <a:r>
              <a:rPr lang="en-US"/>
              <a:t>Kubernetes Fundamentals</a:t>
            </a:r>
          </a:p>
        </p:txBody>
      </p:sp>
      <p:pic>
        <p:nvPicPr>
          <p:cNvPr id="5" name="Google Shape;88;p15">
            <a:extLst>
              <a:ext uri="{FF2B5EF4-FFF2-40B4-BE49-F238E27FC236}">
                <a16:creationId xmlns:a16="http://schemas.microsoft.com/office/drawing/2014/main" id="{0927683B-F2DC-90C9-2FAB-2E990B4A5E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9709" y="1057532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9;p15">
            <a:extLst>
              <a:ext uri="{FF2B5EF4-FFF2-40B4-BE49-F238E27FC236}">
                <a16:creationId xmlns:a16="http://schemas.microsoft.com/office/drawing/2014/main" id="{EA30C73A-6F99-9F16-81A0-8F5EBB491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814" y="4473226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5">
            <a:extLst>
              <a:ext uri="{FF2B5EF4-FFF2-40B4-BE49-F238E27FC236}">
                <a16:creationId xmlns:a16="http://schemas.microsoft.com/office/drawing/2014/main" id="{5D2633FA-361D-463A-BB94-9EFE8BC048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716" y="2775147"/>
            <a:ext cx="1286866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6;p17">
            <a:extLst>
              <a:ext uri="{FF2B5EF4-FFF2-40B4-BE49-F238E27FC236}">
                <a16:creationId xmlns:a16="http://schemas.microsoft.com/office/drawing/2014/main" id="{9A24CD7F-5653-6554-B967-591722AAE6C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3879" y="6202232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B7B86F-4403-7A45-2F68-1BE17C7E89D1}"/>
              </a:ext>
            </a:extLst>
          </p:cNvPr>
          <p:cNvSpPr txBox="1"/>
          <p:nvPr/>
        </p:nvSpPr>
        <p:spPr>
          <a:xfrm>
            <a:off x="6908796" y="2068069"/>
            <a:ext cx="628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5AD3D-1C3C-64D9-120E-DDE171A482C4}"/>
              </a:ext>
            </a:extLst>
          </p:cNvPr>
          <p:cNvSpPr txBox="1"/>
          <p:nvPr/>
        </p:nvSpPr>
        <p:spPr>
          <a:xfrm>
            <a:off x="6616441" y="3850547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ReplicaSet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2A842F-4326-00BE-BEA7-0F6F5B527339}"/>
              </a:ext>
            </a:extLst>
          </p:cNvPr>
          <p:cNvSpPr txBox="1"/>
          <p:nvPr/>
        </p:nvSpPr>
        <p:spPr>
          <a:xfrm>
            <a:off x="6541879" y="5530906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A6B1A-66E7-5C2B-77E0-737D4748A96F}"/>
              </a:ext>
            </a:extLst>
          </p:cNvPr>
          <p:cNvSpPr txBox="1"/>
          <p:nvPr/>
        </p:nvSpPr>
        <p:spPr>
          <a:xfrm>
            <a:off x="6846594" y="7259642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94FC4E-E40A-AB75-3777-0D425B58517F}"/>
              </a:ext>
            </a:extLst>
          </p:cNvPr>
          <p:cNvSpPr/>
          <p:nvPr/>
        </p:nvSpPr>
        <p:spPr>
          <a:xfrm>
            <a:off x="107917" y="1045270"/>
            <a:ext cx="6142704" cy="12455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A POD is a </a:t>
            </a:r>
            <a:r>
              <a:rPr lang="en-IN">
                <a:solidFill>
                  <a:srgbClr val="FFFF00"/>
                </a:solidFill>
              </a:rPr>
              <a:t>single</a:t>
            </a:r>
            <a:r>
              <a:rPr lang="en-IN"/>
              <a:t> </a:t>
            </a:r>
            <a:r>
              <a:rPr lang="en-IN">
                <a:solidFill>
                  <a:srgbClr val="FFFF00"/>
                </a:solidFill>
              </a:rPr>
              <a:t>instance</a:t>
            </a:r>
            <a:r>
              <a:rPr lang="en-IN"/>
              <a:t> of an Application.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8A4101-269E-72B4-C48D-F930459F2BE3}"/>
              </a:ext>
            </a:extLst>
          </p:cNvPr>
          <p:cNvCxnSpPr>
            <a:cxnSpLocks/>
          </p:cNvCxnSpPr>
          <p:nvPr/>
        </p:nvCxnSpPr>
        <p:spPr>
          <a:xfrm>
            <a:off x="79022" y="2596445"/>
            <a:ext cx="14551378" cy="0"/>
          </a:xfrm>
          <a:prstGeom prst="line">
            <a:avLst/>
          </a:prstGeom>
          <a:ln w="5080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8F3338-DDD1-ABD6-FD51-D7CE4DF589EE}"/>
              </a:ext>
            </a:extLst>
          </p:cNvPr>
          <p:cNvCxnSpPr>
            <a:cxnSpLocks/>
          </p:cNvCxnSpPr>
          <p:nvPr/>
        </p:nvCxnSpPr>
        <p:spPr>
          <a:xfrm>
            <a:off x="79022" y="4323311"/>
            <a:ext cx="14551378" cy="0"/>
          </a:xfrm>
          <a:prstGeom prst="line">
            <a:avLst/>
          </a:prstGeom>
          <a:ln w="5080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445033-64BC-197C-591B-FED4E69E91B7}"/>
              </a:ext>
            </a:extLst>
          </p:cNvPr>
          <p:cNvCxnSpPr>
            <a:cxnSpLocks/>
          </p:cNvCxnSpPr>
          <p:nvPr/>
        </p:nvCxnSpPr>
        <p:spPr>
          <a:xfrm>
            <a:off x="79022" y="6101311"/>
            <a:ext cx="14551378" cy="0"/>
          </a:xfrm>
          <a:prstGeom prst="line">
            <a:avLst/>
          </a:prstGeom>
          <a:ln w="5080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F7C3FE9-F471-2D85-2327-E8B49FA9A862}"/>
              </a:ext>
            </a:extLst>
          </p:cNvPr>
          <p:cNvSpPr/>
          <p:nvPr/>
        </p:nvSpPr>
        <p:spPr>
          <a:xfrm>
            <a:off x="8319912" y="1035584"/>
            <a:ext cx="6142704" cy="12455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A POD is the </a:t>
            </a:r>
            <a:r>
              <a:rPr lang="en-IN">
                <a:solidFill>
                  <a:srgbClr val="FFFF00"/>
                </a:solidFill>
              </a:rPr>
              <a:t>smallest object</a:t>
            </a:r>
            <a:r>
              <a:rPr lang="en-IN"/>
              <a:t>, that you can create in Kubernetes.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9E2463-1F8A-B237-A57C-EF1C75AC524F}"/>
              </a:ext>
            </a:extLst>
          </p:cNvPr>
          <p:cNvSpPr/>
          <p:nvPr/>
        </p:nvSpPr>
        <p:spPr>
          <a:xfrm>
            <a:off x="107917" y="2823269"/>
            <a:ext cx="6142704" cy="124557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 ReplicaSet will maintain a </a:t>
            </a:r>
            <a:r>
              <a:rPr lang="en-US">
                <a:solidFill>
                  <a:srgbClr val="FFFF00"/>
                </a:solidFill>
              </a:rPr>
              <a:t>stable set </a:t>
            </a:r>
            <a:r>
              <a:rPr lang="en-US"/>
              <a:t>of replica Pods running at any given time.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E727022-9163-4B25-6BCB-757D962DE6BD}"/>
              </a:ext>
            </a:extLst>
          </p:cNvPr>
          <p:cNvSpPr/>
          <p:nvPr/>
        </p:nvSpPr>
        <p:spPr>
          <a:xfrm>
            <a:off x="8319912" y="2813583"/>
            <a:ext cx="6142704" cy="124557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short, it is often used to </a:t>
            </a:r>
            <a:r>
              <a:rPr lang="en-US">
                <a:solidFill>
                  <a:srgbClr val="FFFF00"/>
                </a:solidFill>
              </a:rPr>
              <a:t>guarantee the availability </a:t>
            </a:r>
            <a:r>
              <a:rPr lang="en-US"/>
              <a:t>of a specified number of identical Pods</a:t>
            </a:r>
            <a:endParaRPr lang="en-I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8A43394-363C-47B0-1D50-C03027040F6C}"/>
              </a:ext>
            </a:extLst>
          </p:cNvPr>
          <p:cNvSpPr/>
          <p:nvPr/>
        </p:nvSpPr>
        <p:spPr>
          <a:xfrm>
            <a:off x="107917" y="4533784"/>
            <a:ext cx="6142704" cy="1245574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 Deployment runs </a:t>
            </a:r>
            <a:r>
              <a:rPr lang="en-US" sz="2400">
                <a:solidFill>
                  <a:srgbClr val="FFFF00"/>
                </a:solidFill>
              </a:rPr>
              <a:t>multiple replicas </a:t>
            </a:r>
            <a:r>
              <a:rPr lang="en-US" sz="2400"/>
              <a:t>of your application and </a:t>
            </a:r>
            <a:r>
              <a:rPr lang="en-US" sz="2400">
                <a:solidFill>
                  <a:srgbClr val="FFFF00"/>
                </a:solidFill>
              </a:rPr>
              <a:t>automatically replaces </a:t>
            </a:r>
            <a:r>
              <a:rPr lang="en-US" sz="2400"/>
              <a:t>any instances that </a:t>
            </a:r>
            <a:r>
              <a:rPr lang="en-US" sz="2400">
                <a:solidFill>
                  <a:srgbClr val="FFFF00"/>
                </a:solidFill>
              </a:rPr>
              <a:t>fail</a:t>
            </a:r>
            <a:r>
              <a:rPr lang="en-US" sz="2400"/>
              <a:t> or become </a:t>
            </a:r>
            <a:r>
              <a:rPr lang="en-US" sz="2400">
                <a:solidFill>
                  <a:srgbClr val="FFFF00"/>
                </a:solidFill>
              </a:rPr>
              <a:t>unresponsive</a:t>
            </a:r>
            <a:r>
              <a:rPr lang="en-US" sz="2400"/>
              <a:t>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455CF24-31E2-99FA-5C86-656AA306BDF1}"/>
              </a:ext>
            </a:extLst>
          </p:cNvPr>
          <p:cNvSpPr/>
          <p:nvPr/>
        </p:nvSpPr>
        <p:spPr>
          <a:xfrm>
            <a:off x="8319912" y="4524098"/>
            <a:ext cx="6142704" cy="1245574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Deployments are well-suited for </a:t>
            </a:r>
            <a:r>
              <a:rPr lang="en-US" sz="2400">
                <a:solidFill>
                  <a:srgbClr val="FFFF00"/>
                </a:solidFill>
              </a:rPr>
              <a:t>stateless applications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BCBE73-429A-BEAE-6444-9166216ED139}"/>
              </a:ext>
            </a:extLst>
          </p:cNvPr>
          <p:cNvSpPr/>
          <p:nvPr/>
        </p:nvSpPr>
        <p:spPr>
          <a:xfrm>
            <a:off x="107917" y="6318751"/>
            <a:ext cx="6142704" cy="124557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 service is an abstraction for pods, providing a stable, so-called </a:t>
            </a:r>
            <a:r>
              <a:rPr lang="en-US">
                <a:solidFill>
                  <a:srgbClr val="FFFF00"/>
                </a:solidFill>
              </a:rPr>
              <a:t>virtual IP (VIP) address</a:t>
            </a:r>
            <a:r>
              <a:rPr lang="en-US"/>
              <a:t>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E0BA845-BD5D-9EE3-DE04-BC2EA3E2BD0F}"/>
              </a:ext>
            </a:extLst>
          </p:cNvPr>
          <p:cNvSpPr/>
          <p:nvPr/>
        </p:nvSpPr>
        <p:spPr>
          <a:xfrm>
            <a:off x="8319912" y="6309065"/>
            <a:ext cx="6142704" cy="124557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 simple terms, service sits </a:t>
            </a:r>
            <a:r>
              <a:rPr lang="en-US" sz="2400" dirty="0">
                <a:solidFill>
                  <a:srgbClr val="FFFF00"/>
                </a:solidFill>
              </a:rPr>
              <a:t>Infront</a:t>
            </a:r>
            <a:r>
              <a:rPr lang="en-US" sz="2400" dirty="0"/>
              <a:t> of a POD and </a:t>
            </a:r>
            <a:r>
              <a:rPr lang="en-US" sz="2400" dirty="0">
                <a:solidFill>
                  <a:srgbClr val="FFFF00"/>
                </a:solidFill>
              </a:rPr>
              <a:t>acts</a:t>
            </a:r>
            <a:r>
              <a:rPr lang="en-US" sz="2400" dirty="0"/>
              <a:t> as a load balancer.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8751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3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1715a332-6e4d-4cad-94c4-6bada4eb9966"/>
    <ds:schemaRef ds:uri="9a51ea1a-1b1e-41ef-b441-1ee4f2fd86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1715a332-6e4d-4cad-94c4-6bada4eb9966"/>
    <ds:schemaRef ds:uri="9a51ea1a-1b1e-41ef-b441-1ee4f2fd8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16907</TotalTime>
  <Words>22415</Words>
  <Application>Microsoft Macintosh PowerPoint</Application>
  <PresentationFormat>Custom</PresentationFormat>
  <Paragraphs>6430</Paragraphs>
  <Slides>414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414</vt:i4>
      </vt:variant>
    </vt:vector>
  </HeadingPairs>
  <TitlesOfParts>
    <vt:vector size="426" baseType="lpstr">
      <vt:lpstr>Aharoni</vt:lpstr>
      <vt:lpstr>Algerian</vt:lpstr>
      <vt:lpstr>Arial</vt:lpstr>
      <vt:lpstr>Arial</vt:lpstr>
      <vt:lpstr>Calibri</vt:lpstr>
      <vt:lpstr>Calibri Light</vt:lpstr>
      <vt:lpstr>Menlo</vt:lpstr>
      <vt:lpstr>Monaco</vt:lpstr>
      <vt:lpstr>Open Sans</vt:lpstr>
      <vt:lpstr>Roboto</vt:lpstr>
      <vt:lpstr>var(--devsite-code-font-family)</vt:lpstr>
      <vt:lpstr>Office Theme</vt:lpstr>
      <vt:lpstr>Google Kubernetes Engine (GKE)  - 75 Real-World Demos</vt:lpstr>
      <vt:lpstr>PowerPoint Presentation</vt:lpstr>
      <vt:lpstr>PowerPoint Presentation</vt:lpstr>
      <vt:lpstr>PowerPoint Presentation</vt:lpstr>
      <vt:lpstr>Google Kubernetes Engine GKE with DevOps|75 Real-World Demos</vt:lpstr>
      <vt:lpstr>PowerPoint Presentation</vt:lpstr>
      <vt:lpstr>PowerPoint Presentation</vt:lpstr>
      <vt:lpstr>GitHub Step-by-Step Documentation</vt:lpstr>
      <vt:lpstr>GitHub Step-by-Step Documentation</vt:lpstr>
      <vt:lpstr>How are Kubernetes YAML Manifests organized ?</vt:lpstr>
      <vt:lpstr>GitHub Repository</vt:lpstr>
      <vt:lpstr>Kubernetes - Architecture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GKE Services supported based on OSI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SSL Policies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 Integration</vt:lpstr>
      <vt:lpstr>Google Cloud Build: Continuous Integration</vt:lpstr>
      <vt:lpstr>GKE CI CD Pipelines</vt:lpstr>
      <vt:lpstr>Kubernetes Probes</vt:lpstr>
      <vt:lpstr>Kubernetes Requests &amp; Limits</vt:lpstr>
      <vt:lpstr>PowerPoint Presentation</vt:lpstr>
      <vt:lpstr>PowerPoint Presentation</vt:lpstr>
      <vt:lpstr>Kubernetes Namespaces</vt:lpstr>
      <vt:lpstr>Kubernetes Namespace - Resource Quota</vt:lpstr>
      <vt:lpstr>Kubernetes Namespace - Limit Range</vt:lpstr>
      <vt:lpstr>Kubernetes Namespace - Limit Range</vt:lpstr>
      <vt:lpstr>GitHub Repository</vt:lpstr>
      <vt:lpstr>END OF INTRODUCTION</vt:lpstr>
      <vt:lpstr>PowerPoint Presentation</vt:lpstr>
      <vt:lpstr>Google Cloud Account</vt:lpstr>
      <vt:lpstr>Google Cloud Account</vt:lpstr>
      <vt:lpstr>Google Cloud Account - Individual</vt:lpstr>
      <vt:lpstr>Google Cloud Account - Business</vt:lpstr>
      <vt:lpstr>Google Cloud Account</vt:lpstr>
      <vt:lpstr>Google Cloud Account</vt:lpstr>
      <vt:lpstr>Google Cloud Account</vt:lpstr>
      <vt:lpstr>Google Cloud Account</vt:lpstr>
      <vt:lpstr>Google Cloud Account - ACTIVATE</vt:lpstr>
      <vt:lpstr>Google Cloud Account - ACTIVATE</vt:lpstr>
      <vt:lpstr>Google Cloud Account –Set a Budget Alert</vt:lpstr>
      <vt:lpstr>PowerPoint Presentation</vt:lpstr>
      <vt:lpstr>Google Cloud Account - Create Budget Alerts</vt:lpstr>
      <vt:lpstr>Google Cloud Account - Create Budget Alerts</vt:lpstr>
      <vt:lpstr>Google Cloud Account - Create Budget Alerts</vt:lpstr>
      <vt:lpstr>PowerPoint Presentation</vt:lpstr>
      <vt:lpstr>GKE Cluster Modes &amp; Types</vt:lpstr>
      <vt:lpstr>GKE Standard Cluster Architecture</vt:lpstr>
      <vt:lpstr>GKE Autopilot Cluster Architecture</vt:lpstr>
      <vt:lpstr>GKE Standard vs Autopilot Cluster Architecture</vt:lpstr>
      <vt:lpstr>GKE Cluster Modes</vt:lpstr>
      <vt:lpstr>Google Kubernetes Engine - Enable API</vt:lpstr>
      <vt:lpstr>Kubernetes Sample Application</vt:lpstr>
      <vt:lpstr>PowerPoint Presentation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GKE Standard Cluster Architecture</vt:lpstr>
      <vt:lpstr>PowerPoint Presentation</vt:lpstr>
      <vt:lpstr>Kubernetes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- Multi-Container Pods</vt:lpstr>
      <vt:lpstr>PowerPoint Presentation</vt:lpstr>
      <vt:lpstr>PowerPoint Presentation</vt:lpstr>
      <vt:lpstr>Kubernetes Service - LoadBalancer</vt:lpstr>
      <vt:lpstr>PowerPoint Presentation</vt:lpstr>
      <vt:lpstr>PowerPoint Presentation</vt:lpstr>
      <vt:lpstr>Kubernetes - ReplicaSet</vt:lpstr>
      <vt:lpstr>Kubernetes - ReplicaSet</vt:lpstr>
      <vt:lpstr>Kubernetes - ReplicaSet</vt:lpstr>
      <vt:lpstr>Kubernetes - ReplicaSet</vt:lpstr>
      <vt:lpstr>PowerPoint Presentation</vt:lpstr>
      <vt:lpstr>PowerPoint Presentation</vt:lpstr>
      <vt:lpstr>Kubernetes - Deployment</vt:lpstr>
      <vt:lpstr>Kubernetes - Deployment Usecases</vt:lpstr>
      <vt:lpstr>PowerPoint Presentation</vt:lpstr>
      <vt:lpstr>PowerPoint Presentation</vt:lpstr>
      <vt:lpstr>Kubernetes - Services</vt:lpstr>
      <vt:lpstr>Kubernetes - Services</vt:lpstr>
      <vt:lpstr>Kubernetes  Service Demo</vt:lpstr>
      <vt:lpstr>PowerPoint Presentation</vt:lpstr>
      <vt:lpstr>YAML Basics</vt:lpstr>
      <vt:lpstr>YAML Basics</vt:lpstr>
      <vt:lpstr>PowerPoint Presentation</vt:lpstr>
      <vt:lpstr>Kubernetes Pod</vt:lpstr>
      <vt:lpstr>PowerPoint Presentation</vt:lpstr>
      <vt:lpstr>Kubernetes ReplicaSet</vt:lpstr>
      <vt:lpstr>PowerPoint Presentation</vt:lpstr>
      <vt:lpstr>Kubernetes Deployment</vt:lpstr>
      <vt:lpstr>PowerPoint Presentation</vt:lpstr>
      <vt:lpstr>Kubernetes Service</vt:lpstr>
      <vt:lpstr>Kubernetes  Service Demo</vt:lpstr>
      <vt:lpstr>PowerPoint Presentation</vt:lpstr>
      <vt:lpstr>Kubernetes NodePort Service</vt:lpstr>
      <vt:lpstr>PowerPoint Presentation</vt:lpstr>
      <vt:lpstr>PowerPoint Presentation</vt:lpstr>
      <vt:lpstr>What are we going to learn ?</vt:lpstr>
      <vt:lpstr>PowerPoint Presentation</vt:lpstr>
      <vt:lpstr>Kubernetes Headless Service</vt:lpstr>
      <vt:lpstr>Curl Pod</vt:lpstr>
      <vt:lpstr>What are we going to learn ?</vt:lpstr>
      <vt:lpstr>PowerPoint Presentation</vt:lpstr>
      <vt:lpstr>GKE Private Cluster</vt:lpstr>
      <vt:lpstr>PowerPoint Presentation</vt:lpstr>
      <vt:lpstr>Namespaces</vt:lpstr>
      <vt:lpstr>Namespaces</vt:lpstr>
      <vt:lpstr>Workloads running in kube-system Namespace</vt:lpstr>
      <vt:lpstr>PowerPoint Presentation</vt:lpstr>
      <vt:lpstr>GKE Public vs Private Cluster</vt:lpstr>
      <vt:lpstr>What are we going to learn ?</vt:lpstr>
      <vt:lpstr>PowerPoint Presentation</vt:lpstr>
      <vt:lpstr>Kubernetes Persistent Volumes</vt:lpstr>
      <vt:lpstr>Kubernetes Storage Resources</vt:lpstr>
      <vt:lpstr>User Management Web Application - Architecture</vt:lpstr>
      <vt:lpstr>GKE Storage GCE PD CSI Driver</vt:lpstr>
      <vt:lpstr>PowerPoint Presentation</vt:lpstr>
      <vt:lpstr>PowerPoint Presentation</vt:lpstr>
      <vt:lpstr>GKE Persistent Storage Scenarios</vt:lpstr>
      <vt:lpstr>PowerPoint Presentation</vt:lpstr>
      <vt:lpstr>GKE Cluster - Default Kubernetes Storage Classes</vt:lpstr>
      <vt:lpstr>Default Storage Class TO Persistent Disk Mapping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GKE Storage - Custom Kubernetes Storage Class</vt:lpstr>
      <vt:lpstr>What are we going to learn ?</vt:lpstr>
      <vt:lpstr>Persistent Volume Access Modes</vt:lpstr>
      <vt:lpstr>PowerPoint Presentation</vt:lpstr>
      <vt:lpstr>PowerPoint Presentation</vt:lpstr>
      <vt:lpstr>How to use pre-existing GCE Persistent Disk in  GKE Cluster ?</vt:lpstr>
      <vt:lpstr>What are we going to learn ?</vt:lpstr>
      <vt:lpstr>PowerPoint Presentation</vt:lpstr>
      <vt:lpstr>PowerPoint Presentation</vt:lpstr>
      <vt:lpstr>Regional  Persistent Disks</vt:lpstr>
      <vt:lpstr>What are we going to learn ?</vt:lpstr>
      <vt:lpstr>PowerPoint Presentation</vt:lpstr>
      <vt:lpstr>Volume Snapshots &amp; Volume Restore</vt:lpstr>
      <vt:lpstr>PowerPoint Presentation</vt:lpstr>
      <vt:lpstr>PowerPoint Presentation</vt:lpstr>
      <vt:lpstr>GKE Storage - Volume Snapshots</vt:lpstr>
      <vt:lpstr>PowerPoint Presentation</vt:lpstr>
      <vt:lpstr>What are we going to learn ?</vt:lpstr>
      <vt:lpstr>What are we going to learn ?</vt:lpstr>
      <vt:lpstr>PowerPoint Presentation</vt:lpstr>
      <vt:lpstr>Persistent Volume Clone</vt:lpstr>
      <vt:lpstr>PowerPoint Presentation</vt:lpstr>
      <vt:lpstr>PowerPoint Presentation</vt:lpstr>
      <vt:lpstr>What are we going to learn ?</vt:lpstr>
      <vt:lpstr>What are we going to learn ?</vt:lpstr>
      <vt:lpstr>Error occurs if Source PV and Cloned PV Zones doesn’t Match</vt:lpstr>
      <vt:lpstr>Error occurs if Source PV and Cloned PV Zones doesn’t Match</vt:lpstr>
      <vt:lpstr>What is the exact Issue?</vt:lpstr>
      <vt:lpstr>What is the Fix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Update Kubernetes Deployment</vt:lpstr>
      <vt:lpstr>What are we going to learn ?</vt:lpstr>
      <vt:lpstr>PowerPoint Presentation</vt:lpstr>
      <vt:lpstr>Google GKE - File Store CSI Driver</vt:lpstr>
      <vt:lpstr>File Store CSI Driver Enablement in GKE Cluster</vt:lpstr>
      <vt:lpstr>GKE Cluster - Default Kubernetes Storage Classes</vt:lpstr>
      <vt:lpstr>Default Storage Class - Storage Tier Mapping</vt:lpstr>
      <vt:lpstr>Default Storage Class - Storage Tier Mapping</vt:lpstr>
      <vt:lpstr>PowerPoint Presentation</vt:lpstr>
      <vt:lpstr>PowerPoint Presentation</vt:lpstr>
      <vt:lpstr>What are we going to learn ?</vt:lpstr>
      <vt:lpstr>PowerPoint Presentation</vt:lpstr>
      <vt:lpstr>File Store CSI Driver - Storage Classes</vt:lpstr>
      <vt:lpstr>PowerPoint Presentation</vt:lpstr>
      <vt:lpstr>File Store - Custom Storage Class</vt:lpstr>
      <vt:lpstr>What are we going to learn ?</vt:lpstr>
      <vt:lpstr>PowerPoint Presentation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OSI Layers </vt:lpstr>
      <vt:lpstr>GKE Services supported based on OSI Layers</vt:lpstr>
      <vt:lpstr>PowerPoint Presentation</vt:lpstr>
      <vt:lpstr>Ingress Controller</vt:lpstr>
      <vt:lpstr>Ingress Class</vt:lpstr>
      <vt:lpstr>Ingress Manifest - Key Items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PowerPoint Presentation</vt:lpstr>
      <vt:lpstr>GKE Ingress - Health Checks</vt:lpstr>
      <vt:lpstr>PowerPoint Presentation</vt:lpstr>
      <vt:lpstr>Readiness Probes for App1, App2 and App3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Google Managed SSL Certificates</vt:lpstr>
      <vt:lpstr>Google Managed SSL Certificates</vt:lpstr>
      <vt:lpstr>What are we going to learn ?</vt:lpstr>
      <vt:lpstr>PowerPoint Presentation</vt:lpstr>
      <vt:lpstr>PowerPoint Presentation</vt:lpstr>
      <vt:lpstr>Frontend and Backend Configs</vt:lpstr>
      <vt:lpstr>Custom Resource: FrontendConfig</vt:lpstr>
      <vt:lpstr>What are we going to learn ?</vt:lpstr>
      <vt:lpstr>PowerPoint Presentation</vt:lpstr>
      <vt:lpstr>GKE Workload Identity</vt:lpstr>
      <vt:lpstr>PowerPoint Presentation</vt:lpstr>
      <vt:lpstr>What are we going to learn ?</vt:lpstr>
      <vt:lpstr>PowerPoint Presentation</vt:lpstr>
      <vt:lpstr>Kubernetes External DNS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Google Managed SSL Certificates</vt:lpstr>
      <vt:lpstr>What are we going to learn ?</vt:lpstr>
      <vt:lpstr>PowerPoint Presentation</vt:lpstr>
      <vt:lpstr>SSL Policies</vt:lpstr>
      <vt:lpstr>SSL Policy Features</vt:lpstr>
      <vt:lpstr>PowerPoint Presentation</vt:lpstr>
      <vt:lpstr>What are we going to learn ?</vt:lpstr>
      <vt:lpstr>PowerPoint Presentation</vt:lpstr>
      <vt:lpstr>Identity Aware Proxy - IAP</vt:lpstr>
      <vt:lpstr>Ingress with Identity Aware Proxy</vt:lpstr>
      <vt:lpstr>PowerPoint Presentation</vt:lpstr>
      <vt:lpstr>Custom Resource: BackendConfig</vt:lpstr>
      <vt:lpstr>App1 Node Port Service</vt:lpstr>
      <vt:lpstr>What are we going to learn ?</vt:lpstr>
      <vt:lpstr>Unauthorized Access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PowerPoint Presentation</vt:lpstr>
      <vt:lpstr>What is Cloud CDN ?</vt:lpstr>
      <vt:lpstr>PowerPoint Presentation</vt:lpstr>
      <vt:lpstr>Custom Resource: BackendConfig</vt:lpstr>
      <vt:lpstr>What are we going to learn ?</vt:lpstr>
      <vt:lpstr>PowerPoint Presentation</vt:lpstr>
      <vt:lpstr>PowerPoint Presentation</vt:lpstr>
      <vt:lpstr>BackendConfig - Client IP Affinity</vt:lpstr>
      <vt:lpstr>What are we going to learn ?</vt:lpstr>
      <vt:lpstr>PowerPoint Presentation</vt:lpstr>
      <vt:lpstr>PowerPoint Presentation</vt:lpstr>
      <vt:lpstr>BackendConfig - Cookie Affinity</vt:lpstr>
      <vt:lpstr>What are we going to learn ?</vt:lpstr>
      <vt:lpstr>PowerPoint Presentation</vt:lpstr>
      <vt:lpstr>Ingress - Health Checks</vt:lpstr>
      <vt:lpstr>Health Check  BackendConfig CRD</vt:lpstr>
      <vt:lpstr>Health Check - Default Values 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PowerPoint Presentation</vt:lpstr>
      <vt:lpstr>Google Cloud Armor</vt:lpstr>
      <vt:lpstr>PowerPoint Presentation</vt:lpstr>
      <vt:lpstr>BackendConfig</vt:lpstr>
      <vt:lpstr>What are we going to learn ?</vt:lpstr>
      <vt:lpstr>PowerPoint Presentation</vt:lpstr>
      <vt:lpstr>What is Google Artifact Registry ?</vt:lpstr>
      <vt:lpstr>What are we going to learn ?</vt:lpstr>
      <vt:lpstr>PowerPoint Presentation</vt:lpstr>
      <vt:lpstr>What are we going to learn ?</vt:lpstr>
      <vt:lpstr>PowerPoint Presentation</vt:lpstr>
      <vt:lpstr>Continuous Integration</vt:lpstr>
      <vt:lpstr>Google Cloud Build: Continuous Integration</vt:lpstr>
      <vt:lpstr>What are we going to learn ?</vt:lpstr>
      <vt:lpstr>What are we going to learn ?</vt:lpstr>
      <vt:lpstr>What are we going to learn ?</vt:lpstr>
      <vt:lpstr>PowerPoint Presentation</vt:lpstr>
      <vt:lpstr>What are we going to learn ?</vt:lpstr>
      <vt:lpstr>What are we going to learn ?</vt:lpstr>
      <vt:lpstr>PowerPoint Presentation</vt:lpstr>
      <vt:lpstr>Google Cloud Build: Continuous Integration</vt:lpstr>
      <vt:lpstr>GKE CI CD Pipelines</vt:lpstr>
      <vt:lpstr>What are we going to learn ?</vt:lpstr>
      <vt:lpstr>What are we going to learn ?</vt:lpstr>
      <vt:lpstr>PowerPoint Presentation</vt:lpstr>
      <vt:lpstr>Kubernetes Probes</vt:lpstr>
      <vt:lpstr>Why do we need these probes in Kubernetes ?</vt:lpstr>
      <vt:lpstr>Kubernetes Liveness Probe</vt:lpstr>
      <vt:lpstr>What happens when we use Liveness Probes?</vt:lpstr>
      <vt:lpstr>How many ways we can deploy these probes ?</vt:lpstr>
      <vt:lpstr>Three Ways to Implement Probes</vt:lpstr>
      <vt:lpstr>What are we going to learn ?</vt:lpstr>
      <vt:lpstr>PowerPoint Presentation</vt:lpstr>
      <vt:lpstr>Kubernetes Probes</vt:lpstr>
      <vt:lpstr>Kubernetes Startup Probe</vt:lpstr>
      <vt:lpstr>Kubernetes Startup Probe</vt:lpstr>
      <vt:lpstr>What are we going to learn ?</vt:lpstr>
      <vt:lpstr>PowerPoint Presentation</vt:lpstr>
      <vt:lpstr>Kubernetes Probes</vt:lpstr>
      <vt:lpstr>Kubernetes Readiness Probe</vt:lpstr>
      <vt:lpstr>Kubernetes Readiness Probe</vt:lpstr>
      <vt:lpstr>What are we going to learn ?</vt:lpstr>
      <vt:lpstr>PowerPoint Presentation</vt:lpstr>
      <vt:lpstr>Kubernetes Requests &amp; Limits</vt:lpstr>
      <vt:lpstr>Kubernetes Requests &amp; Limits</vt:lpstr>
      <vt:lpstr>Kubernetes Requests &amp; Limits</vt:lpstr>
      <vt:lpstr>What are we going to learn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GKE Cluster Autoscaler</vt:lpstr>
      <vt:lpstr>PowerPoint Presentation</vt:lpstr>
      <vt:lpstr>Kubernetes Namespaces</vt:lpstr>
      <vt:lpstr>Kubernetes Namespaces</vt:lpstr>
      <vt:lpstr>Kubernetes Namespaces</vt:lpstr>
      <vt:lpstr>Kubernetes Namespaces</vt:lpstr>
      <vt:lpstr>What are we going to learn ?</vt:lpstr>
      <vt:lpstr>PowerPoint Presentation</vt:lpstr>
      <vt:lpstr>Kubernetes Namespace - Resource Quota</vt:lpstr>
      <vt:lpstr>Kubernetes Namespace - Resource Quota</vt:lpstr>
      <vt:lpstr>Kubernetes Namespace - Resource Quota</vt:lpstr>
      <vt:lpstr>Kubernetes Namespace - Resource Quota</vt:lpstr>
      <vt:lpstr>What are we going to learn ?</vt:lpstr>
      <vt:lpstr>PowerPoint Presentation</vt:lpstr>
      <vt:lpstr>Kubernetes Namespace -  LimitRange</vt:lpstr>
      <vt:lpstr>Kubernetes Namespace - Limit Range</vt:lpstr>
      <vt:lpstr>Kubernetes Namespace - Limit Range</vt:lpstr>
      <vt:lpstr>Kubernetes Namespace - Limit Range</vt:lpstr>
      <vt:lpstr>What are we going to learn ?</vt:lpstr>
      <vt:lpstr>PowerPoint Presentation</vt:lpstr>
      <vt:lpstr>Kubernetes Horizontal Pod Autoscaler</vt:lpstr>
      <vt:lpstr>Kubernetes Metrics Server</vt:lpstr>
      <vt:lpstr>GKE Metrics Supported for HPA</vt:lpstr>
      <vt:lpstr>Kubernetes Horizontal Pod Autoscaler</vt:lpstr>
      <vt:lpstr>How is HPA configured?</vt:lpstr>
      <vt:lpstr>Horizontal Pod Autoscaler - YAML Manifest</vt:lpstr>
      <vt:lpstr>What are we going to learn ?</vt:lpstr>
      <vt:lpstr>PowerPoint Presentation</vt:lpstr>
      <vt:lpstr>GKE  Autopilot  Cluster</vt:lpstr>
      <vt:lpstr>GKE Autopilot Cluster</vt:lpstr>
      <vt:lpstr>Autopilot Cluster</vt:lpstr>
      <vt:lpstr>What are we going to learn ?</vt:lpstr>
      <vt:lpstr>PowerPoint Presentation</vt:lpstr>
      <vt:lpstr>Configure Access to Multiple Clusters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3</cp:revision>
  <cp:lastPrinted>2021-07-02T11:42:58Z</cp:lastPrinted>
  <dcterms:created xsi:type="dcterms:W3CDTF">2019-11-12T03:20:49Z</dcterms:created>
  <dcterms:modified xsi:type="dcterms:W3CDTF">2023-02-26T09:26:31Z</dcterms:modified>
</cp:coreProperties>
</file>